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Lst>
  <p:notesMasterIdLst>
    <p:notesMasterId r:id="rId80"/>
  </p:notesMasterIdLst>
  <p:sldIdLst>
    <p:sldId id="296" r:id="rId5"/>
    <p:sldId id="315" r:id="rId6"/>
    <p:sldId id="317" r:id="rId7"/>
    <p:sldId id="316" r:id="rId8"/>
    <p:sldId id="318" r:id="rId9"/>
    <p:sldId id="319" r:id="rId10"/>
    <p:sldId id="256" r:id="rId11"/>
    <p:sldId id="292" r:id="rId12"/>
    <p:sldId id="286" r:id="rId13"/>
    <p:sldId id="295" r:id="rId14"/>
    <p:sldId id="293" r:id="rId15"/>
    <p:sldId id="336" r:id="rId16"/>
    <p:sldId id="261" r:id="rId17"/>
    <p:sldId id="287" r:id="rId18"/>
    <p:sldId id="280" r:id="rId19"/>
    <p:sldId id="337" r:id="rId20"/>
    <p:sldId id="334" r:id="rId21"/>
    <p:sldId id="333" r:id="rId22"/>
    <p:sldId id="281" r:id="rId23"/>
    <p:sldId id="332" r:id="rId24"/>
    <p:sldId id="283" r:id="rId25"/>
    <p:sldId id="288" r:id="rId26"/>
    <p:sldId id="326" r:id="rId27"/>
    <p:sldId id="285" r:id="rId28"/>
    <p:sldId id="270" r:id="rId29"/>
    <p:sldId id="282" r:id="rId30"/>
    <p:sldId id="338" r:id="rId31"/>
    <p:sldId id="284" r:id="rId32"/>
    <p:sldId id="324" r:id="rId33"/>
    <p:sldId id="263" r:id="rId34"/>
    <p:sldId id="259" r:id="rId35"/>
    <p:sldId id="264" r:id="rId36"/>
    <p:sldId id="297" r:id="rId37"/>
    <p:sldId id="269" r:id="rId38"/>
    <p:sldId id="294" r:id="rId39"/>
    <p:sldId id="262" r:id="rId40"/>
    <p:sldId id="302" r:id="rId41"/>
    <p:sldId id="303" r:id="rId42"/>
    <p:sldId id="325" r:id="rId43"/>
    <p:sldId id="298" r:id="rId44"/>
    <p:sldId id="320" r:id="rId45"/>
    <p:sldId id="266" r:id="rId46"/>
    <p:sldId id="323" r:id="rId47"/>
    <p:sldId id="322" r:id="rId48"/>
    <p:sldId id="313" r:id="rId49"/>
    <p:sldId id="311" r:id="rId50"/>
    <p:sldId id="273" r:id="rId51"/>
    <p:sldId id="306" r:id="rId52"/>
    <p:sldId id="305" r:id="rId53"/>
    <p:sldId id="268" r:id="rId54"/>
    <p:sldId id="330" r:id="rId55"/>
    <p:sldId id="308" r:id="rId56"/>
    <p:sldId id="307" r:id="rId57"/>
    <p:sldId id="274" r:id="rId58"/>
    <p:sldId id="272" r:id="rId59"/>
    <p:sldId id="271" r:id="rId60"/>
    <p:sldId id="290" r:id="rId61"/>
    <p:sldId id="289" r:id="rId62"/>
    <p:sldId id="309" r:id="rId63"/>
    <p:sldId id="275" r:id="rId64"/>
    <p:sldId id="265" r:id="rId65"/>
    <p:sldId id="267" r:id="rId66"/>
    <p:sldId id="328" r:id="rId67"/>
    <p:sldId id="276" r:id="rId68"/>
    <p:sldId id="277" r:id="rId69"/>
    <p:sldId id="278" r:id="rId70"/>
    <p:sldId id="279" r:id="rId71"/>
    <p:sldId id="331" r:id="rId72"/>
    <p:sldId id="300" r:id="rId73"/>
    <p:sldId id="301" r:id="rId74"/>
    <p:sldId id="327" r:id="rId75"/>
    <p:sldId id="312" r:id="rId76"/>
    <p:sldId id="314" r:id="rId77"/>
    <p:sldId id="329" r:id="rId78"/>
    <p:sldId id="335"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72" y="108"/>
      </p:cViewPr>
      <p:guideLst>
        <p:guide orient="horz" pos="2160"/>
        <p:guide pos="2880"/>
      </p:guideLst>
    </p:cSldViewPr>
  </p:slideViewPr>
  <p:notesTextViewPr>
    <p:cViewPr>
      <p:scale>
        <a:sx n="1" d="1"/>
        <a:sy n="1" d="1"/>
      </p:scale>
      <p:origin x="0" y="0"/>
    </p:cViewPr>
  </p:notesTextViewPr>
  <p:sorterViewPr>
    <p:cViewPr>
      <p:scale>
        <a:sx n="100" d="100"/>
        <a:sy n="100" d="100"/>
      </p:scale>
      <p:origin x="0" y="16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A3772ED-4020-4963-8F28-B5A891968E7D}" type="datetimeFigureOut">
              <a:rPr lang="en-US" smtClean="0"/>
              <a:t>1/28/2014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CE3C1A-C2C4-42E1-99EA-0CD917A08F93}" type="slidenum">
              <a:rPr lang="en-US" smtClean="0"/>
              <a:t>‹#›</a:t>
            </a:fld>
            <a:endParaRPr lang="en-US"/>
          </a:p>
        </p:txBody>
      </p:sp>
    </p:spTree>
    <p:extLst>
      <p:ext uri="{BB962C8B-B14F-4D97-AF65-F5344CB8AC3E}">
        <p14:creationId xmlns:p14="http://schemas.microsoft.com/office/powerpoint/2010/main" val="18227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E3C1A-C2C4-42E1-99EA-0CD917A08F93}" type="slidenum">
              <a:rPr lang="en-US" smtClean="0"/>
              <a:t>11</a:t>
            </a:fld>
            <a:endParaRPr lang="en-US"/>
          </a:p>
        </p:txBody>
      </p:sp>
    </p:spTree>
    <p:extLst>
      <p:ext uri="{BB962C8B-B14F-4D97-AF65-F5344CB8AC3E}">
        <p14:creationId xmlns:p14="http://schemas.microsoft.com/office/powerpoint/2010/main" val="345011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7EB54-B202-4E71-B239-C00CA684FAC0}"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240133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7EE1E-A219-4A64-BFEE-50DB7CC3D50A}"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38093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53F5C-1AC6-4786-82FE-76DA0F30D569}"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284500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141CFB-3A34-44EC-BCCD-164C102E3F84}"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0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F449E-C9C9-461D-B551-792E878F68D5}"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82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FCA310-6404-478E-8D18-6E88FD5254F3}"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95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7E3924-5C90-4961-AE0E-ED75FAD256A7}" type="datetime1">
              <a:rPr lang="en-US" smtClean="0">
                <a:solidFill>
                  <a:prstClr val="black">
                    <a:tint val="75000"/>
                  </a:prstClr>
                </a:solidFill>
              </a:r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444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8D23E7-7B7C-4413-9AF0-CF1FEC3FA3B0}" type="datetime1">
              <a:rPr lang="en-US" smtClean="0">
                <a:solidFill>
                  <a:prstClr val="black">
                    <a:tint val="75000"/>
                  </a:prstClr>
                </a:solidFill>
              </a:rPr>
              <a:t>1/28/2014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34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78642-13A5-4C90-8FCB-B78D57BD6D03}" type="datetime1">
              <a:rPr lang="en-US" smtClean="0">
                <a:solidFill>
                  <a:prstClr val="black">
                    <a:tint val="75000"/>
                  </a:prstClr>
                </a:solidFill>
              </a:rPr>
              <a:t>1/28/2014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94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076C1-D05D-47DD-B257-9DC9C941F690}" type="datetime1">
              <a:rPr lang="en-US" smtClean="0">
                <a:solidFill>
                  <a:prstClr val="black">
                    <a:tint val="75000"/>
                  </a:prstClr>
                </a:solidFill>
              </a:rPr>
              <a:t>1/28/2014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48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FEE72-BC85-4BB6-9688-A160312EE7B2}" type="datetime1">
              <a:rPr lang="en-US" smtClean="0">
                <a:solidFill>
                  <a:prstClr val="black">
                    <a:tint val="75000"/>
                  </a:prstClr>
                </a:solidFill>
              </a:r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30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B9713-5838-4E5B-BC10-FB2D21F55BF6}"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2088352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4D55E-4EEA-441F-8084-66BCB90CA242}" type="datetime1">
              <a:rPr lang="en-US" smtClean="0">
                <a:solidFill>
                  <a:prstClr val="black">
                    <a:tint val="75000"/>
                  </a:prstClr>
                </a:solidFill>
              </a:r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259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88C17-21A0-4295-84AA-EC9F8113A40D}"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105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530B7-FF70-480D-BE09-02C4EDFA0BD5}"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748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7E6A1F-D15F-4070-BDBD-983251CBA1B5}" type="datetime1">
              <a:rPr lang="en-US" smtClean="0">
                <a:solidFill>
                  <a:prstClr val="black">
                    <a:tint val="75000"/>
                  </a:prstClr>
                </a:solidFill>
              </a:rPr>
              <a:t>1/28/2014</a:t>
            </a:fld>
            <a:endParaRPr lang="en-US"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DE7E9-28DC-4664-8E91-2F954D26C3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692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F84BC-2E2C-4BE9-8297-761F853E667B}" type="datetime1">
              <a:rPr lang="en-US" smtClean="0">
                <a:solidFill>
                  <a:prstClr val="black">
                    <a:tint val="75000"/>
                  </a:prstClr>
                </a:solidFill>
              </a:rPr>
              <a:t>1/28/2014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5717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C34C4-E83D-4E20-AB8F-A61A28422E26}" type="datetime1">
              <a:rPr lang="en-US" smtClean="0">
                <a:solidFill>
                  <a:prstClr val="black">
                    <a:tint val="75000"/>
                  </a:prstClr>
                </a:solidFill>
              </a:rPr>
              <a:t>1/28/2014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887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A16B6-6E81-48D5-990A-65F1B041ED78}" type="datetime1">
              <a:rPr lang="en-US" smtClean="0">
                <a:solidFill>
                  <a:prstClr val="black">
                    <a:tint val="75000"/>
                  </a:prstClr>
                </a:solidFill>
              </a:rPr>
              <a:t>1/28/2014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7570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283B5-5E3A-4678-84D3-2C21EABE2467}" type="datetime1">
              <a:rPr lang="en-US" smtClean="0">
                <a:solidFill>
                  <a:prstClr val="black">
                    <a:tint val="75000"/>
                  </a:prstClr>
                </a:solidFill>
              </a:rPr>
              <a:t>1/28/2014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743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8A988-5116-41C4-BB11-333F3048B832}" type="datetime1">
              <a:rPr lang="en-US" smtClean="0">
                <a:solidFill>
                  <a:prstClr val="black">
                    <a:tint val="75000"/>
                  </a:prstClr>
                </a:solidFill>
              </a:rPr>
              <a:t>1/28/2014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759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FEEA3-7118-423F-A631-A9FFF8692214}" type="datetime1">
              <a:rPr lang="en-US" smtClean="0">
                <a:solidFill>
                  <a:prstClr val="black">
                    <a:tint val="75000"/>
                  </a:prstClr>
                </a:solidFill>
              </a:rPr>
              <a:t>1/28/2014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25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3D861E-36F3-407A-A9F6-4C41329ACFBE}" type="datetime1">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1997826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6B9AB-8039-41B3-AA15-486112DE703B}" type="datetime1">
              <a:rPr lang="en-US" smtClean="0">
                <a:solidFill>
                  <a:prstClr val="black">
                    <a:tint val="75000"/>
                  </a:prstClr>
                </a:solidFill>
              </a:rPr>
              <a:t>1/28/2014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2707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D02E0-37B3-42D6-9971-7A30789D011F}" type="datetime1">
              <a:rPr lang="en-US" smtClean="0">
                <a:solidFill>
                  <a:prstClr val="black">
                    <a:tint val="75000"/>
                  </a:prstClr>
                </a:solidFill>
              </a:rPr>
              <a:t>1/28/2014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9041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C86A6-4207-4E92-827F-02831184E315}" type="datetime1">
              <a:rPr lang="en-US" smtClean="0">
                <a:solidFill>
                  <a:prstClr val="black">
                    <a:tint val="75000"/>
                  </a:prstClr>
                </a:solidFill>
              </a:rPr>
              <a:t>1/28/2014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8885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14A10-BA1F-4A21-9491-D4E3B34A7CCC}" type="datetime1">
              <a:rPr lang="en-US" smtClean="0">
                <a:solidFill>
                  <a:prstClr val="black">
                    <a:tint val="75000"/>
                  </a:prstClr>
                </a:solidFill>
              </a:rPr>
              <a:t>1/28/2014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277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E7B5A-84ED-4DC9-9CBB-D3EDD6C5DD7C}" type="datetime1">
              <a:rPr lang="en-US" smtClean="0">
                <a:solidFill>
                  <a:prstClr val="black">
                    <a:tint val="75000"/>
                  </a:prstClr>
                </a:solidFill>
              </a:rPr>
              <a:t>1/28/2014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0899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48D17A7-92CB-4AE2-816A-3D8C9BDA8940}" type="datetime1">
              <a:rPr lang="en-US" smtClean="0">
                <a:solidFill>
                  <a:prstClr val="black">
                    <a:tint val="75000"/>
                  </a:prstClr>
                </a:solidFill>
              </a:rPr>
              <a:t>1/28/2014</a:t>
            </a:fld>
            <a:endParaRPr lang="en-US"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DE7E9-28DC-4664-8E91-2F954D26C3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1404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65F23224-CA60-42B2-AE13-BEADCC45E3C3}" type="datetime1">
              <a:rPr lang="en-US" smtClean="0">
                <a:solidFill>
                  <a:prstClr val="black">
                    <a:tint val="75000"/>
                  </a:prstClr>
                </a:solidFill>
              </a:rPr>
              <a:t>1/28/2014</a:t>
            </a:fld>
            <a:endParaRPr lang="en-US" dirty="0">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2653E13-FBC0-485B-B5AF-BF913B68A9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225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934EF-5FF9-4C14-B9E0-F71D21DE800F}"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47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A5CE8-772C-43A3-A765-FFFC26A8A07C}"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840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40BD1-2EAE-476A-9A3B-59C9A1FB3C4F}"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5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83297-3E21-4C4E-B4AF-A59C65022105}" type="datetime1">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509947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E4588-AF83-4E13-B316-FD89D353B785}" type="datetime1">
              <a:rPr lang="en-US" smtClean="0">
                <a:solidFill>
                  <a:prstClr val="black">
                    <a:tint val="75000"/>
                  </a:prstClr>
                </a:solidFill>
              </a:r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10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5EC1E-1E8A-4EF5-819D-8CDEC5897157}" type="datetime1">
              <a:rPr lang="en-US" smtClean="0">
                <a:solidFill>
                  <a:prstClr val="black">
                    <a:tint val="75000"/>
                  </a:prstClr>
                </a:solidFill>
              </a:rPr>
              <a:t>1/28/2014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679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53581-1A45-4C19-BE64-059840696564}" type="datetime1">
              <a:rPr lang="en-US" smtClean="0">
                <a:solidFill>
                  <a:prstClr val="black">
                    <a:tint val="75000"/>
                  </a:prstClr>
                </a:solidFill>
              </a:rPr>
              <a:t>1/28/2014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505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FF4EA-6016-40EF-8EF0-AFEBD5A7738B}" type="datetime1">
              <a:rPr lang="en-US" smtClean="0">
                <a:solidFill>
                  <a:prstClr val="black">
                    <a:tint val="75000"/>
                  </a:prstClr>
                </a:solidFill>
              </a:rPr>
              <a:t>1/28/2014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125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15F6C-2D11-4A9E-A165-FF7F660C5BA4}" type="datetime1">
              <a:rPr lang="en-US" smtClean="0">
                <a:solidFill>
                  <a:prstClr val="black">
                    <a:tint val="75000"/>
                  </a:prstClr>
                </a:solidFill>
              </a:r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240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D9607-A148-4D4A-B70F-5B8425CF4F4E}" type="datetime1">
              <a:rPr lang="en-US" smtClean="0">
                <a:solidFill>
                  <a:prstClr val="black">
                    <a:tint val="75000"/>
                  </a:prstClr>
                </a:solidFill>
              </a:r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926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6CCBC-9015-41EF-8B54-A16E1D07056E}"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133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E96B1-4FC1-4C81-A9EA-AD2CDA9EAFC4}"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64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BD2AA09-7624-470C-B935-5E71E49CB19C}" type="datetime1">
              <a:rPr lang="en-US" smtClean="0">
                <a:solidFill>
                  <a:prstClr val="black">
                    <a:tint val="75000"/>
                  </a:prstClr>
                </a:solidFill>
              </a:rPr>
              <a:t>1/28/2014</a:t>
            </a:fld>
            <a:endParaRPr lang="en-US"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DE7E9-28DC-4664-8E91-2F954D26C3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4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854D93-0DE2-4177-AEE7-6EFFBF55DD0A}" type="datetime1">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333116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6248E3-D750-49D2-B32D-5162FEBA3373}" type="datetime1">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226959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180B6-169E-434F-BE13-40B57081C658}" type="datetime1">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395928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8692D-B3F9-4C2C-8290-D2CA186FC6BF}" type="datetime1">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222613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C87E8-B29E-4AC9-B01A-B2F4BC4FEC8B}" type="datetime1">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8A1CB-BC9D-400D-B1D7-5C1B37483DD7}" type="slidenum">
              <a:rPr lang="en-US" smtClean="0"/>
              <a:t>‹#›</a:t>
            </a:fld>
            <a:endParaRPr lang="en-US"/>
          </a:p>
        </p:txBody>
      </p:sp>
    </p:spTree>
    <p:extLst>
      <p:ext uri="{BB962C8B-B14F-4D97-AF65-F5344CB8AC3E}">
        <p14:creationId xmlns:p14="http://schemas.microsoft.com/office/powerpoint/2010/main" val="403113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A9E1E-420F-41D7-B3D4-146690821CA5}" type="datetime1">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8A1CB-BC9D-400D-B1D7-5C1B37483DD7}" type="slidenum">
              <a:rPr lang="en-US" smtClean="0"/>
              <a:t>‹#›</a:t>
            </a:fld>
            <a:endParaRPr lang="en-US"/>
          </a:p>
        </p:txBody>
      </p:sp>
    </p:spTree>
    <p:extLst>
      <p:ext uri="{BB962C8B-B14F-4D97-AF65-F5344CB8AC3E}">
        <p14:creationId xmlns:p14="http://schemas.microsoft.com/office/powerpoint/2010/main" val="340606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B7334-DBCC-490F-8D40-1CD879B95AE0}"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40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BC9EA-FEB1-4958-ABC7-8E4C0B452C5E}" type="datetime1">
              <a:rPr lang="en-US" smtClean="0">
                <a:solidFill>
                  <a:prstClr val="black">
                    <a:tint val="75000"/>
                  </a:prstClr>
                </a:solidFill>
              </a:rPr>
              <a:t>1/28/2014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80540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7B294-B6DE-4BC0-A8C1-33C08287010C}" type="datetime1">
              <a:rPr lang="en-US" smtClean="0">
                <a:solidFill>
                  <a:prstClr val="black">
                    <a:tint val="75000"/>
                  </a:prstClr>
                </a:solidFill>
              </a:rPr>
              <a:t>1/28/2014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7135A-035E-408E-8EF6-76A6DB03BB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0641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package" Target="../embeddings/Microsoft_PowerPoint_Presentation1.pptx"/></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hyperlink" Target="http://www.pbs.org/wgbh/nova/military/zeppelin-terror-attack.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971800"/>
            <a:ext cx="8229600" cy="1143000"/>
          </a:xfrm>
        </p:spPr>
        <p:txBody>
          <a:bodyPr>
            <a:normAutofit fontScale="90000"/>
          </a:bodyPr>
          <a:lstStyle/>
          <a:p>
            <a:r>
              <a:rPr lang="en-US" b="1" dirty="0" smtClean="0"/>
              <a:t>Engineers (and Managers) of Victory©</a:t>
            </a:r>
            <a:br>
              <a:rPr lang="en-US" b="1" dirty="0" smtClean="0"/>
            </a:br>
            <a:r>
              <a:rPr lang="en-US" b="1" dirty="0" smtClean="0"/>
              <a:t>The Problem  Solvers Who Turned the Tide in the Second World War</a:t>
            </a:r>
            <a:br>
              <a:rPr lang="en-US" b="1" dirty="0" smtClean="0"/>
            </a:br>
            <a:r>
              <a:rPr lang="en-US" b="1" dirty="0" smtClean="0"/>
              <a:t>Part II </a:t>
            </a:r>
            <a:endParaRPr lang="en-US"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9301"/>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784815"/>
            <a:ext cx="1631221" cy="108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199" y="685799"/>
            <a:ext cx="1752601" cy="114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590868"/>
            <a:ext cx="202899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057135A-035E-408E-8EF6-76A6DB03BB09}"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10543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Profound Change</a:t>
            </a:r>
            <a:endParaRPr lang="en-US" b="1"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b="1" dirty="0"/>
              <a:t>With the defeat of France </a:t>
            </a:r>
            <a:r>
              <a:rPr lang="en-US" b="1" dirty="0" smtClean="0"/>
              <a:t>in 1940 and </a:t>
            </a:r>
            <a:r>
              <a:rPr lang="en-US" b="1" dirty="0"/>
              <a:t>the withdrawal of </a:t>
            </a:r>
            <a:r>
              <a:rPr lang="en-US" b="1" dirty="0" smtClean="0"/>
              <a:t>Britain: </a:t>
            </a:r>
            <a:r>
              <a:rPr lang="en-US" b="1" dirty="0"/>
              <a:t>the </a:t>
            </a:r>
            <a:r>
              <a:rPr lang="en-US" b="1" dirty="0" smtClean="0"/>
              <a:t>greatest Western </a:t>
            </a:r>
            <a:r>
              <a:rPr lang="en-US" b="1" dirty="0"/>
              <a:t>military powers  – “The Traditional Principles of </a:t>
            </a:r>
            <a:r>
              <a:rPr lang="en-US" b="1" dirty="0" smtClean="0"/>
              <a:t>European warfare </a:t>
            </a:r>
            <a:r>
              <a:rPr lang="en-US" b="1" dirty="0"/>
              <a:t>were rendered obsolete.” </a:t>
            </a:r>
            <a:endParaRPr lang="en-US" b="1" dirty="0" smtClean="0"/>
          </a:p>
          <a:p>
            <a:r>
              <a:rPr lang="en-US" b="1" dirty="0" smtClean="0"/>
              <a:t>From discussions of Germany’s </a:t>
            </a:r>
            <a:r>
              <a:rPr lang="en-US" b="1" dirty="0"/>
              <a:t>initial </a:t>
            </a:r>
            <a:r>
              <a:rPr lang="en-US" b="1" dirty="0" smtClean="0"/>
              <a:t>victories, in  both this </a:t>
            </a:r>
            <a:r>
              <a:rPr lang="en-US" b="1" u="sng" dirty="0" smtClean="0"/>
              <a:t>Command of the Air </a:t>
            </a:r>
            <a:r>
              <a:rPr lang="en-US" b="1" dirty="0" smtClean="0"/>
              <a:t>and the next </a:t>
            </a:r>
            <a:r>
              <a:rPr lang="en-US" b="1" u="sng" dirty="0" smtClean="0"/>
              <a:t>Blitzkrieg</a:t>
            </a:r>
            <a:r>
              <a:rPr lang="en-US" b="1" dirty="0" smtClean="0"/>
              <a:t> session; it would appear that Hitler’s </a:t>
            </a:r>
            <a:r>
              <a:rPr lang="en-US" b="1" dirty="0" smtClean="0">
                <a:solidFill>
                  <a:srgbClr val="C00000"/>
                </a:solidFill>
              </a:rPr>
              <a:t>investment</a:t>
            </a:r>
            <a:r>
              <a:rPr lang="en-US" b="1" dirty="0" smtClean="0"/>
              <a:t> in aircraft had given Germany an </a:t>
            </a:r>
            <a:r>
              <a:rPr lang="en-US" b="1" dirty="0" smtClean="0">
                <a:solidFill>
                  <a:srgbClr val="C00000"/>
                </a:solidFill>
              </a:rPr>
              <a:t>unbeatable weapon</a:t>
            </a:r>
            <a:r>
              <a:rPr lang="en-US" b="1" dirty="0" smtClean="0"/>
              <a:t>. But …</a:t>
            </a:r>
          </a:p>
        </p:txBody>
      </p:sp>
      <p:sp>
        <p:nvSpPr>
          <p:cNvPr id="4" name="Slide Number Placeholder 3"/>
          <p:cNvSpPr>
            <a:spLocks noGrp="1"/>
          </p:cNvSpPr>
          <p:nvPr>
            <p:ph type="sldNum" sz="quarter" idx="12"/>
          </p:nvPr>
        </p:nvSpPr>
        <p:spPr/>
        <p:txBody>
          <a:bodyPr/>
          <a:lstStyle/>
          <a:p>
            <a:fld id="{3B48A1CB-BC9D-400D-B1D7-5C1B37483DD7}" type="slidenum">
              <a:rPr lang="en-US" smtClean="0"/>
              <a:t>10</a:t>
            </a:fld>
            <a:endParaRPr lang="en-US"/>
          </a:p>
        </p:txBody>
      </p:sp>
    </p:spTree>
    <p:extLst>
      <p:ext uri="{BB962C8B-B14F-4D97-AF65-F5344CB8AC3E}">
        <p14:creationId xmlns:p14="http://schemas.microsoft.com/office/powerpoint/2010/main" val="2372140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123"/>
            <a:ext cx="8763000" cy="1143000"/>
          </a:xfrm>
        </p:spPr>
        <p:txBody>
          <a:bodyPr>
            <a:normAutofit fontScale="90000"/>
          </a:bodyPr>
          <a:lstStyle/>
          <a:p>
            <a:r>
              <a:rPr lang="en-US" b="1" dirty="0" smtClean="0"/>
              <a:t>Changing Nature of Command </a:t>
            </a:r>
            <a:r>
              <a:rPr lang="en-US" b="1" dirty="0"/>
              <a:t>of the </a:t>
            </a:r>
            <a:r>
              <a:rPr lang="en-US" b="1" dirty="0" smtClean="0"/>
              <a:t>Air</a:t>
            </a:r>
            <a:endParaRPr lang="en-US" b="1" dirty="0"/>
          </a:p>
        </p:txBody>
      </p:sp>
      <p:sp>
        <p:nvSpPr>
          <p:cNvPr id="3" name="Content Placeholder 2"/>
          <p:cNvSpPr>
            <a:spLocks noGrp="1"/>
          </p:cNvSpPr>
          <p:nvPr>
            <p:ph idx="1"/>
          </p:nvPr>
        </p:nvSpPr>
        <p:spPr>
          <a:xfrm>
            <a:off x="381000" y="1066800"/>
            <a:ext cx="8229600" cy="5638800"/>
          </a:xfrm>
        </p:spPr>
        <p:txBody>
          <a:bodyPr>
            <a:normAutofit fontScale="70000" lnSpcReduction="20000"/>
          </a:bodyPr>
          <a:lstStyle/>
          <a:p>
            <a:r>
              <a:rPr lang="en-US" b="1" dirty="0" smtClean="0">
                <a:solidFill>
                  <a:srgbClr val="FF0000"/>
                </a:solidFill>
              </a:rPr>
              <a:t>WW II </a:t>
            </a:r>
          </a:p>
          <a:p>
            <a:pPr lvl="1">
              <a:buFont typeface="Arial" panose="020B0604020202020204" pitchFamily="34" charset="0"/>
              <a:buChar char="•"/>
            </a:pPr>
            <a:r>
              <a:rPr lang="en-US" b="1" dirty="0" smtClean="0">
                <a:solidFill>
                  <a:srgbClr val="FF0000"/>
                </a:solidFill>
              </a:rPr>
              <a:t>The US and British Commonwealth had both tactical and </a:t>
            </a:r>
            <a:r>
              <a:rPr lang="en-US" b="1" u="sng" dirty="0" smtClean="0">
                <a:solidFill>
                  <a:srgbClr val="FF0000"/>
                </a:solidFill>
              </a:rPr>
              <a:t>strategic</a:t>
            </a:r>
            <a:r>
              <a:rPr lang="en-US" b="1" dirty="0" smtClean="0">
                <a:solidFill>
                  <a:srgbClr val="FF0000"/>
                </a:solidFill>
              </a:rPr>
              <a:t> airpower</a:t>
            </a:r>
          </a:p>
          <a:p>
            <a:pPr lvl="1">
              <a:buFont typeface="Arial" panose="020B0604020202020204" pitchFamily="34" charset="0"/>
              <a:buChar char="•"/>
            </a:pPr>
            <a:r>
              <a:rPr lang="en-US" b="1" dirty="0" smtClean="0">
                <a:solidFill>
                  <a:srgbClr val="FF0000"/>
                </a:solidFill>
              </a:rPr>
              <a:t>The Soviets only had tactical airpower</a:t>
            </a:r>
          </a:p>
          <a:p>
            <a:pPr marL="693738" lvl="1" indent="-236538">
              <a:buFont typeface="Arial" panose="020B0604020202020204" pitchFamily="34" charset="0"/>
              <a:buChar char="•"/>
            </a:pPr>
            <a:r>
              <a:rPr lang="en-US" b="1" dirty="0" smtClean="0">
                <a:solidFill>
                  <a:srgbClr val="FF0000"/>
                </a:solidFill>
              </a:rPr>
              <a:t> The </a:t>
            </a:r>
            <a:r>
              <a:rPr lang="en-US" b="1" dirty="0">
                <a:solidFill>
                  <a:srgbClr val="FF0000"/>
                </a:solidFill>
              </a:rPr>
              <a:t>Germans </a:t>
            </a:r>
            <a:r>
              <a:rPr lang="en-US" b="1" dirty="0" smtClean="0">
                <a:solidFill>
                  <a:srgbClr val="FF0000"/>
                </a:solidFill>
              </a:rPr>
              <a:t>had predominantly tactical airpower and later rockets</a:t>
            </a:r>
          </a:p>
          <a:p>
            <a:pPr lvl="1">
              <a:buFont typeface="Arial" panose="020B0604020202020204" pitchFamily="34" charset="0"/>
              <a:buChar char="•"/>
            </a:pPr>
            <a:r>
              <a:rPr lang="en-US" b="1" dirty="0" smtClean="0">
                <a:solidFill>
                  <a:srgbClr val="FF0000"/>
                </a:solidFill>
              </a:rPr>
              <a:t>The </a:t>
            </a:r>
            <a:r>
              <a:rPr lang="en-US" b="1" dirty="0">
                <a:solidFill>
                  <a:srgbClr val="FF0000"/>
                </a:solidFill>
              </a:rPr>
              <a:t>Italians and Japanese only had tactical airpower.</a:t>
            </a:r>
            <a:endParaRPr lang="en-US" b="1" dirty="0" smtClean="0">
              <a:solidFill>
                <a:srgbClr val="FF0000"/>
              </a:solidFill>
            </a:endParaRPr>
          </a:p>
          <a:p>
            <a:pPr marL="280988" lvl="1" indent="-280988">
              <a:buFont typeface="Arial" panose="020B0604020202020204" pitchFamily="34" charset="0"/>
              <a:buChar char="•"/>
            </a:pPr>
            <a:r>
              <a:rPr lang="en-US" sz="3200" b="1" dirty="0" smtClean="0">
                <a:solidFill>
                  <a:srgbClr val="0070C0"/>
                </a:solidFill>
              </a:rPr>
              <a:t>Post WW II – Dominance does not always equate to success</a:t>
            </a:r>
          </a:p>
          <a:p>
            <a:pPr marL="857250" lvl="2" indent="-457200"/>
            <a:r>
              <a:rPr lang="en-US" sz="2800" b="1" dirty="0" smtClean="0"/>
              <a:t>Chinese Nationalist and Communist civil war– none</a:t>
            </a:r>
          </a:p>
          <a:p>
            <a:pPr marL="857250" lvl="2" indent="-457200"/>
            <a:r>
              <a:rPr lang="en-US" sz="2800" b="1" dirty="0" smtClean="0"/>
              <a:t>Korea ― US dominance once the F-86 is deployed. MIG Alley</a:t>
            </a:r>
          </a:p>
          <a:p>
            <a:pPr marL="857250" lvl="2" indent="-457200"/>
            <a:r>
              <a:rPr lang="en-US" sz="2800" b="1" dirty="0"/>
              <a:t>Vietnam ― US dominance </a:t>
            </a:r>
            <a:endParaRPr lang="en-US" sz="2800" b="1" dirty="0" smtClean="0"/>
          </a:p>
          <a:p>
            <a:pPr marL="857250" lvl="2" indent="-457200"/>
            <a:r>
              <a:rPr lang="en-US" sz="2800" b="1" dirty="0"/>
              <a:t>Iran/Iraq </a:t>
            </a:r>
            <a:r>
              <a:rPr lang="en-US" sz="2800" b="1" dirty="0" smtClean="0"/>
              <a:t>War 1980-1988 ― Stalemate</a:t>
            </a:r>
          </a:p>
          <a:p>
            <a:pPr marL="857250" lvl="2" indent="-457200"/>
            <a:r>
              <a:rPr lang="en-US" sz="2800" b="1" dirty="0" smtClean="0"/>
              <a:t>Israeli/Arab </a:t>
            </a:r>
            <a:r>
              <a:rPr lang="en-US" sz="2800" b="1" dirty="0"/>
              <a:t>states ― </a:t>
            </a:r>
            <a:r>
              <a:rPr lang="en-US" sz="2800" b="1" dirty="0" smtClean="0"/>
              <a:t>Israeli dominance</a:t>
            </a:r>
          </a:p>
          <a:p>
            <a:pPr marL="857250" lvl="2" indent="-457200"/>
            <a:r>
              <a:rPr lang="en-US" sz="2800" b="1" dirty="0" smtClean="0"/>
              <a:t>UK/Argentina</a:t>
            </a:r>
            <a:r>
              <a:rPr lang="en-US" sz="2800" b="1" dirty="0"/>
              <a:t> </a:t>
            </a:r>
            <a:r>
              <a:rPr lang="en-US" sz="2800" b="1" dirty="0" smtClean="0"/>
              <a:t>1982 ― Stalemate</a:t>
            </a:r>
          </a:p>
          <a:p>
            <a:pPr marL="857250" lvl="2" indent="-457200"/>
            <a:r>
              <a:rPr lang="en-US" sz="2800" b="1" dirty="0" smtClean="0"/>
              <a:t>Gulf </a:t>
            </a:r>
            <a:r>
              <a:rPr lang="en-US" sz="2800" b="1" dirty="0"/>
              <a:t>Wars ― US dominance </a:t>
            </a:r>
            <a:endParaRPr lang="en-US" sz="2800" b="1" dirty="0" smtClean="0"/>
          </a:p>
          <a:p>
            <a:pPr marL="857250" lvl="2" indent="-457200"/>
            <a:r>
              <a:rPr lang="en-US" sz="2800" b="1" dirty="0"/>
              <a:t>Afghanistan ― US dominance </a:t>
            </a:r>
            <a:endParaRPr lang="en-US" sz="2800" b="1" dirty="0" smtClean="0"/>
          </a:p>
          <a:p>
            <a:pPr marL="400050" lvl="2" indent="0">
              <a:buNone/>
            </a:pPr>
            <a:r>
              <a:rPr lang="en-US" sz="2800" b="1" u="sng" dirty="0" smtClean="0"/>
              <a:t>         ____________________________________________</a:t>
            </a:r>
          </a:p>
          <a:p>
            <a:pPr marL="0" lvl="2" indent="400050"/>
            <a:r>
              <a:rPr lang="en-US" sz="2800" b="1" dirty="0" smtClean="0">
                <a:solidFill>
                  <a:schemeClr val="tx2"/>
                </a:solidFill>
              </a:rPr>
              <a:t>The Cold War: US and the Soviet Union had nuclear stalemate</a:t>
            </a:r>
          </a:p>
          <a:p>
            <a:pPr marL="400050" lvl="2" indent="0">
              <a:buNone/>
            </a:pPr>
            <a:endParaRPr lang="en-US" dirty="0" smtClean="0"/>
          </a:p>
          <a:p>
            <a:pPr marL="4572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11</a:t>
            </a:fld>
            <a:endParaRPr lang="en-US"/>
          </a:p>
        </p:txBody>
      </p:sp>
    </p:spTree>
    <p:extLst>
      <p:ext uri="{BB962C8B-B14F-4D97-AF65-F5344CB8AC3E}">
        <p14:creationId xmlns:p14="http://schemas.microsoft.com/office/powerpoint/2010/main" val="1452485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48A1CB-BC9D-400D-B1D7-5C1B37483DD7}" type="slidenum">
              <a:rPr lang="en-US" smtClean="0"/>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71551"/>
            <a:ext cx="6781799"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07600" y="448331"/>
            <a:ext cx="4204997" cy="523220"/>
          </a:xfrm>
          <a:prstGeom prst="rect">
            <a:avLst/>
          </a:prstGeom>
          <a:noFill/>
        </p:spPr>
        <p:txBody>
          <a:bodyPr wrap="none" rtlCol="0">
            <a:spAutoFit/>
          </a:bodyPr>
          <a:lstStyle/>
          <a:p>
            <a:r>
              <a:rPr lang="en-US" sz="2800" b="1" dirty="0" smtClean="0"/>
              <a:t>WW II Command of the Air</a:t>
            </a:r>
            <a:endParaRPr lang="en-US" sz="2800" b="1" dirty="0"/>
          </a:p>
        </p:txBody>
      </p:sp>
    </p:spTree>
    <p:extLst>
      <p:ext uri="{BB962C8B-B14F-4D97-AF65-F5344CB8AC3E}">
        <p14:creationId xmlns:p14="http://schemas.microsoft.com/office/powerpoint/2010/main" val="353266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t/>
            </a:r>
            <a:br>
              <a:rPr lang="en-US" dirty="0"/>
            </a:br>
            <a:r>
              <a:rPr lang="en-US" b="1" dirty="0"/>
              <a:t>How To Win Command of the </a:t>
            </a:r>
            <a:r>
              <a:rPr lang="en-US" b="1" dirty="0" smtClean="0"/>
              <a:t>Air – </a:t>
            </a:r>
            <a:br>
              <a:rPr lang="en-US" b="1" dirty="0" smtClean="0"/>
            </a:br>
            <a:r>
              <a:rPr lang="en-US" b="1" dirty="0" smtClean="0"/>
              <a:t>WW II </a:t>
            </a:r>
            <a:r>
              <a:rPr lang="en-US" b="1" u="sng" dirty="0" smtClean="0"/>
              <a:t>Allies</a:t>
            </a:r>
            <a:r>
              <a:rPr lang="en-US" b="1" dirty="0" smtClean="0"/>
              <a:t> Chronological Perspective</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b="1" dirty="0" smtClean="0">
                <a:solidFill>
                  <a:srgbClr val="FF0000"/>
                </a:solidFill>
              </a:rPr>
              <a:t>Protect England </a:t>
            </a:r>
            <a:r>
              <a:rPr lang="en-US" b="1" dirty="0" smtClean="0"/>
              <a:t>– The Battle of Britain</a:t>
            </a:r>
          </a:p>
          <a:p>
            <a:pPr lvl="1"/>
            <a:r>
              <a:rPr lang="en-US" b="1" dirty="0" smtClean="0">
                <a:solidFill>
                  <a:schemeClr val="tx2"/>
                </a:solidFill>
              </a:rPr>
              <a:t>Early radar and RAF command and control centers</a:t>
            </a:r>
          </a:p>
          <a:p>
            <a:pPr lvl="1"/>
            <a:r>
              <a:rPr lang="en-US" b="1" dirty="0"/>
              <a:t>Early defensive </a:t>
            </a:r>
            <a:r>
              <a:rPr lang="en-US" b="1" dirty="0" smtClean="0"/>
              <a:t>aircrafts</a:t>
            </a:r>
            <a:endParaRPr lang="en-US" b="1" dirty="0" smtClean="0">
              <a:solidFill>
                <a:schemeClr val="tx2"/>
              </a:solidFill>
            </a:endParaRPr>
          </a:p>
          <a:p>
            <a:pPr marL="347663" lvl="1" indent="-347663">
              <a:buFont typeface="Arial" panose="020B0604020202020204" pitchFamily="34" charset="0"/>
              <a:buChar char="•"/>
            </a:pPr>
            <a:r>
              <a:rPr lang="en-US" sz="3200" b="1" dirty="0" smtClean="0">
                <a:solidFill>
                  <a:srgbClr val="FF0000"/>
                </a:solidFill>
              </a:rPr>
              <a:t>Allies extend air cover </a:t>
            </a:r>
            <a:r>
              <a:rPr lang="en-US" sz="3200" b="1" dirty="0" smtClean="0"/>
              <a:t>over invasion beaches</a:t>
            </a:r>
          </a:p>
          <a:p>
            <a:r>
              <a:rPr lang="en-US" b="1" dirty="0" smtClean="0">
                <a:solidFill>
                  <a:srgbClr val="FF0000"/>
                </a:solidFill>
              </a:rPr>
              <a:t>Allies project  Airpower </a:t>
            </a:r>
            <a:r>
              <a:rPr lang="en-US" b="1" dirty="0" smtClean="0"/>
              <a:t>over the Axis nations and conquered area</a:t>
            </a:r>
          </a:p>
          <a:p>
            <a:pPr lvl="1"/>
            <a:r>
              <a:rPr lang="en-US" b="1" dirty="0" smtClean="0"/>
              <a:t>Strategic Air Doctrine</a:t>
            </a:r>
          </a:p>
          <a:p>
            <a:pPr lvl="1"/>
            <a:r>
              <a:rPr lang="en-US" b="1" dirty="0" smtClean="0">
                <a:solidFill>
                  <a:schemeClr val="tx2"/>
                </a:solidFill>
              </a:rPr>
              <a:t>Long range navigation, particularly at night</a:t>
            </a:r>
          </a:p>
          <a:p>
            <a:pPr lvl="1"/>
            <a:r>
              <a:rPr lang="en-US" b="1" dirty="0" smtClean="0">
                <a:solidFill>
                  <a:schemeClr val="tx2"/>
                </a:solidFill>
              </a:rPr>
              <a:t>Intelligence, radio intercepts and decryption</a:t>
            </a:r>
          </a:p>
          <a:p>
            <a:pPr lvl="1"/>
            <a:r>
              <a:rPr lang="en-US" b="1" dirty="0" smtClean="0">
                <a:solidFill>
                  <a:schemeClr val="tx2"/>
                </a:solidFill>
              </a:rPr>
              <a:t>Long range aerial protection [fighters protect the bombers]</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3B48A1CB-BC9D-400D-B1D7-5C1B37483DD7}" type="slidenum">
              <a:rPr lang="en-US" smtClean="0"/>
              <a:t>13</a:t>
            </a:fld>
            <a:endParaRPr lang="en-US"/>
          </a:p>
        </p:txBody>
      </p:sp>
    </p:spTree>
    <p:extLst>
      <p:ext uri="{BB962C8B-B14F-4D97-AF65-F5344CB8AC3E}">
        <p14:creationId xmlns:p14="http://schemas.microsoft.com/office/powerpoint/2010/main" val="417996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British </a:t>
            </a:r>
            <a:r>
              <a:rPr lang="en-US" b="1" dirty="0">
                <a:solidFill>
                  <a:srgbClr val="C00000"/>
                </a:solidFill>
              </a:rPr>
              <a:t>Survival </a:t>
            </a:r>
            <a:r>
              <a:rPr lang="en-US" b="1" dirty="0" smtClean="0">
                <a:solidFill>
                  <a:srgbClr val="C00000"/>
                </a:solidFill>
              </a:rPr>
              <a:t>― Critical Management of  Limited Resources</a:t>
            </a:r>
            <a:endParaRPr lang="en-US" b="1" dirty="0">
              <a:solidFill>
                <a:srgbClr val="C00000"/>
              </a:solidFill>
            </a:endParaRPr>
          </a:p>
        </p:txBody>
      </p:sp>
      <p:sp>
        <p:nvSpPr>
          <p:cNvPr id="3" name="Content Placeholder 2"/>
          <p:cNvSpPr>
            <a:spLocks noGrp="1"/>
          </p:cNvSpPr>
          <p:nvPr>
            <p:ph idx="1"/>
          </p:nvPr>
        </p:nvSpPr>
        <p:spPr>
          <a:xfrm>
            <a:off x="457200" y="1600200"/>
            <a:ext cx="8534400" cy="4525963"/>
          </a:xfrm>
        </p:spPr>
        <p:txBody>
          <a:bodyPr>
            <a:normAutofit fontScale="85000" lnSpcReduction="20000"/>
          </a:bodyPr>
          <a:lstStyle/>
          <a:p>
            <a:r>
              <a:rPr lang="en-US" b="1" dirty="0" smtClean="0">
                <a:solidFill>
                  <a:srgbClr val="C00000"/>
                </a:solidFill>
              </a:rPr>
              <a:t>RAF’s decentralized, but networked, command and control centers</a:t>
            </a:r>
            <a:r>
              <a:rPr lang="en-US" b="1" dirty="0" smtClean="0"/>
              <a:t> skillfully managed limited resources.</a:t>
            </a:r>
          </a:p>
          <a:p>
            <a:r>
              <a:rPr lang="en-US" b="1" dirty="0" smtClean="0"/>
              <a:t>The British were flying over home turf and had multiple landing fields for damaged aircraft or wounded crews.</a:t>
            </a:r>
          </a:p>
          <a:p>
            <a:r>
              <a:rPr lang="en-US" b="1" dirty="0" smtClean="0"/>
              <a:t>The British could wait for the Germans to come, husbanding fuel and available air Crews.</a:t>
            </a:r>
          </a:p>
          <a:p>
            <a:r>
              <a:rPr lang="en-US" b="1" dirty="0" smtClean="0"/>
              <a:t>By the </a:t>
            </a:r>
            <a:r>
              <a:rPr lang="en-US" b="1" dirty="0" err="1" smtClean="0"/>
              <a:t>BoB</a:t>
            </a:r>
            <a:r>
              <a:rPr lang="en-US" b="1" dirty="0" smtClean="0"/>
              <a:t> [ July 1940 forward ] the British were building more aircraft than the Germans. </a:t>
            </a:r>
          </a:p>
          <a:p>
            <a:r>
              <a:rPr lang="en-US" b="1" dirty="0" smtClean="0">
                <a:solidFill>
                  <a:srgbClr val="C00000"/>
                </a:solidFill>
              </a:rPr>
              <a:t>German aircrafts had short operational ranges and much British industry was beyond that range.</a:t>
            </a:r>
          </a:p>
          <a:p>
            <a:r>
              <a:rPr lang="en-US" b="1" dirty="0" smtClean="0"/>
              <a:t>Damaged German aircraft had to limp back to the Channel or France for the crews to survive. </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14</a:t>
            </a:fld>
            <a:endParaRPr lang="en-US"/>
          </a:p>
        </p:txBody>
      </p:sp>
    </p:spTree>
    <p:extLst>
      <p:ext uri="{BB962C8B-B14F-4D97-AF65-F5344CB8AC3E}">
        <p14:creationId xmlns:p14="http://schemas.microsoft.com/office/powerpoint/2010/main" val="1476298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Very Early Radars and Command and Control Centers </a:t>
            </a:r>
            <a:r>
              <a:rPr lang="en-US" b="1" dirty="0"/>
              <a:t>R</a:t>
            </a:r>
            <a:r>
              <a:rPr lang="en-US" b="1" dirty="0" smtClean="0"/>
              <a:t>oll </a:t>
            </a:r>
            <a:r>
              <a:rPr lang="en-US" b="1" dirty="0"/>
              <a:t>O</a:t>
            </a:r>
            <a:r>
              <a:rPr lang="en-US" b="1" dirty="0" smtClean="0"/>
              <a:t>ut</a:t>
            </a:r>
            <a:endParaRPr lang="en-US" b="1" dirty="0"/>
          </a:p>
        </p:txBody>
      </p:sp>
      <p:sp>
        <p:nvSpPr>
          <p:cNvPr id="3" name="Content Placeholder 2"/>
          <p:cNvSpPr>
            <a:spLocks noGrp="1"/>
          </p:cNvSpPr>
          <p:nvPr>
            <p:ph idx="1"/>
          </p:nvPr>
        </p:nvSpPr>
        <p:spPr>
          <a:xfrm>
            <a:off x="228600" y="1600200"/>
            <a:ext cx="8686800" cy="5105400"/>
          </a:xfrm>
        </p:spPr>
        <p:txBody>
          <a:bodyPr>
            <a:normAutofit fontScale="85000" lnSpcReduction="10000"/>
          </a:bodyPr>
          <a:lstStyle/>
          <a:p>
            <a:r>
              <a:rPr lang="en-US" b="1" dirty="0" smtClean="0">
                <a:solidFill>
                  <a:schemeClr val="tx2"/>
                </a:solidFill>
              </a:rPr>
              <a:t>Dr. Henry Tizard </a:t>
            </a:r>
            <a:r>
              <a:rPr lang="en-US" b="1" dirty="0" smtClean="0"/>
              <a:t>head of 1936 RAF Scientific Committee.</a:t>
            </a:r>
          </a:p>
          <a:p>
            <a:r>
              <a:rPr lang="en-US" b="1" dirty="0" smtClean="0"/>
              <a:t>First Radar Masts went up in </a:t>
            </a:r>
            <a:r>
              <a:rPr lang="en-US" b="1" dirty="0" smtClean="0">
                <a:solidFill>
                  <a:srgbClr val="FF0000"/>
                </a:solidFill>
              </a:rPr>
              <a:t>1936</a:t>
            </a:r>
            <a:r>
              <a:rPr lang="en-US" b="1" dirty="0" smtClean="0"/>
              <a:t> and Dr. Tizard was able to convince the RAF that the Radars and the C&amp;C centers had to be </a:t>
            </a:r>
            <a:r>
              <a:rPr lang="en-US" b="1" u="sng" dirty="0" smtClean="0">
                <a:solidFill>
                  <a:srgbClr val="C00000"/>
                </a:solidFill>
              </a:rPr>
              <a:t>actively tested</a:t>
            </a:r>
            <a:r>
              <a:rPr lang="en-US" b="1" dirty="0" smtClean="0"/>
              <a:t>: the RAF Biggen Hill exercise.  </a:t>
            </a:r>
            <a:r>
              <a:rPr lang="en-US" b="1" dirty="0" smtClean="0">
                <a:solidFill>
                  <a:srgbClr val="FF0000"/>
                </a:solidFill>
              </a:rPr>
              <a:t>Result:</a:t>
            </a:r>
            <a:r>
              <a:rPr lang="en-US" b="1" dirty="0" smtClean="0"/>
              <a:t> </a:t>
            </a:r>
            <a:r>
              <a:rPr lang="en-US" b="1" dirty="0" smtClean="0">
                <a:solidFill>
                  <a:srgbClr val="C00000"/>
                </a:solidFill>
              </a:rPr>
              <a:t>Just too many unknowns.</a:t>
            </a:r>
          </a:p>
          <a:p>
            <a:r>
              <a:rPr lang="en-US" b="1" dirty="0" smtClean="0"/>
              <a:t>So, the operational tests initially scheduled for several weeks </a:t>
            </a:r>
            <a:r>
              <a:rPr lang="en-US" b="1" u="sng" dirty="0" smtClean="0"/>
              <a:t>ran almost continually till WW II</a:t>
            </a:r>
            <a:r>
              <a:rPr lang="en-US" b="1" dirty="0" smtClean="0"/>
              <a:t>, as the C&amp;C system was continually technically upgraded and  </a:t>
            </a:r>
            <a:r>
              <a:rPr lang="en-US" b="1" dirty="0" smtClean="0">
                <a:solidFill>
                  <a:srgbClr val="C00000"/>
                </a:solidFill>
              </a:rPr>
              <a:t>operational procedures were</a:t>
            </a:r>
            <a:r>
              <a:rPr lang="en-US" b="1" dirty="0"/>
              <a:t> continually </a:t>
            </a:r>
            <a:r>
              <a:rPr lang="en-US" b="1" dirty="0">
                <a:solidFill>
                  <a:srgbClr val="C00000"/>
                </a:solidFill>
              </a:rPr>
              <a:t>refined</a:t>
            </a:r>
            <a:r>
              <a:rPr lang="en-US" b="1" dirty="0" smtClean="0"/>
              <a:t>.</a:t>
            </a:r>
          </a:p>
          <a:p>
            <a:r>
              <a:rPr lang="en-US" b="1" dirty="0" smtClean="0"/>
              <a:t>The RAF warded off the small German raids between Sept 1939 and July 1940 and </a:t>
            </a:r>
            <a:r>
              <a:rPr lang="en-US" b="1" dirty="0" smtClean="0">
                <a:solidFill>
                  <a:srgbClr val="C00000"/>
                </a:solidFill>
              </a:rPr>
              <a:t>refined their AD system against a real threat</a:t>
            </a:r>
            <a:r>
              <a:rPr lang="en-US" b="1" dirty="0" smtClean="0"/>
              <a:t>. </a:t>
            </a:r>
          </a:p>
          <a:p>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15</a:t>
            </a:fld>
            <a:endParaRPr lang="en-US"/>
          </a:p>
        </p:txBody>
      </p:sp>
    </p:spTree>
    <p:extLst>
      <p:ext uri="{BB962C8B-B14F-4D97-AF65-F5344CB8AC3E}">
        <p14:creationId xmlns:p14="http://schemas.microsoft.com/office/powerpoint/2010/main" val="4103484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971800"/>
            <a:ext cx="8229600" cy="1143000"/>
          </a:xfrm>
        </p:spPr>
        <p:txBody>
          <a:bodyPr/>
          <a:lstStyle/>
          <a:p>
            <a:r>
              <a:rPr lang="en-US" dirty="0" smtClean="0"/>
              <a:t>Hat, EE 606</a:t>
            </a:r>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16</a:t>
            </a:fld>
            <a:endParaRPr lang="en-US"/>
          </a:p>
        </p:txBody>
      </p:sp>
    </p:spTree>
    <p:extLst>
      <p:ext uri="{BB962C8B-B14F-4D97-AF65-F5344CB8AC3E}">
        <p14:creationId xmlns:p14="http://schemas.microsoft.com/office/powerpoint/2010/main" val="114647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48A1CB-BC9D-400D-B1D7-5C1B37483DD7}" type="slidenum">
              <a:rPr lang="en-US" smtClean="0"/>
              <a:t>17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990601"/>
            <a:ext cx="60796"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1786" y="3505200"/>
            <a:ext cx="8779776" cy="3416320"/>
          </a:xfrm>
          <a:prstGeom prst="rect">
            <a:avLst/>
          </a:prstGeom>
          <a:noFill/>
        </p:spPr>
        <p:txBody>
          <a:bodyPr wrap="none" rtlCol="0">
            <a:spAutoFit/>
          </a:bodyPr>
          <a:lstStyle/>
          <a:p>
            <a:pPr marL="342900" indent="-342900">
              <a:buFont typeface="Arial" panose="020B0604020202020204" pitchFamily="34" charset="0"/>
              <a:buChar char="•"/>
            </a:pPr>
            <a:r>
              <a:rPr lang="en-US" sz="2400" b="1" dirty="0" smtClean="0"/>
              <a:t>What come to mind when we think of a RADAR antenna?</a:t>
            </a:r>
          </a:p>
          <a:p>
            <a:pPr marL="342900" indent="-342900">
              <a:buFont typeface="Arial" panose="020B0604020202020204" pitchFamily="34" charset="0"/>
              <a:buChar char="•"/>
            </a:pPr>
            <a:r>
              <a:rPr lang="en-US" sz="2400" b="1" dirty="0" smtClean="0"/>
              <a:t>EE 306: The key to size is the operating frequency. In </a:t>
            </a:r>
            <a:r>
              <a:rPr lang="en-US" sz="2400" b="1" dirty="0"/>
              <a:t>early </a:t>
            </a:r>
            <a:endParaRPr lang="en-US" sz="2400" b="1" dirty="0" smtClean="0"/>
          </a:p>
          <a:p>
            <a:r>
              <a:rPr lang="en-US" sz="2400" b="1" dirty="0"/>
              <a:t> </a:t>
            </a:r>
            <a:r>
              <a:rPr lang="en-US" sz="2400" b="1" dirty="0" smtClean="0"/>
              <a:t>    systems </a:t>
            </a:r>
            <a:r>
              <a:rPr lang="en-US" sz="2400" b="1" dirty="0"/>
              <a:t>l</a:t>
            </a:r>
            <a:r>
              <a:rPr lang="en-US" sz="2400" b="1" dirty="0" smtClean="0"/>
              <a:t>ow frequencies were used to keep the equipment from </a:t>
            </a:r>
          </a:p>
          <a:p>
            <a:r>
              <a:rPr lang="en-US" sz="2400" b="1" dirty="0" smtClean="0"/>
              <a:t>     melting, but the price is a larger  antenna.</a:t>
            </a:r>
          </a:p>
          <a:p>
            <a:pPr marL="342900" indent="-342900">
              <a:buFont typeface="Arial" panose="020B0604020202020204" pitchFamily="34" charset="0"/>
              <a:buChar char="•"/>
            </a:pPr>
            <a:r>
              <a:rPr lang="en-US" sz="2400" b="1" dirty="0" smtClean="0"/>
              <a:t>The 10 CM cavity magnetron – British break through. Much  </a:t>
            </a:r>
          </a:p>
          <a:p>
            <a:r>
              <a:rPr lang="en-US" sz="2400" b="1" dirty="0"/>
              <a:t> </a:t>
            </a:r>
            <a:r>
              <a:rPr lang="en-US" sz="2400" b="1" dirty="0" smtClean="0"/>
              <a:t>    higher operation frequencies with low temperatures, </a:t>
            </a:r>
          </a:p>
          <a:p>
            <a:r>
              <a:rPr lang="en-US" sz="2400" b="1" dirty="0" smtClean="0"/>
              <a:t>     hence smaller antennas.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smtClean="0">
                <a:solidFill>
                  <a:srgbClr val="C00000"/>
                </a:solidFill>
              </a:rPr>
              <a:t>This is not an early British RADAR antenna!</a:t>
            </a:r>
            <a:endParaRPr lang="en-US" sz="2400" b="1" dirty="0">
              <a:solidFill>
                <a:srgbClr val="C0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5245"/>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53000" y="1140822"/>
            <a:ext cx="4572000" cy="1908215"/>
          </a:xfrm>
          <a:prstGeom prst="rect">
            <a:avLst/>
          </a:prstGeom>
        </p:spPr>
        <p:txBody>
          <a:bodyPr>
            <a:spAutoFit/>
          </a:bodyPr>
          <a:lstStyle/>
          <a:p>
            <a:r>
              <a:rPr lang="en-US" sz="2800" b="1" dirty="0" smtClean="0"/>
              <a:t>EE 306, Antennas</a:t>
            </a:r>
          </a:p>
          <a:p>
            <a:endParaRPr lang="en-US" b="1" dirty="0"/>
          </a:p>
          <a:p>
            <a:r>
              <a:rPr lang="en-US" b="1" dirty="0" smtClean="0"/>
              <a:t>Speed of light </a:t>
            </a:r>
            <a:r>
              <a:rPr lang="en-US" b="1" dirty="0"/>
              <a:t>= Frequency x </a:t>
            </a:r>
            <a:r>
              <a:rPr lang="en-US" b="1" dirty="0" smtClean="0"/>
              <a:t>Wavelength</a:t>
            </a:r>
          </a:p>
          <a:p>
            <a:endParaRPr lang="en-US" b="1" dirty="0"/>
          </a:p>
          <a:p>
            <a:r>
              <a:rPr lang="en-US" b="1" dirty="0" smtClean="0"/>
              <a:t>Speed of light is a constant</a:t>
            </a:r>
          </a:p>
          <a:p>
            <a:r>
              <a:rPr lang="en-US" b="1" dirty="0"/>
              <a:t>3×10</a:t>
            </a:r>
            <a:r>
              <a:rPr lang="en-US" b="1" baseline="30000" dirty="0"/>
              <a:t>8</a:t>
            </a:r>
            <a:r>
              <a:rPr lang="en-US" b="1" dirty="0"/>
              <a:t> m/s</a:t>
            </a:r>
            <a:r>
              <a:rPr lang="en-US" b="1" dirty="0" smtClean="0"/>
              <a:t> </a:t>
            </a:r>
            <a:endParaRPr lang="en-US" b="1" dirty="0"/>
          </a:p>
        </p:txBody>
      </p:sp>
      <p:cxnSp>
        <p:nvCxnSpPr>
          <p:cNvPr id="7" name="Straight Arrow Connector 6"/>
          <p:cNvCxnSpPr/>
          <p:nvPr/>
        </p:nvCxnSpPr>
        <p:spPr>
          <a:xfrm flipV="1">
            <a:off x="304800" y="3657600"/>
            <a:ext cx="0" cy="2590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443378" y="2247704"/>
            <a:ext cx="0" cy="7177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58696" y="2965462"/>
            <a:ext cx="1401730" cy="369332"/>
          </a:xfrm>
          <a:prstGeom prst="rect">
            <a:avLst/>
          </a:prstGeom>
          <a:noFill/>
        </p:spPr>
        <p:txBody>
          <a:bodyPr wrap="none" rtlCol="0">
            <a:spAutoFit/>
          </a:bodyPr>
          <a:lstStyle/>
          <a:p>
            <a:r>
              <a:rPr lang="en-US" b="1" dirty="0" smtClean="0"/>
              <a:t>Antenna size</a:t>
            </a:r>
            <a:endParaRPr lang="en-US" b="1" dirty="0"/>
          </a:p>
        </p:txBody>
      </p:sp>
    </p:spTree>
    <p:extLst>
      <p:ext uri="{BB962C8B-B14F-4D97-AF65-F5344CB8AC3E}">
        <p14:creationId xmlns:p14="http://schemas.microsoft.com/office/powerpoint/2010/main" val="128597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48A1CB-BC9D-400D-B1D7-5C1B37483DD7}" type="slidenum">
              <a:rPr lang="en-US" smtClean="0"/>
              <a:t>18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1"/>
            <a:ext cx="8257500" cy="369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8610600" y="2647488"/>
            <a:ext cx="0" cy="1733089"/>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07790" y="4609179"/>
            <a:ext cx="1407052" cy="523220"/>
          </a:xfrm>
          <a:prstGeom prst="rect">
            <a:avLst/>
          </a:prstGeom>
          <a:noFill/>
        </p:spPr>
        <p:txBody>
          <a:bodyPr wrap="none" rtlCol="0">
            <a:spAutoFit/>
          </a:bodyPr>
          <a:lstStyle/>
          <a:p>
            <a:r>
              <a:rPr lang="en-US" sz="2800" b="1" dirty="0" smtClean="0">
                <a:solidFill>
                  <a:schemeClr val="tx2"/>
                </a:solidFill>
              </a:rPr>
              <a:t>300 feet</a:t>
            </a:r>
            <a:endParaRPr lang="en-US" sz="2800" b="1" dirty="0">
              <a:solidFill>
                <a:schemeClr val="tx2"/>
              </a:solidFill>
            </a:endParaRPr>
          </a:p>
        </p:txBody>
      </p:sp>
      <p:sp>
        <p:nvSpPr>
          <p:cNvPr id="7" name="TextBox 6"/>
          <p:cNvSpPr txBox="1"/>
          <p:nvPr/>
        </p:nvSpPr>
        <p:spPr>
          <a:xfrm>
            <a:off x="6490530" y="5255342"/>
            <a:ext cx="1908279" cy="523220"/>
          </a:xfrm>
          <a:prstGeom prst="rect">
            <a:avLst/>
          </a:prstGeom>
          <a:noFill/>
        </p:spPr>
        <p:txBody>
          <a:bodyPr wrap="none" rtlCol="0">
            <a:spAutoFit/>
          </a:bodyPr>
          <a:lstStyle/>
          <a:p>
            <a:r>
              <a:rPr lang="en-US" sz="2800" b="1" dirty="0" smtClean="0"/>
              <a:t>Transmitter</a:t>
            </a:r>
            <a:endParaRPr lang="en-US" sz="2800" b="1" dirty="0"/>
          </a:p>
        </p:txBody>
      </p:sp>
      <p:sp>
        <p:nvSpPr>
          <p:cNvPr id="8" name="TextBox 7"/>
          <p:cNvSpPr txBox="1"/>
          <p:nvPr/>
        </p:nvSpPr>
        <p:spPr>
          <a:xfrm>
            <a:off x="1596323" y="5216360"/>
            <a:ext cx="1458476" cy="523220"/>
          </a:xfrm>
          <a:prstGeom prst="rect">
            <a:avLst/>
          </a:prstGeom>
          <a:noFill/>
        </p:spPr>
        <p:txBody>
          <a:bodyPr wrap="none" rtlCol="0">
            <a:spAutoFit/>
          </a:bodyPr>
          <a:lstStyle/>
          <a:p>
            <a:r>
              <a:rPr lang="en-US" sz="2800" b="1" dirty="0" smtClean="0"/>
              <a:t>Receiver</a:t>
            </a:r>
            <a:endParaRPr lang="en-US" sz="2800" b="1" dirty="0"/>
          </a:p>
        </p:txBody>
      </p:sp>
      <p:sp>
        <p:nvSpPr>
          <p:cNvPr id="3" name="TextBox 2"/>
          <p:cNvSpPr txBox="1"/>
          <p:nvPr/>
        </p:nvSpPr>
        <p:spPr>
          <a:xfrm>
            <a:off x="1714595" y="5850644"/>
            <a:ext cx="6433043" cy="584775"/>
          </a:xfrm>
          <a:prstGeom prst="rect">
            <a:avLst/>
          </a:prstGeom>
          <a:noFill/>
        </p:spPr>
        <p:txBody>
          <a:bodyPr wrap="none" rtlCol="0">
            <a:spAutoFit/>
          </a:bodyPr>
          <a:lstStyle/>
          <a:p>
            <a:r>
              <a:rPr lang="en-US" sz="3200" b="1" dirty="0" smtClean="0"/>
              <a:t>Chain Home Antennas in Perspective</a:t>
            </a:r>
            <a:endParaRPr lang="en-US" sz="3200" b="1" dirty="0"/>
          </a:p>
        </p:txBody>
      </p:sp>
      <p:cxnSp>
        <p:nvCxnSpPr>
          <p:cNvPr id="9" name="Straight Arrow Connector 8"/>
          <p:cNvCxnSpPr/>
          <p:nvPr/>
        </p:nvCxnSpPr>
        <p:spPr>
          <a:xfrm>
            <a:off x="609600" y="609600"/>
            <a:ext cx="0" cy="3770976"/>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4639956"/>
            <a:ext cx="1447800" cy="461665"/>
          </a:xfrm>
          <a:prstGeom prst="rect">
            <a:avLst/>
          </a:prstGeom>
          <a:noFill/>
        </p:spPr>
        <p:txBody>
          <a:bodyPr wrap="square" rtlCol="0">
            <a:spAutoFit/>
          </a:bodyPr>
          <a:lstStyle/>
          <a:p>
            <a:r>
              <a:rPr lang="en-US" sz="2400" b="1" dirty="0" smtClean="0">
                <a:solidFill>
                  <a:schemeClr val="tx2"/>
                </a:solidFill>
              </a:rPr>
              <a:t>240 feet</a:t>
            </a:r>
            <a:endParaRPr lang="en-US" sz="2400" b="1" dirty="0">
              <a:solidFill>
                <a:schemeClr val="tx2"/>
              </a:solidFill>
            </a:endParaRPr>
          </a:p>
        </p:txBody>
      </p:sp>
      <p:sp>
        <p:nvSpPr>
          <p:cNvPr id="5" name="TextBox 4"/>
          <p:cNvSpPr txBox="1"/>
          <p:nvPr/>
        </p:nvSpPr>
        <p:spPr>
          <a:xfrm>
            <a:off x="1431579" y="143866"/>
            <a:ext cx="6613542" cy="861774"/>
          </a:xfrm>
          <a:prstGeom prst="rect">
            <a:avLst/>
          </a:prstGeom>
          <a:noFill/>
        </p:spPr>
        <p:txBody>
          <a:bodyPr wrap="none" rtlCol="0">
            <a:spAutoFit/>
          </a:bodyPr>
          <a:lstStyle/>
          <a:p>
            <a:r>
              <a:rPr lang="en-US" sz="3200" b="1" dirty="0"/>
              <a:t>This is </a:t>
            </a:r>
            <a:r>
              <a:rPr lang="en-US" sz="3200" b="1" dirty="0" smtClean="0"/>
              <a:t> </a:t>
            </a:r>
            <a:r>
              <a:rPr lang="en-US" sz="3200" b="1" dirty="0"/>
              <a:t>an early British </a:t>
            </a:r>
            <a:r>
              <a:rPr lang="en-US" sz="3200" b="1" dirty="0" smtClean="0"/>
              <a:t>Radar Antenna</a:t>
            </a:r>
            <a:endParaRPr lang="en-US" sz="3200" b="1" dirty="0"/>
          </a:p>
          <a:p>
            <a:endParaRPr lang="en-US" dirty="0"/>
          </a:p>
        </p:txBody>
      </p:sp>
    </p:spTree>
    <p:extLst>
      <p:ext uri="{BB962C8B-B14F-4D97-AF65-F5344CB8AC3E}">
        <p14:creationId xmlns:p14="http://schemas.microsoft.com/office/powerpoint/2010/main" val="1928580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09600"/>
            <a:ext cx="2790825" cy="515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762000"/>
            <a:ext cx="4495800" cy="5386090"/>
          </a:xfrm>
          <a:prstGeom prst="rect">
            <a:avLst/>
          </a:prstGeom>
        </p:spPr>
        <p:txBody>
          <a:bodyPr wrap="square">
            <a:spAutoFit/>
          </a:bodyPr>
          <a:lstStyle/>
          <a:p>
            <a:r>
              <a:rPr lang="en-US" sz="2000" b="1" dirty="0" smtClean="0"/>
              <a:t>Early RAF  RADAR (Chain Home) </a:t>
            </a:r>
            <a:r>
              <a:rPr lang="en-US" sz="2000" b="1" dirty="0"/>
              <a:t>was a simple system. </a:t>
            </a:r>
            <a:endParaRPr lang="en-US" sz="2000" b="1" dirty="0" smtClean="0"/>
          </a:p>
          <a:p>
            <a:endParaRPr lang="en-US" sz="2000" b="1" dirty="0" smtClean="0"/>
          </a:p>
          <a:p>
            <a:r>
              <a:rPr lang="en-US" sz="2000" b="1" dirty="0" smtClean="0"/>
              <a:t>The </a:t>
            </a:r>
            <a:r>
              <a:rPr lang="en-US" sz="2000" b="1" dirty="0"/>
              <a:t>broadcast side was formed from two 300-ft </a:t>
            </a:r>
            <a:r>
              <a:rPr lang="en-US" sz="2000" b="1" dirty="0" smtClean="0"/>
              <a:t> </a:t>
            </a:r>
            <a:r>
              <a:rPr lang="en-US" sz="2000" b="1" dirty="0"/>
              <a:t>tall steel towers strung with a series of antennas between them</a:t>
            </a:r>
            <a:r>
              <a:rPr lang="en-US" sz="2000" b="1" dirty="0" smtClean="0"/>
              <a:t>.</a:t>
            </a:r>
          </a:p>
          <a:p>
            <a:endParaRPr lang="en-US" sz="2000" b="1" dirty="0" smtClean="0"/>
          </a:p>
          <a:p>
            <a:r>
              <a:rPr lang="en-US" sz="2000" b="1" dirty="0" smtClean="0"/>
              <a:t>The receive side  was a </a:t>
            </a:r>
            <a:r>
              <a:rPr lang="en-US" sz="2000" b="1" dirty="0"/>
              <a:t>second set of 240-ft </a:t>
            </a:r>
            <a:r>
              <a:rPr lang="en-US" sz="2000" b="1" dirty="0" smtClean="0"/>
              <a:t> </a:t>
            </a:r>
            <a:r>
              <a:rPr lang="en-US" sz="2000" b="1" dirty="0"/>
              <a:t>tall wooden </a:t>
            </a:r>
            <a:r>
              <a:rPr lang="en-US" sz="2000" b="1" dirty="0" smtClean="0"/>
              <a:t>towers, </a:t>
            </a:r>
            <a:r>
              <a:rPr lang="en-US" sz="2000" b="1" dirty="0"/>
              <a:t>with a series of crossed antennas at various heights up to 215 </a:t>
            </a:r>
            <a:r>
              <a:rPr lang="en-US" sz="2000" b="1" dirty="0" smtClean="0"/>
              <a:t>ft. </a:t>
            </a:r>
          </a:p>
          <a:p>
            <a:endParaRPr lang="en-US" sz="2000" b="1" dirty="0" smtClean="0"/>
          </a:p>
          <a:p>
            <a:r>
              <a:rPr lang="en-US" sz="2000" b="1" dirty="0" smtClean="0"/>
              <a:t>Most </a:t>
            </a:r>
            <a:r>
              <a:rPr lang="en-US" sz="2000" b="1" dirty="0"/>
              <a:t>stations had more than one set of each antenna, tuned to operate at different frequencies</a:t>
            </a:r>
            <a:r>
              <a:rPr lang="en-US" sz="2000" b="1" dirty="0" smtClean="0"/>
              <a:t>.</a:t>
            </a:r>
          </a:p>
          <a:p>
            <a:endParaRPr lang="en-US" sz="2000" b="1" dirty="0"/>
          </a:p>
          <a:p>
            <a:r>
              <a:rPr lang="en-US" sz="2400" b="1" dirty="0" smtClean="0">
                <a:solidFill>
                  <a:srgbClr val="C00000"/>
                </a:solidFill>
              </a:rPr>
              <a:t>They were vulnerable!</a:t>
            </a:r>
            <a:endParaRPr lang="en-US" sz="2400" b="1" dirty="0">
              <a:solidFill>
                <a:srgbClr val="C00000"/>
              </a:solidFill>
            </a:endParaRPr>
          </a:p>
        </p:txBody>
      </p:sp>
      <p:sp>
        <p:nvSpPr>
          <p:cNvPr id="5" name="TextBox 4"/>
          <p:cNvSpPr txBox="1"/>
          <p:nvPr/>
        </p:nvSpPr>
        <p:spPr>
          <a:xfrm>
            <a:off x="1143000" y="3188322"/>
            <a:ext cx="1143000" cy="369332"/>
          </a:xfrm>
          <a:prstGeom prst="rect">
            <a:avLst/>
          </a:prstGeom>
          <a:noFill/>
        </p:spPr>
        <p:txBody>
          <a:bodyPr wrap="square" rtlCol="0">
            <a:spAutoFit/>
          </a:bodyPr>
          <a:lstStyle/>
          <a:p>
            <a:endParaRPr lang="en-US" dirty="0"/>
          </a:p>
        </p:txBody>
      </p:sp>
      <p:sp>
        <p:nvSpPr>
          <p:cNvPr id="2" name="Slide Number Placeholder 1"/>
          <p:cNvSpPr>
            <a:spLocks noGrp="1"/>
          </p:cNvSpPr>
          <p:nvPr>
            <p:ph type="sldNum" sz="quarter" idx="12"/>
          </p:nvPr>
        </p:nvSpPr>
        <p:spPr/>
        <p:txBody>
          <a:bodyPr/>
          <a:lstStyle/>
          <a:p>
            <a:fld id="{3B48A1CB-BC9D-400D-B1D7-5C1B37483DD7}" type="slidenum">
              <a:rPr lang="en-US" smtClean="0"/>
              <a:t>19</a:t>
            </a:fld>
            <a:endParaRPr lang="en-US"/>
          </a:p>
        </p:txBody>
      </p:sp>
    </p:spTree>
    <p:extLst>
      <p:ext uri="{BB962C8B-B14F-4D97-AF65-F5344CB8AC3E}">
        <p14:creationId xmlns:p14="http://schemas.microsoft.com/office/powerpoint/2010/main" val="2191084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solidFill>
                  <a:srgbClr val="0070C0"/>
                </a:solidFill>
              </a:rPr>
              <a:t>Engineers (and Managers) of </a:t>
            </a:r>
            <a:r>
              <a:rPr lang="en-US" sz="3600" b="1" dirty="0" smtClean="0">
                <a:solidFill>
                  <a:srgbClr val="0070C0"/>
                </a:solidFill>
              </a:rPr>
              <a:t>Victory© Sessions</a:t>
            </a:r>
            <a:endParaRPr lang="en-US" sz="3600" b="1" dirty="0">
              <a:solidFill>
                <a:srgbClr val="0070C0"/>
              </a:solidFill>
            </a:endParaRPr>
          </a:p>
        </p:txBody>
      </p:sp>
      <p:sp>
        <p:nvSpPr>
          <p:cNvPr id="4" name="Content Placeholder 3"/>
          <p:cNvSpPr>
            <a:spLocks noGrp="1"/>
          </p:cNvSpPr>
          <p:nvPr>
            <p:ph idx="1"/>
          </p:nvPr>
        </p:nvSpPr>
        <p:spPr>
          <a:xfrm>
            <a:off x="228600" y="1219200"/>
            <a:ext cx="8763000" cy="5410200"/>
          </a:xfrm>
        </p:spPr>
        <p:txBody>
          <a:bodyPr>
            <a:normAutofit fontScale="92500" lnSpcReduction="20000"/>
          </a:bodyPr>
          <a:lstStyle/>
          <a:p>
            <a:pPr marL="0" indent="0">
              <a:buNone/>
            </a:pPr>
            <a:r>
              <a:rPr lang="en-US" b="1" u="sng" dirty="0" smtClean="0"/>
              <a:t>Fall term</a:t>
            </a:r>
          </a:p>
          <a:p>
            <a:r>
              <a:rPr lang="en-US" b="1" dirty="0" smtClean="0"/>
              <a:t>Sessions 1, 2 &amp;	3: </a:t>
            </a:r>
            <a:r>
              <a:rPr lang="en-US" b="1" dirty="0"/>
              <a:t>The Marshaling and Focusing of </a:t>
            </a:r>
            <a:r>
              <a:rPr lang="en-US" b="1" dirty="0" smtClean="0"/>
              <a:t>			  US Manufacturing. </a:t>
            </a:r>
            <a:r>
              <a:rPr lang="en-US" b="1" dirty="0" smtClean="0">
                <a:solidFill>
                  <a:srgbClr val="FF0000"/>
                </a:solidFill>
              </a:rPr>
              <a:t>Knudsen and Kaiser</a:t>
            </a:r>
          </a:p>
          <a:p>
            <a:r>
              <a:rPr lang="en-US" b="1" dirty="0" smtClean="0"/>
              <a:t>Session 4: </a:t>
            </a:r>
            <a:r>
              <a:rPr lang="en-US" b="1" dirty="0"/>
              <a:t>How to </a:t>
            </a:r>
            <a:r>
              <a:rPr lang="en-US" b="1" dirty="0" smtClean="0"/>
              <a:t>Get </a:t>
            </a:r>
            <a:r>
              <a:rPr lang="en-US" b="1" dirty="0"/>
              <a:t>the </a:t>
            </a:r>
            <a:r>
              <a:rPr lang="en-US" b="1" dirty="0" smtClean="0"/>
              <a:t>Convoys </a:t>
            </a:r>
            <a:r>
              <a:rPr lang="en-US" b="1" dirty="0"/>
              <a:t>S</a:t>
            </a:r>
            <a:r>
              <a:rPr lang="en-US" b="1" dirty="0" smtClean="0"/>
              <a:t>afely </a:t>
            </a:r>
            <a:r>
              <a:rPr lang="en-US" b="1" dirty="0"/>
              <a:t>across </a:t>
            </a:r>
            <a:r>
              <a:rPr lang="en-US" b="1" dirty="0" smtClean="0"/>
              <a:t>			  the Atlantic.</a:t>
            </a:r>
          </a:p>
          <a:p>
            <a:pPr marL="0" indent="0">
              <a:buNone/>
            </a:pPr>
            <a:r>
              <a:rPr lang="en-US" b="1" dirty="0" smtClean="0"/>
              <a:t>------------------------------------------------------------------------</a:t>
            </a:r>
          </a:p>
          <a:p>
            <a:pPr marL="0" indent="0">
              <a:buNone/>
            </a:pPr>
            <a:r>
              <a:rPr lang="en-US" b="1" u="sng" dirty="0" smtClean="0"/>
              <a:t>Winter term</a:t>
            </a:r>
          </a:p>
          <a:p>
            <a:r>
              <a:rPr lang="en-US" b="1" dirty="0" smtClean="0"/>
              <a:t>Session 5: </a:t>
            </a:r>
            <a:r>
              <a:rPr lang="en-US" b="1" dirty="0"/>
              <a:t>How to </a:t>
            </a:r>
            <a:r>
              <a:rPr lang="en-US" b="1" dirty="0" smtClean="0"/>
              <a:t>Win </a:t>
            </a:r>
            <a:r>
              <a:rPr lang="en-US" b="1" dirty="0"/>
              <a:t>C</a:t>
            </a:r>
            <a:r>
              <a:rPr lang="en-US" b="1" dirty="0" smtClean="0"/>
              <a:t>ommand </a:t>
            </a:r>
            <a:r>
              <a:rPr lang="en-US" b="1" dirty="0"/>
              <a:t>of </a:t>
            </a:r>
            <a:r>
              <a:rPr lang="en-US" b="1" dirty="0" smtClean="0"/>
              <a:t>the Air.</a:t>
            </a:r>
          </a:p>
          <a:p>
            <a:r>
              <a:rPr lang="en-US" b="1" dirty="0" smtClean="0"/>
              <a:t>Session 6: How </a:t>
            </a:r>
            <a:r>
              <a:rPr lang="en-US" b="1" dirty="0"/>
              <a:t>to stop a </a:t>
            </a:r>
            <a:r>
              <a:rPr lang="en-US" b="1" dirty="0" smtClean="0"/>
              <a:t>Blitzkrieg</a:t>
            </a:r>
            <a:r>
              <a:rPr lang="en-US" b="1" dirty="0"/>
              <a:t>. </a:t>
            </a:r>
            <a:endParaRPr lang="en-US" b="1" dirty="0" smtClean="0"/>
          </a:p>
          <a:p>
            <a:r>
              <a:rPr lang="en-US" b="1" dirty="0" smtClean="0"/>
              <a:t>Session 7: How to  Seize </a:t>
            </a:r>
            <a:r>
              <a:rPr lang="en-US" b="1" dirty="0"/>
              <a:t>an </a:t>
            </a:r>
            <a:r>
              <a:rPr lang="en-US" b="1" dirty="0" smtClean="0"/>
              <a:t>Enemy-held </a:t>
            </a:r>
            <a:r>
              <a:rPr lang="en-US" b="1" dirty="0"/>
              <a:t>S</a:t>
            </a:r>
            <a:r>
              <a:rPr lang="en-US" b="1" dirty="0" smtClean="0"/>
              <a:t>hore.</a:t>
            </a:r>
          </a:p>
          <a:p>
            <a:r>
              <a:rPr lang="en-US" b="1" dirty="0" smtClean="0"/>
              <a:t>Session 8: Overcoming the Tyranny </a:t>
            </a:r>
            <a:r>
              <a:rPr lang="en-US" b="1" dirty="0"/>
              <a:t>of </a:t>
            </a:r>
            <a:r>
              <a:rPr lang="en-US" b="1" dirty="0" smtClean="0"/>
              <a:t>Distance </a:t>
            </a:r>
            <a:r>
              <a:rPr lang="en-US" b="1" dirty="0"/>
              <a:t>in </a:t>
            </a:r>
            <a:r>
              <a:rPr lang="en-US" b="1" dirty="0" smtClean="0"/>
              <a:t>			  the </a:t>
            </a:r>
            <a:r>
              <a:rPr lang="en-US" b="1" dirty="0"/>
              <a:t>Pacific</a:t>
            </a:r>
            <a:r>
              <a:rPr lang="en-US" b="1" dirty="0" smtClean="0"/>
              <a:t>. </a:t>
            </a:r>
            <a:endParaRPr lang="en-US" b="1" dirty="0"/>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219021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Radar VCR</a:t>
            </a:r>
            <a:endParaRPr lang="en-US" dirty="0"/>
          </a:p>
        </p:txBody>
      </p:sp>
      <p:sp>
        <p:nvSpPr>
          <p:cNvPr id="5" name="Content Placeholder 4"/>
          <p:cNvSpPr>
            <a:spLocks noGrp="1"/>
          </p:cNvSpPr>
          <p:nvPr>
            <p:ph idx="1"/>
          </p:nvPr>
        </p:nvSpPr>
        <p:spPr/>
        <p:txBody>
          <a:bodyPr/>
          <a:lstStyle/>
          <a:p>
            <a:r>
              <a:rPr lang="en-US" dirty="0" smtClean="0"/>
              <a:t>Towers</a:t>
            </a:r>
          </a:p>
          <a:p>
            <a:r>
              <a:rPr lang="en-US" smtClean="0"/>
              <a:t>Bomber clips</a:t>
            </a:r>
            <a:endParaRPr lang="en-US"/>
          </a:p>
        </p:txBody>
      </p:sp>
      <p:sp>
        <p:nvSpPr>
          <p:cNvPr id="2" name="Slide Number Placeholder 1"/>
          <p:cNvSpPr>
            <a:spLocks noGrp="1"/>
          </p:cNvSpPr>
          <p:nvPr>
            <p:ph type="sldNum" sz="quarter" idx="12"/>
          </p:nvPr>
        </p:nvSpPr>
        <p:spPr/>
        <p:txBody>
          <a:bodyPr/>
          <a:lstStyle/>
          <a:p>
            <a:fld id="{3B48A1CB-BC9D-400D-B1D7-5C1B37483DD7}" type="slidenum">
              <a:rPr lang="en-US" smtClean="0"/>
              <a:t>20</a:t>
            </a:fld>
            <a:endParaRPr lang="en-US"/>
          </a:p>
        </p:txBody>
      </p:sp>
    </p:spTree>
    <p:extLst>
      <p:ext uri="{BB962C8B-B14F-4D97-AF65-F5344CB8AC3E}">
        <p14:creationId xmlns:p14="http://schemas.microsoft.com/office/powerpoint/2010/main" val="40426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lstStyle/>
          <a:p>
            <a:pPr>
              <a:defRPr/>
            </a:pPr>
            <a:r>
              <a:rPr lang="en-US" b="1" dirty="0" smtClean="0"/>
              <a:t>Hurricanes and Spitfires in Action</a:t>
            </a:r>
          </a:p>
        </p:txBody>
      </p:sp>
      <p:sp>
        <p:nvSpPr>
          <p:cNvPr id="52228" name="Text Box 7"/>
          <p:cNvSpPr txBox="1">
            <a:spLocks noChangeArrowheads="1"/>
          </p:cNvSpPr>
          <p:nvPr/>
        </p:nvSpPr>
        <p:spPr bwMode="auto">
          <a:xfrm>
            <a:off x="5791200" y="2286000"/>
            <a:ext cx="25146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54634" name="Text Box 10"/>
          <p:cNvSpPr txBox="1">
            <a:spLocks noChangeArrowheads="1"/>
          </p:cNvSpPr>
          <p:nvPr/>
        </p:nvSpPr>
        <p:spPr bwMode="auto">
          <a:xfrm>
            <a:off x="5029200" y="1371600"/>
            <a:ext cx="3886200" cy="6081665"/>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120000"/>
              <a:buFontTx/>
              <a:buChar char="•"/>
              <a:defRPr/>
            </a:pPr>
            <a:r>
              <a:rPr lang="en-US" sz="2800" dirty="0" smtClean="0"/>
              <a:t>  </a:t>
            </a:r>
            <a:r>
              <a:rPr lang="en-US" sz="2800" b="1" dirty="0" smtClean="0"/>
              <a:t>Supermarine Spitfires and Hawker </a:t>
            </a:r>
            <a:r>
              <a:rPr lang="en-US" sz="2800" b="1" dirty="0"/>
              <a:t>Hurricanes, the workhorse of the air </a:t>
            </a:r>
            <a:r>
              <a:rPr lang="en-US" sz="2800" b="1" dirty="0" smtClean="0"/>
              <a:t>battle, were flown </a:t>
            </a:r>
            <a:r>
              <a:rPr lang="en-US" sz="2800" b="1" dirty="0"/>
              <a:t>by extraordinarily young pilots </a:t>
            </a:r>
            <a:r>
              <a:rPr lang="en-US" sz="2800" b="1" dirty="0" smtClean="0"/>
              <a:t>who fought </a:t>
            </a:r>
            <a:r>
              <a:rPr lang="en-US" sz="2800" b="1" dirty="0"/>
              <a:t>with tenacity and courage. </a:t>
            </a:r>
            <a:endParaRPr lang="en-US" sz="2800" b="1" dirty="0" smtClean="0"/>
          </a:p>
          <a:p>
            <a:pPr>
              <a:lnSpc>
                <a:spcPct val="80000"/>
              </a:lnSpc>
              <a:spcBef>
                <a:spcPct val="20000"/>
              </a:spcBef>
              <a:buClr>
                <a:schemeClr val="hlink"/>
              </a:buClr>
              <a:buSzPct val="120000"/>
              <a:buFontTx/>
              <a:buChar char="•"/>
              <a:defRPr/>
            </a:pPr>
            <a:r>
              <a:rPr lang="en-US" sz="2800" b="1" dirty="0" smtClean="0"/>
              <a:t>  Both aircrafts are displayed at the Smithsonian.</a:t>
            </a:r>
          </a:p>
          <a:p>
            <a:pPr>
              <a:lnSpc>
                <a:spcPct val="80000"/>
              </a:lnSpc>
              <a:spcBef>
                <a:spcPct val="20000"/>
              </a:spcBef>
              <a:buClr>
                <a:schemeClr val="hlink"/>
              </a:buClr>
              <a:buSzPct val="120000"/>
              <a:buFontTx/>
              <a:buChar char="•"/>
              <a:defRPr/>
            </a:pPr>
            <a:r>
              <a:rPr lang="en-US" sz="2800" b="1" dirty="0" smtClean="0"/>
              <a:t>  Both from the same MOD RFP, one a defensive tackle in a dust-up, the other a gymnast.</a:t>
            </a:r>
            <a:endParaRPr lang="en-US" sz="2800" b="1" dirty="0"/>
          </a:p>
          <a:p>
            <a:pPr>
              <a:spcBef>
                <a:spcPct val="50000"/>
              </a:spcBef>
              <a:defRPr/>
            </a:pPr>
            <a:endParaRPr lang="en-US" sz="2800" dirty="0"/>
          </a:p>
        </p:txBody>
      </p:sp>
      <p:pic>
        <p:nvPicPr>
          <p:cNvPr id="17409" name="Picture 1"/>
          <p:cNvPicPr>
            <a:picLocks noChangeAspect="1" noChangeArrowheads="1"/>
          </p:cNvPicPr>
          <p:nvPr/>
        </p:nvPicPr>
        <p:blipFill>
          <a:blip r:embed="rId2" cstate="print"/>
          <a:srcRect/>
          <a:stretch>
            <a:fillRect/>
          </a:stretch>
        </p:blipFill>
        <p:spPr bwMode="auto">
          <a:xfrm>
            <a:off x="838200" y="1600200"/>
            <a:ext cx="3200400" cy="2400300"/>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914400" y="4267200"/>
            <a:ext cx="3124200" cy="21056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629007D-6A62-4939-9C58-AA89BFE6B387}" type="slidenum">
              <a:rPr lang="en-US" smtClean="0"/>
              <a:pPr/>
              <a:t>21</a:t>
            </a:fld>
            <a:endParaRPr lang="en-US" dirty="0"/>
          </a:p>
        </p:txBody>
      </p:sp>
    </p:spTree>
    <p:extLst>
      <p:ext uri="{BB962C8B-B14F-4D97-AF65-F5344CB8AC3E}">
        <p14:creationId xmlns:p14="http://schemas.microsoft.com/office/powerpoint/2010/main" val="4860131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Strategic German Errors</a:t>
            </a:r>
            <a:endParaRPr lang="en-US" b="1" dirty="0"/>
          </a:p>
        </p:txBody>
      </p:sp>
      <p:sp>
        <p:nvSpPr>
          <p:cNvPr id="3" name="Content Placeholder 2"/>
          <p:cNvSpPr>
            <a:spLocks noGrp="1"/>
          </p:cNvSpPr>
          <p:nvPr>
            <p:ph idx="1"/>
          </p:nvPr>
        </p:nvSpPr>
        <p:spPr>
          <a:xfrm>
            <a:off x="457200" y="1066800"/>
            <a:ext cx="8229600" cy="5791200"/>
          </a:xfrm>
        </p:spPr>
        <p:txBody>
          <a:bodyPr>
            <a:normAutofit fontScale="92500" lnSpcReduction="10000"/>
          </a:bodyPr>
          <a:lstStyle/>
          <a:p>
            <a:r>
              <a:rPr lang="en-US" b="1" dirty="0" smtClean="0"/>
              <a:t>Failed to fully realize </a:t>
            </a:r>
            <a:r>
              <a:rPr lang="en-US" b="1" dirty="0" smtClean="0">
                <a:solidFill>
                  <a:srgbClr val="C00000"/>
                </a:solidFill>
              </a:rPr>
              <a:t>the importance </a:t>
            </a:r>
            <a:r>
              <a:rPr lang="en-US" b="1" dirty="0" smtClean="0"/>
              <a:t>of the </a:t>
            </a:r>
            <a:r>
              <a:rPr lang="en-US" b="1" dirty="0" smtClean="0">
                <a:solidFill>
                  <a:srgbClr val="C00000"/>
                </a:solidFill>
              </a:rPr>
              <a:t>frail</a:t>
            </a:r>
            <a:r>
              <a:rPr lang="en-US" b="1" dirty="0" smtClean="0"/>
              <a:t> radar towers.</a:t>
            </a:r>
          </a:p>
          <a:p>
            <a:r>
              <a:rPr lang="en-US" b="1" dirty="0" smtClean="0"/>
              <a:t>Did not target industrial sites, as many were in the English midlands too far for the twin engine German bombers.</a:t>
            </a:r>
          </a:p>
          <a:p>
            <a:r>
              <a:rPr lang="en-US" b="1" dirty="0" smtClean="0"/>
              <a:t>No strategic target set concentration/focus, direction was all over the place. </a:t>
            </a:r>
          </a:p>
          <a:p>
            <a:pPr lvl="1"/>
            <a:r>
              <a:rPr lang="en-US" b="1" dirty="0" smtClean="0"/>
              <a:t>Hitler continually meddled. </a:t>
            </a:r>
          </a:p>
          <a:p>
            <a:pPr lvl="1"/>
            <a:r>
              <a:rPr lang="en-US" b="1" dirty="0" smtClean="0"/>
              <a:t>Goering tried everything, first the RAF, then London.</a:t>
            </a:r>
          </a:p>
          <a:p>
            <a:r>
              <a:rPr lang="en-US" b="1" dirty="0" smtClean="0"/>
              <a:t>When </a:t>
            </a:r>
            <a:r>
              <a:rPr lang="en-US" b="1" dirty="0" smtClean="0">
                <a:solidFill>
                  <a:srgbClr val="C00000"/>
                </a:solidFill>
              </a:rPr>
              <a:t>bomber losses </a:t>
            </a:r>
            <a:r>
              <a:rPr lang="en-US" b="1" dirty="0" smtClean="0"/>
              <a:t>mounted, Goering forced the Me-109s to stay with the bombers and gave up much of their war fighting capabilities.  </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22</a:t>
            </a:fld>
            <a:endParaRPr lang="en-US"/>
          </a:p>
        </p:txBody>
      </p:sp>
    </p:spTree>
    <p:extLst>
      <p:ext uri="{BB962C8B-B14F-4D97-AF65-F5344CB8AC3E}">
        <p14:creationId xmlns:p14="http://schemas.microsoft.com/office/powerpoint/2010/main" val="3068772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Battle of Britain  Video</a:t>
            </a:r>
            <a:endParaRPr lang="en-US" b="1" dirty="0"/>
          </a:p>
        </p:txBody>
      </p:sp>
      <p:sp>
        <p:nvSpPr>
          <p:cNvPr id="4" name="Content Placeholder 3"/>
          <p:cNvSpPr>
            <a:spLocks noGrp="1"/>
          </p:cNvSpPr>
          <p:nvPr>
            <p:ph idx="1"/>
          </p:nvPr>
        </p:nvSpPr>
        <p:spPr/>
        <p:txBody>
          <a:bodyPr/>
          <a:lstStyle/>
          <a:p>
            <a:r>
              <a:rPr lang="en-US" b="1" dirty="0" smtClean="0"/>
              <a:t>15 September 1940</a:t>
            </a:r>
          </a:p>
          <a:p>
            <a:r>
              <a:rPr lang="en-US" b="1" dirty="0" smtClean="0"/>
              <a:t>RAF C&amp;C Sector operations room</a:t>
            </a:r>
            <a:endParaRPr lang="en-US" b="1" dirty="0"/>
          </a:p>
        </p:txBody>
      </p:sp>
      <p:sp>
        <p:nvSpPr>
          <p:cNvPr id="3" name="Slide Number Placeholder 2"/>
          <p:cNvSpPr>
            <a:spLocks noGrp="1"/>
          </p:cNvSpPr>
          <p:nvPr>
            <p:ph type="sldNum" sz="quarter" idx="12"/>
          </p:nvPr>
        </p:nvSpPr>
        <p:spPr/>
        <p:txBody>
          <a:bodyPr/>
          <a:lstStyle/>
          <a:p>
            <a:fld id="{3B48A1CB-BC9D-400D-B1D7-5C1B37483DD7}" type="slidenum">
              <a:rPr lang="en-US" smtClean="0"/>
              <a:t>23</a:t>
            </a:fld>
            <a:endParaRPr lang="en-US"/>
          </a:p>
        </p:txBody>
      </p:sp>
    </p:spTree>
    <p:extLst>
      <p:ext uri="{BB962C8B-B14F-4D97-AF65-F5344CB8AC3E}">
        <p14:creationId xmlns:p14="http://schemas.microsoft.com/office/powerpoint/2010/main" val="398087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Battle of Britain Numbers </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The RAF with its RADAR and control centers held and the German Luftwaffe was driven back.</a:t>
            </a:r>
          </a:p>
          <a:p>
            <a:r>
              <a:rPr lang="en-US" b="1" dirty="0" smtClean="0"/>
              <a:t>The RAF lost 440 aircraft and a quarter of its pilots in the month of August 1940 alone. Ultimately lost 1081 aircraft and 441 pilots killed and  903 wounded. </a:t>
            </a:r>
          </a:p>
          <a:p>
            <a:r>
              <a:rPr lang="en-US" b="1" dirty="0" smtClean="0"/>
              <a:t>Germans lost 1652 aircraft with approximately 3200 air crews total killed, wounded or missing.</a:t>
            </a:r>
          </a:p>
          <a:p>
            <a:r>
              <a:rPr lang="en-US" b="1" dirty="0" smtClean="0">
                <a:solidFill>
                  <a:srgbClr val="0070C0"/>
                </a:solidFill>
              </a:rPr>
              <a:t>During the BoB months the English built 2200 new aircraft to 950 by the Germans.</a:t>
            </a: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3B48A1CB-BC9D-400D-B1D7-5C1B37483DD7}" type="slidenum">
              <a:rPr lang="en-US" smtClean="0"/>
              <a:t>24</a:t>
            </a:fld>
            <a:endParaRPr lang="en-US"/>
          </a:p>
        </p:txBody>
      </p:sp>
    </p:spTree>
    <p:extLst>
      <p:ext uri="{BB962C8B-B14F-4D97-AF65-F5344CB8AC3E}">
        <p14:creationId xmlns:p14="http://schemas.microsoft.com/office/powerpoint/2010/main" val="1118295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Blackett’s Anti-Aircraft Tasking</a:t>
            </a:r>
            <a:endParaRPr lang="en-US" b="1" dirty="0"/>
          </a:p>
        </p:txBody>
      </p:sp>
      <p:sp>
        <p:nvSpPr>
          <p:cNvPr id="3" name="Content Placeholder 2"/>
          <p:cNvSpPr>
            <a:spLocks noGrp="1"/>
          </p:cNvSpPr>
          <p:nvPr>
            <p:ph idx="1"/>
          </p:nvPr>
        </p:nvSpPr>
        <p:spPr>
          <a:xfrm>
            <a:off x="457200" y="990600"/>
            <a:ext cx="8229600" cy="6096000"/>
          </a:xfrm>
        </p:spPr>
        <p:txBody>
          <a:bodyPr>
            <a:normAutofit fontScale="85000" lnSpcReduction="20000"/>
          </a:bodyPr>
          <a:lstStyle/>
          <a:p>
            <a:r>
              <a:rPr lang="en-US" b="1" dirty="0" smtClean="0"/>
              <a:t>In Sept 1940 </a:t>
            </a:r>
            <a:r>
              <a:rPr lang="en-US" b="1" dirty="0" smtClean="0">
                <a:solidFill>
                  <a:srgbClr val="C00000"/>
                </a:solidFill>
              </a:rPr>
              <a:t>Dr. Blackett </a:t>
            </a:r>
            <a:r>
              <a:rPr lang="en-US" b="1" dirty="0" smtClean="0"/>
              <a:t>was assigned to the Army’s Anti-aircraft command.</a:t>
            </a:r>
          </a:p>
          <a:p>
            <a:r>
              <a:rPr lang="en-US" b="1" dirty="0" smtClean="0"/>
              <a:t>The British knew the Home Chain was vulnerable and constructed a number of smaller </a:t>
            </a:r>
            <a:r>
              <a:rPr lang="en-US" b="1" u="sng" dirty="0" smtClean="0"/>
              <a:t>portable</a:t>
            </a:r>
            <a:r>
              <a:rPr lang="en-US" b="1" dirty="0" smtClean="0"/>
              <a:t> cavity magnetron units. </a:t>
            </a:r>
          </a:p>
          <a:p>
            <a:r>
              <a:rPr lang="en-US" b="1" dirty="0" smtClean="0"/>
              <a:t>Smaller RADARs had just been delivered to the AA batteries but no one had figured out how to automate the RADARSs and early “computers” to provide the proper bearing and attitude of the guns. “System” Gun siting modifications were finally made.</a:t>
            </a:r>
          </a:p>
          <a:p>
            <a:r>
              <a:rPr lang="en-US" b="1" dirty="0" smtClean="0"/>
              <a:t>There then ensued an </a:t>
            </a:r>
            <a:r>
              <a:rPr lang="en-US" b="1" dirty="0" smtClean="0">
                <a:solidFill>
                  <a:srgbClr val="C00000"/>
                </a:solidFill>
              </a:rPr>
              <a:t>exercise in OR implementation</a:t>
            </a:r>
            <a:r>
              <a:rPr lang="en-US" b="1" dirty="0" smtClean="0"/>
              <a:t>, the grouping of scattered guns into a small number of large batteries. Even though there were holes, the radar could “see” aircraft at night for the first time.</a:t>
            </a:r>
          </a:p>
          <a:p>
            <a:r>
              <a:rPr lang="en-US" b="1" dirty="0" smtClean="0">
                <a:solidFill>
                  <a:srgbClr val="C00000"/>
                </a:solidFill>
              </a:rPr>
              <a:t>The 20,000 shell required to hit one aircraft dropped to 4,000 shells.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3B48A1CB-BC9D-400D-B1D7-5C1B37483DD7}" type="slidenum">
              <a:rPr lang="en-US" smtClean="0"/>
              <a:t>25</a:t>
            </a:fld>
            <a:endParaRPr lang="en-US"/>
          </a:p>
        </p:txBody>
      </p:sp>
    </p:spTree>
    <p:extLst>
      <p:ext uri="{BB962C8B-B14F-4D97-AF65-F5344CB8AC3E}">
        <p14:creationId xmlns:p14="http://schemas.microsoft.com/office/powerpoint/2010/main" val="3950987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7"/>
            <a:ext cx="8229600" cy="1143000"/>
          </a:xfrm>
        </p:spPr>
        <p:txBody>
          <a:bodyPr>
            <a:normAutofit fontScale="90000"/>
          </a:bodyPr>
          <a:lstStyle/>
          <a:p>
            <a:r>
              <a:rPr lang="en-US" b="1" dirty="0" smtClean="0">
                <a:solidFill>
                  <a:srgbClr val="C00000"/>
                </a:solidFill>
              </a:rPr>
              <a:t>US/UK Technical Collaboration </a:t>
            </a:r>
            <a:br>
              <a:rPr lang="en-US" b="1" dirty="0" smtClean="0">
                <a:solidFill>
                  <a:srgbClr val="C00000"/>
                </a:solidFill>
              </a:rPr>
            </a:br>
            <a:r>
              <a:rPr lang="en-US" b="1" u="sng" dirty="0" smtClean="0">
                <a:solidFill>
                  <a:srgbClr val="C00000"/>
                </a:solidFill>
              </a:rPr>
              <a:t>Prior to  Pearl Harbor</a:t>
            </a:r>
            <a:endParaRPr lang="en-US" b="1" u="sng" dirty="0">
              <a:solidFill>
                <a:srgbClr val="C00000"/>
              </a:solidFill>
            </a:endParaRPr>
          </a:p>
        </p:txBody>
      </p:sp>
      <p:sp>
        <p:nvSpPr>
          <p:cNvPr id="3" name="Content Placeholder 2"/>
          <p:cNvSpPr>
            <a:spLocks noGrp="1"/>
          </p:cNvSpPr>
          <p:nvPr>
            <p:ph idx="1"/>
          </p:nvPr>
        </p:nvSpPr>
        <p:spPr>
          <a:xfrm>
            <a:off x="381000" y="1418303"/>
            <a:ext cx="8458200" cy="5410200"/>
          </a:xfrm>
        </p:spPr>
        <p:txBody>
          <a:bodyPr>
            <a:normAutofit fontScale="85000" lnSpcReduction="10000"/>
          </a:bodyPr>
          <a:lstStyle/>
          <a:p>
            <a:r>
              <a:rPr lang="en-US" b="1" dirty="0" smtClean="0"/>
              <a:t>As WW II got underway in 1939/1940, the British realized that American weapons development </a:t>
            </a:r>
            <a:r>
              <a:rPr lang="en-US" b="1" dirty="0"/>
              <a:t>and manufacturing capabilities </a:t>
            </a:r>
            <a:r>
              <a:rPr lang="en-US" b="1" dirty="0" smtClean="0"/>
              <a:t>were </a:t>
            </a:r>
            <a:r>
              <a:rPr lang="en-US" b="1" dirty="0"/>
              <a:t>vital to </a:t>
            </a:r>
            <a:r>
              <a:rPr lang="en-US" b="1" dirty="0" smtClean="0"/>
              <a:t>their survival.</a:t>
            </a:r>
          </a:p>
          <a:p>
            <a:r>
              <a:rPr lang="en-US" b="1" dirty="0"/>
              <a:t>A</a:t>
            </a:r>
            <a:r>
              <a:rPr lang="en-US" b="1" dirty="0" smtClean="0"/>
              <a:t>lthough the US </a:t>
            </a:r>
            <a:r>
              <a:rPr lang="en-US" b="1" dirty="0"/>
              <a:t>was not yet a direct participant in the war, </a:t>
            </a:r>
            <a:r>
              <a:rPr lang="en-US" b="1" dirty="0" smtClean="0">
                <a:solidFill>
                  <a:srgbClr val="FF0000"/>
                </a:solidFill>
              </a:rPr>
              <a:t>Churchill </a:t>
            </a:r>
            <a:r>
              <a:rPr lang="en-US" b="1" dirty="0">
                <a:solidFill>
                  <a:srgbClr val="FF0000"/>
                </a:solidFill>
              </a:rPr>
              <a:t>directed that </a:t>
            </a:r>
            <a:r>
              <a:rPr lang="en-US" b="1" dirty="0" smtClean="0">
                <a:solidFill>
                  <a:srgbClr val="FF0000"/>
                </a:solidFill>
              </a:rPr>
              <a:t>UK </a:t>
            </a:r>
            <a:r>
              <a:rPr lang="en-US" b="1" dirty="0">
                <a:solidFill>
                  <a:srgbClr val="FF0000"/>
                </a:solidFill>
              </a:rPr>
              <a:t>technology secrets </a:t>
            </a:r>
            <a:r>
              <a:rPr lang="en-US" b="1" dirty="0" smtClean="0">
                <a:solidFill>
                  <a:srgbClr val="FF0000"/>
                </a:solidFill>
              </a:rPr>
              <a:t>be </a:t>
            </a:r>
            <a:r>
              <a:rPr lang="en-US" b="1" dirty="0">
                <a:solidFill>
                  <a:srgbClr val="FF0000"/>
                </a:solidFill>
              </a:rPr>
              <a:t>shared </a:t>
            </a:r>
            <a:r>
              <a:rPr lang="en-US" b="1" dirty="0" smtClean="0"/>
              <a:t>in </a:t>
            </a:r>
            <a:r>
              <a:rPr lang="en-US" b="1" dirty="0"/>
              <a:t>exchange for the </a:t>
            </a:r>
            <a:r>
              <a:rPr lang="en-US" b="1" dirty="0" smtClean="0"/>
              <a:t>50 US WW I Destroyers. </a:t>
            </a:r>
          </a:p>
          <a:p>
            <a:r>
              <a:rPr lang="en-US" b="1" dirty="0" smtClean="0"/>
              <a:t>Churchill believed that these were </a:t>
            </a:r>
            <a:r>
              <a:rPr lang="en-US" b="1" dirty="0" smtClean="0">
                <a:solidFill>
                  <a:srgbClr val="C00000"/>
                </a:solidFill>
              </a:rPr>
              <a:t>the tipping point</a:t>
            </a:r>
            <a:r>
              <a:rPr lang="en-US" b="1" dirty="0" smtClean="0"/>
              <a:t>.</a:t>
            </a:r>
          </a:p>
          <a:p>
            <a:r>
              <a:rPr lang="en-US" b="1" dirty="0" smtClean="0"/>
              <a:t>In </a:t>
            </a:r>
            <a:r>
              <a:rPr lang="en-US" b="1" dirty="0"/>
              <a:t>the </a:t>
            </a:r>
            <a:r>
              <a:rPr lang="en-US" b="1" dirty="0">
                <a:solidFill>
                  <a:srgbClr val="FF0000"/>
                </a:solidFill>
              </a:rPr>
              <a:t>summer of 1940</a:t>
            </a:r>
            <a:r>
              <a:rPr lang="en-US" b="1" dirty="0"/>
              <a:t>, the Tizard Mission brought these secrets to the United States. The cavity magnetron was included, and almost immediately the </a:t>
            </a:r>
            <a:r>
              <a:rPr lang="en-US" b="1" dirty="0" smtClean="0"/>
              <a:t>MIT Radiation </a:t>
            </a:r>
            <a:r>
              <a:rPr lang="en-US" b="1" dirty="0"/>
              <a:t>Laboratory was established to </a:t>
            </a:r>
            <a:r>
              <a:rPr lang="en-US" b="1" dirty="0" smtClean="0"/>
              <a:t>develop and productize </a:t>
            </a:r>
            <a:r>
              <a:rPr lang="en-US" b="1" dirty="0" smtClean="0">
                <a:solidFill>
                  <a:srgbClr val="FF0000"/>
                </a:solidFill>
              </a:rPr>
              <a:t>miniaturized microwave </a:t>
            </a:r>
            <a:r>
              <a:rPr lang="en-US" b="1" dirty="0">
                <a:solidFill>
                  <a:srgbClr val="FF0000"/>
                </a:solidFill>
              </a:rPr>
              <a:t>radars </a:t>
            </a:r>
            <a:r>
              <a:rPr lang="en-US" b="1" dirty="0"/>
              <a:t>using </a:t>
            </a:r>
            <a:r>
              <a:rPr lang="en-US" b="1" dirty="0" smtClean="0"/>
              <a:t>this 10cm cavity magnetron</a:t>
            </a:r>
            <a:r>
              <a:rPr lang="en-US" dirty="0"/>
              <a:t>.</a:t>
            </a:r>
          </a:p>
        </p:txBody>
      </p:sp>
      <p:sp>
        <p:nvSpPr>
          <p:cNvPr id="4" name="Slide Number Placeholder 3"/>
          <p:cNvSpPr>
            <a:spLocks noGrp="1"/>
          </p:cNvSpPr>
          <p:nvPr>
            <p:ph type="sldNum" sz="quarter" idx="12"/>
          </p:nvPr>
        </p:nvSpPr>
        <p:spPr/>
        <p:txBody>
          <a:bodyPr/>
          <a:lstStyle/>
          <a:p>
            <a:fld id="{3B48A1CB-BC9D-400D-B1D7-5C1B37483DD7}" type="slidenum">
              <a:rPr lang="en-US" smtClean="0"/>
              <a:t>26</a:t>
            </a:fld>
            <a:endParaRPr lang="en-US"/>
          </a:p>
        </p:txBody>
      </p:sp>
    </p:spTree>
    <p:extLst>
      <p:ext uri="{BB962C8B-B14F-4D97-AF65-F5344CB8AC3E}">
        <p14:creationId xmlns:p14="http://schemas.microsoft.com/office/powerpoint/2010/main" val="2049955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95600"/>
            <a:ext cx="8229600" cy="1143000"/>
          </a:xfrm>
        </p:spPr>
        <p:txBody>
          <a:bodyPr/>
          <a:lstStyle/>
          <a:p>
            <a:r>
              <a:rPr lang="en-US" dirty="0" smtClean="0"/>
              <a:t>Hat, NSA</a:t>
            </a:r>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27</a:t>
            </a:fld>
            <a:endParaRPr lang="en-US"/>
          </a:p>
        </p:txBody>
      </p:sp>
    </p:spTree>
    <p:extLst>
      <p:ext uri="{BB962C8B-B14F-4D97-AF65-F5344CB8AC3E}">
        <p14:creationId xmlns:p14="http://schemas.microsoft.com/office/powerpoint/2010/main" val="993116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t>US/UK Technical </a:t>
            </a:r>
            <a:r>
              <a:rPr lang="en-US" sz="3200" b="1" dirty="0" smtClean="0"/>
              <a:t>Collaboration </a:t>
            </a:r>
            <a:r>
              <a:rPr lang="en-US" sz="3200" b="1" dirty="0"/>
              <a:t>P</a:t>
            </a:r>
            <a:r>
              <a:rPr lang="en-US" sz="3200" b="1" dirty="0" smtClean="0"/>
              <a:t>rior </a:t>
            </a:r>
            <a:r>
              <a:rPr lang="en-US" sz="3200" b="1" dirty="0"/>
              <a:t>to  Pearl </a:t>
            </a:r>
            <a:r>
              <a:rPr lang="en-US" sz="3200" b="1" dirty="0" smtClean="0"/>
              <a:t>Harbor, </a:t>
            </a:r>
            <a:r>
              <a:rPr lang="en-US" sz="3200" b="1" dirty="0"/>
              <a:t>C</a:t>
            </a:r>
            <a:r>
              <a:rPr lang="en-US" sz="3200" b="1" dirty="0" smtClean="0"/>
              <a:t>on’t.</a:t>
            </a:r>
            <a:endParaRPr lang="en-US" sz="3200" b="1" dirty="0"/>
          </a:p>
        </p:txBody>
      </p:sp>
      <p:sp>
        <p:nvSpPr>
          <p:cNvPr id="3" name="Content Placeholder 2"/>
          <p:cNvSpPr>
            <a:spLocks noGrp="1"/>
          </p:cNvSpPr>
          <p:nvPr>
            <p:ph idx="1"/>
          </p:nvPr>
        </p:nvSpPr>
        <p:spPr>
          <a:xfrm>
            <a:off x="0" y="1066800"/>
            <a:ext cx="9144000" cy="6172200"/>
          </a:xfrm>
        </p:spPr>
        <p:txBody>
          <a:bodyPr>
            <a:normAutofit fontScale="92500" lnSpcReduction="20000"/>
          </a:bodyPr>
          <a:lstStyle/>
          <a:p>
            <a:r>
              <a:rPr lang="en-US" b="1" dirty="0" smtClean="0"/>
              <a:t>The Neutral US sent an Army/Navy team to England, lead by General George  B. Short, a Senior Staff  aide to General Marshal.</a:t>
            </a:r>
          </a:p>
          <a:p>
            <a:r>
              <a:rPr lang="en-US" b="1" dirty="0" smtClean="0"/>
              <a:t>The British provided additional research.</a:t>
            </a:r>
          </a:p>
          <a:p>
            <a:r>
              <a:rPr lang="en-US" b="1" dirty="0"/>
              <a:t>US Team’s </a:t>
            </a:r>
            <a:r>
              <a:rPr lang="en-US" b="1" dirty="0" smtClean="0"/>
              <a:t>#2, Admiral Robert Ghormley asked “Did the British have any data on Japanese fortifications in the WW I Japanese controlled Mandated Pacific Islands?” </a:t>
            </a:r>
            <a:r>
              <a:rPr lang="en-US" b="1" dirty="0"/>
              <a:t>H</a:t>
            </a:r>
            <a:r>
              <a:rPr lang="en-US" b="1" dirty="0" smtClean="0"/>
              <a:t>e was shortly provided with a </a:t>
            </a:r>
            <a:r>
              <a:rPr lang="en-US" b="1" dirty="0" smtClean="0">
                <a:solidFill>
                  <a:srgbClr val="C00000"/>
                </a:solidFill>
              </a:rPr>
              <a:t>massive Admiralty report</a:t>
            </a:r>
            <a:r>
              <a:rPr lang="en-US" b="1" dirty="0" smtClean="0"/>
              <a:t>.</a:t>
            </a:r>
          </a:p>
          <a:p>
            <a:r>
              <a:rPr lang="en-US" b="1" dirty="0" smtClean="0"/>
              <a:t>Gen. Short then initiated the joint exchange of </a:t>
            </a:r>
            <a:r>
              <a:rPr lang="en-US" b="1" dirty="0" smtClean="0">
                <a:solidFill>
                  <a:srgbClr val="FF0000"/>
                </a:solidFill>
              </a:rPr>
              <a:t>cryptographic research </a:t>
            </a:r>
            <a:r>
              <a:rPr lang="en-US" b="1" dirty="0" smtClean="0"/>
              <a:t>that continues to this day</a:t>
            </a:r>
            <a:r>
              <a:rPr lang="en-US" sz="1900" b="1" dirty="0" smtClean="0"/>
              <a:t>.</a:t>
            </a:r>
            <a:r>
              <a:rPr lang="en-US" sz="1900" dirty="0"/>
              <a:t> </a:t>
            </a:r>
            <a:endParaRPr lang="en-US" sz="1900" dirty="0" smtClean="0"/>
          </a:p>
          <a:p>
            <a:pPr marL="0" indent="0">
              <a:buNone/>
            </a:pPr>
            <a:r>
              <a:rPr lang="en-US" sz="1900" dirty="0"/>
              <a:t>	</a:t>
            </a:r>
            <a:r>
              <a:rPr lang="en-US" sz="1900" dirty="0" smtClean="0"/>
              <a:t>Nick </a:t>
            </a:r>
            <a:r>
              <a:rPr lang="en-US" sz="1900" dirty="0"/>
              <a:t>Hopkins and Ian Traynor </a:t>
            </a:r>
            <a:r>
              <a:rPr lang="en-US" sz="1900" dirty="0" smtClean="0"/>
              <a:t>The </a:t>
            </a:r>
            <a:r>
              <a:rPr lang="en-US" sz="1900" dirty="0"/>
              <a:t>Guardian, </a:t>
            </a:r>
            <a:r>
              <a:rPr lang="en-US" sz="1900" dirty="0" smtClean="0"/>
              <a:t>9 </a:t>
            </a:r>
            <a:r>
              <a:rPr lang="en-US" sz="1900" dirty="0"/>
              <a:t>January </a:t>
            </a:r>
            <a:r>
              <a:rPr lang="en-US" sz="1900" dirty="0" smtClean="0"/>
              <a:t>2014</a:t>
            </a:r>
            <a:endParaRPr lang="en-US" sz="1900" b="1" dirty="0" smtClean="0"/>
          </a:p>
          <a:p>
            <a:r>
              <a:rPr lang="en-US" b="1" dirty="0" smtClean="0"/>
              <a:t>The US provided a machine designed to break the Japanese Purple code and received Enigma data in return.</a:t>
            </a:r>
          </a:p>
          <a:p>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28</a:t>
            </a:fld>
            <a:endParaRPr lang="en-US"/>
          </a:p>
        </p:txBody>
      </p:sp>
    </p:spTree>
    <p:extLst>
      <p:ext uri="{BB962C8B-B14F-4D97-AF65-F5344CB8AC3E}">
        <p14:creationId xmlns:p14="http://schemas.microsoft.com/office/powerpoint/2010/main" val="3895572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b="1" dirty="0" smtClean="0">
                <a:solidFill>
                  <a:srgbClr val="FF0000"/>
                </a:solidFill>
              </a:rPr>
              <a:t>Centimeter WL RADAR</a:t>
            </a:r>
            <a:r>
              <a:rPr lang="en-US" sz="3600" b="1" dirty="0" smtClean="0"/>
              <a:t> One of the Major </a:t>
            </a:r>
            <a:r>
              <a:rPr lang="en-US" sz="3600" b="1" dirty="0"/>
              <a:t>WW </a:t>
            </a:r>
            <a:r>
              <a:rPr lang="en-US" sz="3600" b="1" dirty="0" smtClean="0"/>
              <a:t>II Technologies That Extends to Today</a:t>
            </a:r>
            <a:endParaRPr lang="en-US" sz="3600" b="1" dirty="0"/>
          </a:p>
        </p:txBody>
      </p:sp>
      <p:sp>
        <p:nvSpPr>
          <p:cNvPr id="3" name="Content Placeholder 2"/>
          <p:cNvSpPr>
            <a:spLocks noGrp="1"/>
          </p:cNvSpPr>
          <p:nvPr>
            <p:ph idx="1"/>
          </p:nvPr>
        </p:nvSpPr>
        <p:spPr>
          <a:xfrm>
            <a:off x="152400" y="1600200"/>
            <a:ext cx="8763000" cy="4525963"/>
          </a:xfrm>
        </p:spPr>
        <p:txBody>
          <a:bodyPr>
            <a:normAutofit fontScale="92500" lnSpcReduction="10000"/>
          </a:bodyPr>
          <a:lstStyle/>
          <a:p>
            <a:pPr marL="0" indent="0">
              <a:buNone/>
            </a:pPr>
            <a:r>
              <a:rPr lang="en-US" b="1" u="sng" dirty="0" smtClean="0"/>
              <a:t>Seeing through the clouds and beyond</a:t>
            </a:r>
          </a:p>
          <a:p>
            <a:r>
              <a:rPr lang="en-US" b="1" dirty="0" smtClean="0"/>
              <a:t>Radar technology, the ability to used radio waves to detect distant objects was very primitive in 1940, but became highly developed in a few years at sites like </a:t>
            </a:r>
            <a:r>
              <a:rPr lang="en-US" b="1" dirty="0" smtClean="0">
                <a:solidFill>
                  <a:srgbClr val="C00000"/>
                </a:solidFill>
              </a:rPr>
              <a:t>MIT’s Radiation Laboratory</a:t>
            </a:r>
            <a:r>
              <a:rPr lang="en-US" b="1" dirty="0" smtClean="0"/>
              <a:t>. </a:t>
            </a:r>
          </a:p>
          <a:p>
            <a:pPr lvl="1"/>
            <a:r>
              <a:rPr lang="en-US" b="1" dirty="0" smtClean="0"/>
              <a:t>Dr. </a:t>
            </a:r>
            <a:r>
              <a:rPr lang="en-US" b="1" dirty="0"/>
              <a:t>Alfred Lee </a:t>
            </a:r>
            <a:r>
              <a:rPr lang="en-US" b="1" dirty="0" smtClean="0"/>
              <a:t>Loomis, founder and initially underwrote</a:t>
            </a:r>
          </a:p>
          <a:p>
            <a:r>
              <a:rPr lang="en-US" b="1" dirty="0" smtClean="0"/>
              <a:t>Radar made “surprise attack” virtually obsolete and vastly enlarged the arena of modern warfare.</a:t>
            </a:r>
          </a:p>
          <a:p>
            <a:r>
              <a:rPr lang="en-US" b="1" dirty="0" smtClean="0"/>
              <a:t>Today’s radars can track incoming aircraft/missiles, and direct  defense at them. </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29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371600"/>
            <a:ext cx="9144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166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Who/What Will </a:t>
            </a:r>
            <a:r>
              <a:rPr lang="en-US" b="1" dirty="0"/>
              <a:t>W</a:t>
            </a:r>
            <a:r>
              <a:rPr lang="en-US" b="1" dirty="0" smtClean="0"/>
              <a:t>e Be Discussing? </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Some giants of industry</a:t>
            </a:r>
          </a:p>
          <a:p>
            <a:r>
              <a:rPr lang="en-US" b="1" dirty="0" smtClean="0"/>
              <a:t>Some notable scientists, both US and British</a:t>
            </a:r>
          </a:p>
          <a:p>
            <a:r>
              <a:rPr lang="en-US" b="1" dirty="0" smtClean="0"/>
              <a:t>Many unknown and unsung engineers and managers who solved a crucial problem or worked a dilemma at the right time and right place.</a:t>
            </a:r>
          </a:p>
          <a:p>
            <a:r>
              <a:rPr lang="en-US" b="1" dirty="0" smtClean="0"/>
              <a:t>Occasionally referencing German advances that had to be countered. Nothing was static.</a:t>
            </a:r>
          </a:p>
          <a:p>
            <a:r>
              <a:rPr lang="en-US" b="1" dirty="0" smtClean="0">
                <a:solidFill>
                  <a:schemeClr val="tx2"/>
                </a:solidFill>
              </a:rPr>
              <a:t>Discussing more often their products than who.</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C057135A-035E-408E-8EF6-76A6DB03BB09}"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543449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Quick Evolution of the Bomber</a:t>
            </a:r>
            <a:endParaRPr lang="en-US" b="1" dirty="0"/>
          </a:p>
        </p:txBody>
      </p:sp>
      <p:sp>
        <p:nvSpPr>
          <p:cNvPr id="3" name="Content Placeholder 2"/>
          <p:cNvSpPr>
            <a:spLocks noGrp="1"/>
          </p:cNvSpPr>
          <p:nvPr>
            <p:ph idx="1"/>
          </p:nvPr>
        </p:nvSpPr>
        <p:spPr>
          <a:xfrm>
            <a:off x="228600" y="990600"/>
            <a:ext cx="8610600" cy="6400800"/>
          </a:xfrm>
        </p:spPr>
        <p:txBody>
          <a:bodyPr>
            <a:normAutofit fontScale="85000" lnSpcReduction="10000"/>
          </a:bodyPr>
          <a:lstStyle/>
          <a:p>
            <a:r>
              <a:rPr lang="en-US" sz="2900" b="1" dirty="0" smtClean="0"/>
              <a:t>At the end of WW I, the bomber and particularly the concept of </a:t>
            </a:r>
            <a:r>
              <a:rPr lang="en-US" sz="2900" b="1" dirty="0" smtClean="0">
                <a:solidFill>
                  <a:srgbClr val="FF0000"/>
                </a:solidFill>
              </a:rPr>
              <a:t>Strategic Bombardment </a:t>
            </a:r>
            <a:r>
              <a:rPr lang="en-US" sz="2900" b="1" dirty="0" smtClean="0"/>
              <a:t>was a only a theory.</a:t>
            </a:r>
          </a:p>
          <a:p>
            <a:r>
              <a:rPr lang="en-US" sz="2900" b="1" dirty="0" smtClean="0"/>
              <a:t>The 1920s showed only minor advancement.</a:t>
            </a:r>
          </a:p>
          <a:p>
            <a:r>
              <a:rPr lang="en-US" sz="2900" b="1" dirty="0" smtClean="0"/>
              <a:t>The late 1930s showed the first practical bombers in Europe, in the US and in Japan.  </a:t>
            </a:r>
            <a:r>
              <a:rPr lang="en-US" sz="2900" b="1" dirty="0" smtClean="0">
                <a:solidFill>
                  <a:srgbClr val="C00000"/>
                </a:solidFill>
              </a:rPr>
              <a:t>But, US B-17/B-24/B-29s had range.</a:t>
            </a:r>
          </a:p>
          <a:p>
            <a:r>
              <a:rPr lang="en-US" sz="2900" b="1" u="sng" dirty="0" smtClean="0"/>
              <a:t>Early WWII bombers were slow, vulnerable and lacked range</a:t>
            </a:r>
            <a:r>
              <a:rPr lang="en-US" sz="2900" b="1" dirty="0" smtClean="0"/>
              <a:t>.</a:t>
            </a:r>
          </a:p>
          <a:p>
            <a:r>
              <a:rPr lang="en-US" sz="2900" b="1" dirty="0" smtClean="0"/>
              <a:t>But, at the outset of WW II the Germans enjoyed significant practical </a:t>
            </a:r>
            <a:r>
              <a:rPr lang="en-US" sz="2900" b="1" dirty="0" smtClean="0">
                <a:solidFill>
                  <a:srgbClr val="C00000"/>
                </a:solidFill>
              </a:rPr>
              <a:t>advantages against weak adversaries.</a:t>
            </a:r>
          </a:p>
          <a:p>
            <a:r>
              <a:rPr lang="en-US" sz="2900" b="1" dirty="0" smtClean="0"/>
              <a:t>The German bomber supported the </a:t>
            </a:r>
            <a:r>
              <a:rPr lang="en-US" sz="2900" b="1" u="sng" dirty="0" smtClean="0"/>
              <a:t>astonishing defeat of France</a:t>
            </a:r>
            <a:r>
              <a:rPr lang="en-US" sz="2900" b="1" dirty="0" smtClean="0"/>
              <a:t> in May 1940. </a:t>
            </a:r>
          </a:p>
          <a:p>
            <a:pPr lvl="1"/>
            <a:r>
              <a:rPr lang="en-US" sz="2900" b="1" dirty="0"/>
              <a:t>T</a:t>
            </a:r>
            <a:r>
              <a:rPr lang="en-US" sz="2900" b="1" dirty="0" smtClean="0"/>
              <a:t>he eclipse of what had been one of Western Europe’s greatest military nations for the past three centuries.</a:t>
            </a:r>
          </a:p>
          <a:p>
            <a:pPr marL="339725" lvl="1" indent="-339725">
              <a:buFont typeface="Arial" panose="020B0604020202020204" pitchFamily="34" charset="0"/>
              <a:buChar char="•"/>
            </a:pPr>
            <a:r>
              <a:rPr lang="en-US" sz="2900" b="1" dirty="0" smtClean="0"/>
              <a:t>In the minds of many this totally confirmed this impression: </a:t>
            </a:r>
            <a:r>
              <a:rPr lang="en-US" sz="2900" b="1" dirty="0" smtClean="0">
                <a:solidFill>
                  <a:srgbClr val="C00000"/>
                </a:solidFill>
              </a:rPr>
              <a:t>“</a:t>
            </a:r>
            <a:r>
              <a:rPr lang="en-US" sz="2900" b="1" dirty="0" smtClean="0">
                <a:solidFill>
                  <a:srgbClr val="FF0000"/>
                </a:solidFill>
              </a:rPr>
              <a:t>Traditional principles of warfare were rendered obsolete!” </a:t>
            </a:r>
          </a:p>
          <a:p>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30</a:t>
            </a:fld>
            <a:endParaRPr lang="en-US"/>
          </a:p>
        </p:txBody>
      </p:sp>
    </p:spTree>
    <p:extLst>
      <p:ext uri="{BB962C8B-B14F-4D97-AF65-F5344CB8AC3E}">
        <p14:creationId xmlns:p14="http://schemas.microsoft.com/office/powerpoint/2010/main" val="1604444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8199"/>
            <a:ext cx="5257800" cy="554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5867400"/>
            <a:ext cx="8729826" cy="923330"/>
          </a:xfrm>
          <a:prstGeom prst="rect">
            <a:avLst/>
          </a:prstGeom>
          <a:noFill/>
        </p:spPr>
        <p:txBody>
          <a:bodyPr wrap="none" rtlCol="0">
            <a:spAutoFit/>
          </a:bodyPr>
          <a:lstStyle/>
          <a:p>
            <a:r>
              <a:rPr lang="en-US" b="1" dirty="0" smtClean="0"/>
              <a:t>President Roosevelt and Prime Minister Churchill at </a:t>
            </a:r>
            <a:r>
              <a:rPr lang="en-US" b="1" dirty="0">
                <a:solidFill>
                  <a:srgbClr val="FF0000"/>
                </a:solidFill>
              </a:rPr>
              <a:t>January 1943 Casablanca Conference</a:t>
            </a:r>
            <a:r>
              <a:rPr lang="en-US" b="1" dirty="0"/>
              <a:t>.</a:t>
            </a:r>
            <a:endParaRPr lang="en-US" b="1" dirty="0" smtClean="0"/>
          </a:p>
          <a:p>
            <a:r>
              <a:rPr lang="en-US" b="1" dirty="0" smtClean="0"/>
              <a:t>Plan the Invasion of Europe and issue the  “Casablanca Declaration.” </a:t>
            </a:r>
          </a:p>
          <a:p>
            <a:r>
              <a:rPr lang="en-US" b="1" dirty="0"/>
              <a:t>I</a:t>
            </a:r>
            <a:r>
              <a:rPr lang="en-US" b="1" dirty="0" smtClean="0"/>
              <a:t>ts </a:t>
            </a:r>
            <a:r>
              <a:rPr lang="en-US" b="1" dirty="0"/>
              <a:t>most historically provocative statement of </a:t>
            </a:r>
            <a:r>
              <a:rPr lang="en-US" b="1" dirty="0" smtClean="0"/>
              <a:t>purpose: </a:t>
            </a:r>
            <a:r>
              <a:rPr lang="en-US" b="1" dirty="0" smtClean="0">
                <a:solidFill>
                  <a:srgbClr val="FF0000"/>
                </a:solidFill>
              </a:rPr>
              <a:t>“Unconditional </a:t>
            </a:r>
            <a:r>
              <a:rPr lang="en-US" b="1" dirty="0">
                <a:solidFill>
                  <a:srgbClr val="FF0000"/>
                </a:solidFill>
              </a:rPr>
              <a:t>S</a:t>
            </a:r>
            <a:r>
              <a:rPr lang="en-US" b="1" dirty="0" smtClean="0">
                <a:solidFill>
                  <a:srgbClr val="FF0000"/>
                </a:solidFill>
              </a:rPr>
              <a:t>urrender</a:t>
            </a:r>
            <a:r>
              <a:rPr lang="en-US" b="1" dirty="0">
                <a:solidFill>
                  <a:srgbClr val="FF0000"/>
                </a:solidFill>
              </a:rPr>
              <a:t>.” </a:t>
            </a:r>
          </a:p>
        </p:txBody>
      </p:sp>
      <p:sp>
        <p:nvSpPr>
          <p:cNvPr id="2" name="Slide Number Placeholder 1"/>
          <p:cNvSpPr>
            <a:spLocks noGrp="1"/>
          </p:cNvSpPr>
          <p:nvPr>
            <p:ph type="sldNum" sz="quarter" idx="12"/>
          </p:nvPr>
        </p:nvSpPr>
        <p:spPr/>
        <p:txBody>
          <a:bodyPr/>
          <a:lstStyle/>
          <a:p>
            <a:fld id="{3B48A1CB-BC9D-400D-B1D7-5C1B37483DD7}" type="slidenum">
              <a:rPr lang="en-US" smtClean="0"/>
              <a:t>31</a:t>
            </a:fld>
            <a:endParaRPr lang="en-US"/>
          </a:p>
        </p:txBody>
      </p:sp>
    </p:spTree>
    <p:extLst>
      <p:ext uri="{BB962C8B-B14F-4D97-AF65-F5344CB8AC3E}">
        <p14:creationId xmlns:p14="http://schemas.microsoft.com/office/powerpoint/2010/main" val="3491269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First the Germans and Then the Allies </a:t>
            </a:r>
            <a:endParaRPr lang="en-US" b="1" dirty="0"/>
          </a:p>
        </p:txBody>
      </p:sp>
      <p:sp>
        <p:nvSpPr>
          <p:cNvPr id="3" name="Content Placeholder 2"/>
          <p:cNvSpPr>
            <a:spLocks noGrp="1"/>
          </p:cNvSpPr>
          <p:nvPr>
            <p:ph idx="1"/>
          </p:nvPr>
        </p:nvSpPr>
        <p:spPr>
          <a:xfrm>
            <a:off x="457200" y="990600"/>
            <a:ext cx="8458200" cy="5410200"/>
          </a:xfrm>
        </p:spPr>
        <p:txBody>
          <a:bodyPr>
            <a:normAutofit fontScale="92500" lnSpcReduction="20000"/>
          </a:bodyPr>
          <a:lstStyle/>
          <a:p>
            <a:r>
              <a:rPr lang="en-US" b="1" dirty="0" smtClean="0"/>
              <a:t>In order to launch a Seaborne invasion you had to control the sky: Invade England or Invade France.</a:t>
            </a:r>
          </a:p>
          <a:p>
            <a:r>
              <a:rPr lang="en-US" b="1" dirty="0" smtClean="0"/>
              <a:t>Bombing campaign had three components.</a:t>
            </a:r>
          </a:p>
          <a:p>
            <a:pPr lvl="1"/>
            <a:r>
              <a:rPr lang="en-US" b="1" dirty="0" smtClean="0"/>
              <a:t>Geography</a:t>
            </a:r>
          </a:p>
          <a:p>
            <a:pPr lvl="1"/>
            <a:r>
              <a:rPr lang="en-US" b="1" dirty="0" smtClean="0"/>
              <a:t>Targeting</a:t>
            </a:r>
          </a:p>
          <a:p>
            <a:pPr lvl="1"/>
            <a:r>
              <a:rPr lang="en-US" b="1" dirty="0" smtClean="0"/>
              <a:t>Men and their weapons… The pilots and their planes</a:t>
            </a:r>
          </a:p>
          <a:p>
            <a:pPr marL="457200" lvl="1" indent="-457200">
              <a:buFont typeface="Arial" panose="020B0604020202020204" pitchFamily="34" charset="0"/>
              <a:buChar char="•"/>
            </a:pPr>
            <a:r>
              <a:rPr lang="en-US" sz="3200" b="1" dirty="0" smtClean="0"/>
              <a:t>Two German campaign: July 1940 - May 1941,    					        V1/V2  1944-1945.</a:t>
            </a:r>
          </a:p>
          <a:p>
            <a:pPr marL="739775" lvl="2" indent="-282575">
              <a:buNone/>
            </a:pPr>
            <a:r>
              <a:rPr lang="en-US" sz="2800" b="1" dirty="0" smtClean="0"/>
              <a:t>— A consequence of the </a:t>
            </a:r>
            <a:r>
              <a:rPr lang="en-US" sz="2800" b="1" dirty="0"/>
              <a:t>early end </a:t>
            </a:r>
            <a:r>
              <a:rPr lang="en-US" sz="2800" b="1" dirty="0" smtClean="0"/>
              <a:t>of German daytime bombing in May of 1941 was the </a:t>
            </a:r>
            <a:r>
              <a:rPr lang="en-US" sz="2800" b="1" u="sng" dirty="0" smtClean="0"/>
              <a:t>lack of aerial reconnaissance </a:t>
            </a:r>
            <a:r>
              <a:rPr lang="en-US" sz="2800" b="1" dirty="0" smtClean="0"/>
              <a:t>of the Normandy invasion build up.</a:t>
            </a:r>
          </a:p>
          <a:p>
            <a:pPr marL="515938" lvl="1" indent="-457200">
              <a:buFont typeface="Arial" panose="020B0604020202020204" pitchFamily="34" charset="0"/>
              <a:buChar char="•"/>
            </a:pPr>
            <a:r>
              <a:rPr lang="en-US" sz="3200" b="1" dirty="0" smtClean="0"/>
              <a:t>Conversely, the Allied air Campaign: Was </a:t>
            </a:r>
            <a:r>
              <a:rPr lang="en-US" sz="3200" b="1" dirty="0"/>
              <a:t>continuous </a:t>
            </a:r>
            <a:r>
              <a:rPr lang="en-US" sz="3200" b="1" dirty="0" smtClean="0"/>
              <a:t>from February 1942-April 1945.</a:t>
            </a:r>
            <a:endParaRPr lang="en-US" sz="3200" b="1" dirty="0"/>
          </a:p>
        </p:txBody>
      </p:sp>
      <p:sp>
        <p:nvSpPr>
          <p:cNvPr id="4" name="Slide Number Placeholder 3"/>
          <p:cNvSpPr>
            <a:spLocks noGrp="1"/>
          </p:cNvSpPr>
          <p:nvPr>
            <p:ph type="sldNum" sz="quarter" idx="12"/>
          </p:nvPr>
        </p:nvSpPr>
        <p:spPr/>
        <p:txBody>
          <a:bodyPr/>
          <a:lstStyle/>
          <a:p>
            <a:fld id="{3B48A1CB-BC9D-400D-B1D7-5C1B37483DD7}" type="slidenum">
              <a:rPr lang="en-US" smtClean="0"/>
              <a:t>32</a:t>
            </a:fld>
            <a:endParaRPr lang="en-US"/>
          </a:p>
        </p:txBody>
      </p:sp>
    </p:spTree>
    <p:extLst>
      <p:ext uri="{BB962C8B-B14F-4D97-AF65-F5344CB8AC3E}">
        <p14:creationId xmlns:p14="http://schemas.microsoft.com/office/powerpoint/2010/main" val="3500239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55"/>
            <a:ext cx="9144000" cy="1143000"/>
          </a:xfrm>
        </p:spPr>
        <p:txBody>
          <a:bodyPr>
            <a:noAutofit/>
          </a:bodyPr>
          <a:lstStyle/>
          <a:p>
            <a:pPr lvl="1" algn="ctr" rtl="0">
              <a:spcBef>
                <a:spcPct val="0"/>
              </a:spcBef>
            </a:pPr>
            <a:r>
              <a:rPr lang="en-US" sz="2800" b="1" dirty="0" smtClean="0"/>
              <a:t>German Air Campaign: Two/Three(?) Phases</a:t>
            </a:r>
            <a:endParaRPr lang="en-US" sz="2800" dirty="0"/>
          </a:p>
        </p:txBody>
      </p:sp>
      <p:sp>
        <p:nvSpPr>
          <p:cNvPr id="3" name="Content Placeholder 2"/>
          <p:cNvSpPr>
            <a:spLocks noGrp="1"/>
          </p:cNvSpPr>
          <p:nvPr>
            <p:ph idx="1"/>
          </p:nvPr>
        </p:nvSpPr>
        <p:spPr>
          <a:xfrm>
            <a:off x="152400" y="990600"/>
            <a:ext cx="8763000" cy="4525963"/>
          </a:xfrm>
        </p:spPr>
        <p:txBody>
          <a:bodyPr>
            <a:normAutofit fontScale="92500"/>
          </a:bodyPr>
          <a:lstStyle/>
          <a:p>
            <a:pPr marL="401638" indent="-401638"/>
            <a:r>
              <a:rPr lang="en-US" b="1" dirty="0" smtClean="0"/>
              <a:t>Battle of Britain</a:t>
            </a:r>
          </a:p>
          <a:p>
            <a:pPr lvl="1"/>
            <a:r>
              <a:rPr lang="en-US" sz="2400" b="1" dirty="0"/>
              <a:t>From </a:t>
            </a:r>
            <a:r>
              <a:rPr lang="en-US" sz="2400" b="1" dirty="0" smtClean="0"/>
              <a:t>Sept 1939 – May 1940, sporadic over-flights by the Germans</a:t>
            </a:r>
          </a:p>
          <a:p>
            <a:pPr lvl="1"/>
            <a:r>
              <a:rPr lang="en-US" sz="2400" b="1" dirty="0" smtClean="0"/>
              <a:t>Active Air Campaign </a:t>
            </a:r>
            <a:r>
              <a:rPr lang="en-US" sz="2400" b="1" dirty="0"/>
              <a:t>—</a:t>
            </a:r>
            <a:r>
              <a:rPr lang="en-US" sz="2400" b="1" dirty="0" smtClean="0"/>
              <a:t> June 1940 – Sept 1940 </a:t>
            </a:r>
          </a:p>
          <a:p>
            <a:pPr lvl="1"/>
            <a:r>
              <a:rPr lang="en-US" sz="2400" b="1" dirty="0" smtClean="0"/>
              <a:t>Night Bombing [The Blitz] from Oct 1940 to May 1941.  Units withdrawn from France for Russian Invasion.</a:t>
            </a:r>
          </a:p>
          <a:p>
            <a:pPr marL="457200" lvl="1" indent="-457200">
              <a:buFont typeface="Arial" panose="020B0604020202020204" pitchFamily="34" charset="0"/>
              <a:buChar char="•"/>
            </a:pPr>
            <a:r>
              <a:rPr lang="en-US" sz="3200" b="1" dirty="0" smtClean="0"/>
              <a:t>June 1941 - Aug 1944/April 1945</a:t>
            </a:r>
            <a:endParaRPr lang="en-US" b="1" dirty="0"/>
          </a:p>
          <a:p>
            <a:pPr marL="285750" lvl="2" indent="0">
              <a:buNone/>
            </a:pPr>
            <a:r>
              <a:rPr lang="en-US" b="1" dirty="0" smtClean="0"/>
              <a:t>   −  </a:t>
            </a:r>
            <a:r>
              <a:rPr lang="en-US" b="1" u="sng" dirty="0" smtClean="0">
                <a:solidFill>
                  <a:schemeClr val="tx2"/>
                </a:solidFill>
              </a:rPr>
              <a:t>Quiescent</a:t>
            </a:r>
            <a:r>
              <a:rPr lang="en-US" b="1" dirty="0" smtClean="0"/>
              <a:t>, no day light air intelligence of the Normandy build-up</a:t>
            </a:r>
          </a:p>
          <a:p>
            <a:pPr marL="457200" lvl="2" indent="-457200"/>
            <a:r>
              <a:rPr lang="en-US" sz="3200" b="1" dirty="0" smtClean="0"/>
              <a:t>June  1944 - March 1945</a:t>
            </a:r>
          </a:p>
          <a:p>
            <a:pPr marL="800100" lvl="3" indent="-342900"/>
            <a:r>
              <a:rPr lang="en-US" sz="2400" b="1" dirty="0" smtClean="0"/>
              <a:t>June – October 1944, V-1s</a:t>
            </a:r>
          </a:p>
          <a:p>
            <a:pPr marL="800100" lvl="3" indent="-342900"/>
            <a:r>
              <a:rPr lang="en-US" sz="2400" b="1" dirty="0" smtClean="0"/>
              <a:t>August 1944 - March 1945, V-2 attacks  on London and Antwerp</a:t>
            </a:r>
            <a:endParaRPr lang="en-US" sz="2400" b="1" dirty="0"/>
          </a:p>
        </p:txBody>
      </p:sp>
      <p:sp>
        <p:nvSpPr>
          <p:cNvPr id="4" name="Slide Number Placeholder 3"/>
          <p:cNvSpPr>
            <a:spLocks noGrp="1"/>
          </p:cNvSpPr>
          <p:nvPr>
            <p:ph type="sldNum" sz="quarter" idx="12"/>
          </p:nvPr>
        </p:nvSpPr>
        <p:spPr/>
        <p:txBody>
          <a:bodyPr/>
          <a:lstStyle/>
          <a:p>
            <a:fld id="{3B48A1CB-BC9D-400D-B1D7-5C1B37483DD7}" type="slidenum">
              <a:rPr lang="en-US" smtClean="0"/>
              <a:t>33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419725"/>
            <a:ext cx="24479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251" y="5362575"/>
            <a:ext cx="17977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515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 Blackett’s Actions in Aviation</a:t>
            </a:r>
            <a:endParaRPr lang="en-US" b="1" dirty="0"/>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r>
              <a:rPr lang="en-US" b="1" dirty="0" smtClean="0"/>
              <a:t>March 1941, Blackett is appointed the head of RAF Costal </a:t>
            </a:r>
            <a:r>
              <a:rPr lang="en-US" b="1" dirty="0"/>
              <a:t>C</a:t>
            </a:r>
            <a:r>
              <a:rPr lang="en-US" b="1" dirty="0" smtClean="0"/>
              <a:t>ommand’s Operational Research Section.</a:t>
            </a:r>
          </a:p>
          <a:p>
            <a:pPr lvl="1"/>
            <a:r>
              <a:rPr lang="en-US" b="1" dirty="0" smtClean="0"/>
              <a:t>Function of the human eye―Recommends changing  </a:t>
            </a:r>
            <a:r>
              <a:rPr lang="en-US" b="1" dirty="0"/>
              <a:t>CC aircraft </a:t>
            </a:r>
            <a:r>
              <a:rPr lang="en-US" b="1" dirty="0" smtClean="0"/>
              <a:t>camouflage colors, doubles U-boat sightings/flying hour.</a:t>
            </a:r>
          </a:p>
          <a:p>
            <a:r>
              <a:rPr lang="en-US" b="1" dirty="0" smtClean="0"/>
              <a:t>Blackett was the sole dissenter on a British plan to unilaterality develop an A-bomb. Seeks collaboration with the US in July 1941.</a:t>
            </a:r>
          </a:p>
          <a:p>
            <a:r>
              <a:rPr lang="en-US" b="1" dirty="0" smtClean="0"/>
              <a:t>Blackett moves to the Admiralty as head of OR</a:t>
            </a:r>
          </a:p>
          <a:p>
            <a:pPr lvl="1"/>
            <a:r>
              <a:rPr lang="en-US" b="1" dirty="0" smtClean="0"/>
              <a:t>Opposes US/UK strategic bombing in Germany, as ineffective. </a:t>
            </a:r>
            <a:r>
              <a:rPr lang="en-US" b="1" dirty="0"/>
              <a:t>R</a:t>
            </a:r>
            <a:r>
              <a:rPr lang="en-US" b="1" dirty="0" smtClean="0"/>
              <a:t>ecommends long range bomber equipped with airborne radars  be used to protect the convoys.</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34</a:t>
            </a:fld>
            <a:endParaRPr lang="en-US"/>
          </a:p>
        </p:txBody>
      </p:sp>
    </p:spTree>
    <p:extLst>
      <p:ext uri="{BB962C8B-B14F-4D97-AF65-F5344CB8AC3E}">
        <p14:creationId xmlns:p14="http://schemas.microsoft.com/office/powerpoint/2010/main" val="1310352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Allied Bombing Campaign</a:t>
            </a:r>
            <a:br>
              <a:rPr lang="en-US" b="1" dirty="0" smtClean="0"/>
            </a:br>
            <a:r>
              <a:rPr lang="en-US" b="1" dirty="0" smtClean="0"/>
              <a:t>The Rolls reversed</a:t>
            </a:r>
            <a:endParaRPr lang="en-US" b="1"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b="1" dirty="0" smtClean="0"/>
              <a:t>1942-1943 There were conflicting requirements and issues: </a:t>
            </a:r>
          </a:p>
          <a:p>
            <a:pPr lvl="1"/>
            <a:r>
              <a:rPr lang="en-US" b="1" dirty="0" smtClean="0"/>
              <a:t>The slow  8</a:t>
            </a:r>
            <a:r>
              <a:rPr lang="en-US" b="1" baseline="30000" dirty="0" smtClean="0"/>
              <a:t>th</a:t>
            </a:r>
            <a:r>
              <a:rPr lang="en-US" b="1" dirty="0" smtClean="0"/>
              <a:t> AF bomber build up in England </a:t>
            </a:r>
          </a:p>
          <a:p>
            <a:pPr lvl="1"/>
            <a:r>
              <a:rPr lang="en-US" b="1" dirty="0" smtClean="0"/>
              <a:t>The balance of Strategic </a:t>
            </a:r>
            <a:r>
              <a:rPr lang="en-US" b="1" dirty="0"/>
              <a:t>B</a:t>
            </a:r>
            <a:r>
              <a:rPr lang="en-US" b="1" dirty="0" smtClean="0"/>
              <a:t>ombing and convoy protection </a:t>
            </a:r>
          </a:p>
          <a:p>
            <a:pPr lvl="1"/>
            <a:r>
              <a:rPr lang="en-US" b="1" dirty="0" smtClean="0"/>
              <a:t>Proving critical mass of air power for Strategic Bombing </a:t>
            </a:r>
          </a:p>
          <a:p>
            <a:pPr lvl="1"/>
            <a:r>
              <a:rPr lang="en-US" b="1" dirty="0" smtClean="0"/>
              <a:t>The drain of the Pacific campaign</a:t>
            </a:r>
          </a:p>
          <a:p>
            <a:r>
              <a:rPr lang="en-US" b="1" dirty="0" smtClean="0"/>
              <a:t>British/Allied Bombing from early 1941 till late 1943 was </a:t>
            </a:r>
            <a:r>
              <a:rPr lang="en-US" b="1" dirty="0" smtClean="0">
                <a:solidFill>
                  <a:srgbClr val="C00000"/>
                </a:solidFill>
              </a:rPr>
              <a:t>very ineffective</a:t>
            </a:r>
            <a:r>
              <a:rPr lang="en-US" b="1" dirty="0" smtClean="0"/>
              <a:t>. </a:t>
            </a:r>
          </a:p>
          <a:p>
            <a:pPr lvl="1"/>
            <a:r>
              <a:rPr lang="en-US" b="1" dirty="0" smtClean="0"/>
              <a:t> British quickly driven from day-light bombing</a:t>
            </a:r>
          </a:p>
          <a:p>
            <a:pPr lvl="1"/>
            <a:r>
              <a:rPr lang="en-US" b="1" dirty="0" smtClean="0"/>
              <a:t> Northwestern European weather is poor at best</a:t>
            </a:r>
          </a:p>
          <a:p>
            <a:pPr marL="342900" lvl="1" indent="-342900">
              <a:buFont typeface="Arial" panose="020B0604020202020204" pitchFamily="34" charset="0"/>
              <a:buChar char="•"/>
            </a:pPr>
            <a:r>
              <a:rPr lang="en-US" sz="3200" b="1" dirty="0" smtClean="0">
                <a:solidFill>
                  <a:schemeClr val="tx2"/>
                </a:solidFill>
              </a:rPr>
              <a:t>US doctrine </a:t>
            </a:r>
            <a:r>
              <a:rPr lang="en-US" sz="3200" b="1" dirty="0" smtClean="0"/>
              <a:t>was daylight precision bombing by heavily armed bombers in a tight protective formations — The bomber would always get through!</a:t>
            </a:r>
            <a:endParaRPr lang="en-US" sz="3200" b="1" dirty="0"/>
          </a:p>
        </p:txBody>
      </p:sp>
      <p:sp>
        <p:nvSpPr>
          <p:cNvPr id="4" name="Slide Number Placeholder 3"/>
          <p:cNvSpPr>
            <a:spLocks noGrp="1"/>
          </p:cNvSpPr>
          <p:nvPr>
            <p:ph type="sldNum" sz="quarter" idx="12"/>
          </p:nvPr>
        </p:nvSpPr>
        <p:spPr/>
        <p:txBody>
          <a:bodyPr/>
          <a:lstStyle/>
          <a:p>
            <a:fld id="{3B48A1CB-BC9D-400D-B1D7-5C1B37483DD7}" type="slidenum">
              <a:rPr lang="en-US" smtClean="0"/>
              <a:t>35</a:t>
            </a:fld>
            <a:endParaRPr lang="en-US"/>
          </a:p>
        </p:txBody>
      </p:sp>
    </p:spTree>
    <p:extLst>
      <p:ext uri="{BB962C8B-B14F-4D97-AF65-F5344CB8AC3E}">
        <p14:creationId xmlns:p14="http://schemas.microsoft.com/office/powerpoint/2010/main" val="1945063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Trying  </a:t>
            </a:r>
            <a:r>
              <a:rPr lang="en-US" b="1" dirty="0"/>
              <a:t>to </a:t>
            </a:r>
            <a:r>
              <a:rPr lang="en-US" b="1" dirty="0" smtClean="0"/>
              <a:t>Win </a:t>
            </a:r>
            <a:r>
              <a:rPr lang="en-US" b="1" dirty="0"/>
              <a:t>Command the sky</a:t>
            </a:r>
          </a:p>
        </p:txBody>
      </p:sp>
      <p:sp>
        <p:nvSpPr>
          <p:cNvPr id="3" name="Content Placeholder 2"/>
          <p:cNvSpPr>
            <a:spLocks noGrp="1"/>
          </p:cNvSpPr>
          <p:nvPr>
            <p:ph idx="1"/>
          </p:nvPr>
        </p:nvSpPr>
        <p:spPr>
          <a:xfrm>
            <a:off x="457200" y="1600200"/>
            <a:ext cx="8229600" cy="5029200"/>
          </a:xfrm>
        </p:spPr>
        <p:txBody>
          <a:bodyPr/>
          <a:lstStyle/>
          <a:p>
            <a:r>
              <a:rPr lang="en-US" b="1" dirty="0" smtClean="0"/>
              <a:t>March 1943</a:t>
            </a:r>
          </a:p>
          <a:p>
            <a:pPr lvl="1"/>
            <a:r>
              <a:rPr lang="en-US" b="1" dirty="0" smtClean="0"/>
              <a:t>US: Schweinfurt (Ball Bearings), Regensburg (FW-190 factory)</a:t>
            </a:r>
          </a:p>
          <a:p>
            <a:pPr lvl="1"/>
            <a:r>
              <a:rPr lang="en-US" b="1" dirty="0" smtClean="0"/>
              <a:t>British: Nuremburg</a:t>
            </a:r>
          </a:p>
          <a:p>
            <a:pPr marL="457200" lvl="1" indent="-457200">
              <a:buFont typeface="Arial" pitchFamily="34" charset="0"/>
              <a:buChar char="•"/>
            </a:pPr>
            <a:r>
              <a:rPr lang="en-US" b="1" dirty="0" smtClean="0"/>
              <a:t>Losses were such that it appeared that the air </a:t>
            </a:r>
            <a:r>
              <a:rPr lang="en-US" b="1" dirty="0"/>
              <a:t>e</a:t>
            </a:r>
            <a:r>
              <a:rPr lang="en-US" b="1" dirty="0" smtClean="0"/>
              <a:t>ffort was going backward.</a:t>
            </a:r>
          </a:p>
          <a:p>
            <a:pPr marL="457200" lvl="1" indent="-457200">
              <a:buFont typeface="Arial" pitchFamily="34" charset="0"/>
              <a:buChar char="•"/>
            </a:pPr>
            <a:r>
              <a:rPr lang="en-US" b="1" dirty="0" smtClean="0">
                <a:solidFill>
                  <a:srgbClr val="FF0000"/>
                </a:solidFill>
              </a:rPr>
              <a:t>Fighter performance developments by all sides exceeded bomber formation’s ability to defend themselves. </a:t>
            </a:r>
          </a:p>
          <a:p>
            <a:pPr marL="457200" lvl="1" indent="0">
              <a:buNone/>
            </a:pP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36</a:t>
            </a:fld>
            <a:endParaRPr lang="en-US"/>
          </a:p>
        </p:txBody>
      </p:sp>
    </p:spTree>
    <p:extLst>
      <p:ext uri="{BB962C8B-B14F-4D97-AF65-F5344CB8AC3E}">
        <p14:creationId xmlns:p14="http://schemas.microsoft.com/office/powerpoint/2010/main" val="2205923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39"/>
            <a:ext cx="8229600" cy="1143000"/>
          </a:xfrm>
        </p:spPr>
        <p:txBody>
          <a:bodyPr/>
          <a:lstStyle/>
          <a:p>
            <a:r>
              <a:rPr lang="en-US" b="1" dirty="0" smtClean="0"/>
              <a:t>Technical Issues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990600"/>
                <a:ext cx="8534400" cy="5562600"/>
              </a:xfrm>
            </p:spPr>
            <p:txBody>
              <a:bodyPr>
                <a:normAutofit fontScale="92500" lnSpcReduction="20000"/>
              </a:bodyPr>
              <a:lstStyle/>
              <a:p>
                <a:r>
                  <a:rPr lang="en-US" b="1" dirty="0" smtClean="0"/>
                  <a:t>Accurate </a:t>
                </a:r>
                <a:r>
                  <a:rPr lang="en-US" b="1" u="sng" dirty="0" smtClean="0">
                    <a:solidFill>
                      <a:schemeClr val="tx2"/>
                    </a:solidFill>
                  </a:rPr>
                  <a:t>continental </a:t>
                </a:r>
                <a:r>
                  <a:rPr lang="en-US" b="1" dirty="0" smtClean="0"/>
                  <a:t>weather forecasting.</a:t>
                </a:r>
              </a:p>
              <a:p>
                <a:pPr lvl="1"/>
                <a:r>
                  <a:rPr lang="en-US" b="1" dirty="0" smtClean="0"/>
                  <a:t>Continual improvement in the science of meteorology.</a:t>
                </a:r>
              </a:p>
              <a:p>
                <a:r>
                  <a:rPr lang="en-US" b="1" dirty="0" smtClean="0"/>
                  <a:t>Particularly  for the RAF, </a:t>
                </a:r>
                <a:r>
                  <a:rPr lang="en-US" b="1" dirty="0" smtClean="0">
                    <a:solidFill>
                      <a:schemeClr val="tx2"/>
                    </a:solidFill>
                  </a:rPr>
                  <a:t>how do you navigate at night?</a:t>
                </a:r>
              </a:p>
              <a:p>
                <a:pPr lvl="1"/>
                <a:r>
                  <a:rPr lang="en-US" b="1" dirty="0" smtClean="0"/>
                  <a:t>The Gee, OBOE,  LORAN [MIT Rad Lab] like systems.</a:t>
                </a:r>
              </a:p>
              <a:p>
                <a:pPr lvl="1"/>
                <a:r>
                  <a:rPr lang="en-US" b="1" dirty="0" smtClean="0"/>
                  <a:t>RADAR equipped Mosquito pathfinder aircraft.</a:t>
                </a:r>
              </a:p>
              <a:p>
                <a:r>
                  <a:rPr lang="en-US" b="1" dirty="0" smtClean="0"/>
                  <a:t>How do you </a:t>
                </a:r>
                <a:r>
                  <a:rPr lang="en-US" b="1" dirty="0" smtClean="0">
                    <a:solidFill>
                      <a:schemeClr val="tx2"/>
                    </a:solidFill>
                  </a:rPr>
                  <a:t>jam</a:t>
                </a:r>
                <a:r>
                  <a:rPr lang="en-US" b="1" dirty="0" smtClean="0"/>
                  <a:t> improving German RADAR system?</a:t>
                </a:r>
              </a:p>
              <a:p>
                <a:pPr lvl="1"/>
                <a:r>
                  <a:rPr lang="en-US" b="1" dirty="0" smtClean="0"/>
                  <a:t>Aluminum chaff clouds</a:t>
                </a:r>
              </a:p>
              <a:p>
                <a:r>
                  <a:rPr lang="en-US" b="1" dirty="0" smtClean="0"/>
                  <a:t>How </a:t>
                </a:r>
                <a:r>
                  <a:rPr lang="en-US" b="1" dirty="0" smtClean="0">
                    <a:solidFill>
                      <a:schemeClr val="tx2"/>
                    </a:solidFill>
                  </a:rPr>
                  <a:t>accurate</a:t>
                </a:r>
                <a:r>
                  <a:rPr lang="en-US" b="1" dirty="0" smtClean="0"/>
                  <a:t> is your photo reconnaissance?</a:t>
                </a:r>
              </a:p>
              <a:p>
                <a:pPr lvl="1"/>
                <a:r>
                  <a:rPr lang="en-US" b="1" dirty="0" smtClean="0"/>
                  <a:t>Improving cameras, lens and more stable photo processing. Long range aircraft going further</a:t>
                </a:r>
              </a:p>
              <a:p>
                <a:pPr lvl="1"/>
                <a:r>
                  <a:rPr lang="en-US" b="1" dirty="0" smtClean="0"/>
                  <a:t>More and more photo recon flights </a:t>
                </a:r>
                <a14:m>
                  <m:oMath xmlns:m="http://schemas.openxmlformats.org/officeDocument/2006/math">
                    <m:r>
                      <a:rPr lang="en-US" b="1" i="0" smtClean="0">
                        <a:latin typeface="Cambria Math"/>
                        <a:ea typeface="Cambria Math"/>
                      </a:rPr>
                      <m:t>−</m:t>
                    </m:r>
                  </m:oMath>
                </a14:m>
                <a:r>
                  <a:rPr lang="en-US" b="1" dirty="0" smtClean="0"/>
                  <a:t> just more data!</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990600"/>
                <a:ext cx="8534400" cy="5562600"/>
              </a:xfrm>
              <a:blipFill rotWithShape="1">
                <a:blip r:embed="rId2"/>
                <a:stretch>
                  <a:fillRect l="-1500" t="-28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B48A1CB-BC9D-400D-B1D7-5C1B37483DD7}" type="slidenum">
              <a:rPr lang="en-US" smtClean="0"/>
              <a:t>37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28" y="533400"/>
            <a:ext cx="763571"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Technical Issues</a:t>
            </a:r>
            <a:endParaRPr lang="en-US" b="1"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95" y="9833"/>
            <a:ext cx="683566" cy="105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43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b="1" dirty="0" smtClean="0"/>
              <a:t>But, Now the Germans </a:t>
            </a:r>
            <a:r>
              <a:rPr lang="en-US" b="1" dirty="0"/>
              <a:t>W</a:t>
            </a:r>
            <a:r>
              <a:rPr lang="en-US" b="1" dirty="0" smtClean="0"/>
              <a:t>ere Flying </a:t>
            </a:r>
            <a:r>
              <a:rPr lang="en-US" b="1" dirty="0"/>
              <a:t>O</a:t>
            </a:r>
            <a:r>
              <a:rPr lang="en-US" b="1" dirty="0" smtClean="0"/>
              <a:t>ver </a:t>
            </a:r>
            <a:r>
              <a:rPr lang="en-US" b="1" dirty="0"/>
              <a:t>T</a:t>
            </a:r>
            <a:r>
              <a:rPr lang="en-US" b="1" dirty="0" smtClean="0"/>
              <a:t>heir </a:t>
            </a:r>
            <a:r>
              <a:rPr lang="en-US" b="1" dirty="0"/>
              <a:t>C</a:t>
            </a:r>
            <a:r>
              <a:rPr lang="en-US" b="1" dirty="0" smtClean="0"/>
              <a:t>ountry</a:t>
            </a:r>
            <a:endParaRPr lang="en-US" b="1" dirty="0"/>
          </a:p>
        </p:txBody>
      </p:sp>
      <p:sp>
        <p:nvSpPr>
          <p:cNvPr id="3" name="Content Placeholder 2"/>
          <p:cNvSpPr>
            <a:spLocks noGrp="1"/>
          </p:cNvSpPr>
          <p:nvPr>
            <p:ph idx="1"/>
          </p:nvPr>
        </p:nvSpPr>
        <p:spPr>
          <a:xfrm>
            <a:off x="457200" y="1371600"/>
            <a:ext cx="8458200" cy="5029200"/>
          </a:xfrm>
        </p:spPr>
        <p:txBody>
          <a:bodyPr>
            <a:normAutofit fontScale="85000" lnSpcReduction="10000"/>
          </a:bodyPr>
          <a:lstStyle/>
          <a:p>
            <a:r>
              <a:rPr lang="en-US" b="1" dirty="0" smtClean="0"/>
              <a:t>A build up of C&amp;C centers that directed RADAR </a:t>
            </a:r>
            <a:r>
              <a:rPr lang="en-US" b="1" dirty="0"/>
              <a:t>controlled</a:t>
            </a:r>
            <a:r>
              <a:rPr lang="en-US" b="1" dirty="0" smtClean="0"/>
              <a:t> </a:t>
            </a:r>
            <a:r>
              <a:rPr lang="en-US" b="1" dirty="0"/>
              <a:t>flack </a:t>
            </a:r>
            <a:r>
              <a:rPr lang="en-US" b="1" dirty="0" smtClean="0"/>
              <a:t>batteries and launched fighters.</a:t>
            </a:r>
          </a:p>
          <a:p>
            <a:pPr lvl="1"/>
            <a:r>
              <a:rPr lang="en-US" b="1" dirty="0" smtClean="0">
                <a:solidFill>
                  <a:srgbClr val="FF0000"/>
                </a:solidFill>
              </a:rPr>
              <a:t>But, a 5X  larger area and never as comprehensive as RAF</a:t>
            </a:r>
          </a:p>
          <a:p>
            <a:r>
              <a:rPr lang="en-US" b="1" dirty="0" smtClean="0"/>
              <a:t>But roles reversed, the Germans now had short ranges to fly matching their aircraft’s short capabilities and many landing fields.</a:t>
            </a:r>
          </a:p>
          <a:p>
            <a:r>
              <a:rPr lang="en-US" b="1" dirty="0" smtClean="0"/>
              <a:t>Night fighters, </a:t>
            </a:r>
            <a:r>
              <a:rPr lang="en-US" b="1" i="1" u="sng" dirty="0"/>
              <a:t>Heinkel He </a:t>
            </a:r>
            <a:r>
              <a:rPr lang="en-US" b="1" i="1" u="sng" dirty="0" smtClean="0"/>
              <a:t>219</a:t>
            </a:r>
            <a:r>
              <a:rPr lang="en-US" b="1" dirty="0" smtClean="0"/>
              <a:t>, </a:t>
            </a:r>
            <a:r>
              <a:rPr lang="en-US" b="1" dirty="0"/>
              <a:t>a</a:t>
            </a:r>
            <a:r>
              <a:rPr lang="en-US" b="1" dirty="0" smtClean="0"/>
              <a:t> </a:t>
            </a:r>
            <a:r>
              <a:rPr lang="en-US" b="1" dirty="0"/>
              <a:t>relatively sophisticated design, </a:t>
            </a:r>
            <a:r>
              <a:rPr lang="en-US" b="1" dirty="0" smtClean="0"/>
              <a:t>it possessed </a:t>
            </a:r>
            <a:r>
              <a:rPr lang="en-US" b="1" dirty="0"/>
              <a:t>a variety of innovations, including an advanced VHF-band intercept </a:t>
            </a:r>
            <a:r>
              <a:rPr lang="en-US" b="1" dirty="0" smtClean="0"/>
              <a:t>RADAR.</a:t>
            </a:r>
          </a:p>
          <a:p>
            <a:r>
              <a:rPr lang="en-US" b="1" dirty="0" smtClean="0"/>
              <a:t>But, until the arrival of the long range P-51 Mustang,  the </a:t>
            </a:r>
            <a:r>
              <a:rPr lang="en-US" b="1" dirty="0" smtClean="0">
                <a:solidFill>
                  <a:srgbClr val="C00000"/>
                </a:solidFill>
              </a:rPr>
              <a:t>US bombers flew alone </a:t>
            </a:r>
            <a:r>
              <a:rPr lang="en-US" b="1" dirty="0" smtClean="0"/>
              <a:t>on large portions of their flights, both in and more significantly back.</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38</a:t>
            </a:fld>
            <a:endParaRPr lang="en-US"/>
          </a:p>
        </p:txBody>
      </p:sp>
    </p:spTree>
    <p:extLst>
      <p:ext uri="{BB962C8B-B14F-4D97-AF65-F5344CB8AC3E}">
        <p14:creationId xmlns:p14="http://schemas.microsoft.com/office/powerpoint/2010/main" val="3962434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1295401"/>
            <a:ext cx="6799384"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B48A1CB-BC9D-400D-B1D7-5C1B37483DD7}" type="slidenum">
              <a:rPr lang="en-US" smtClean="0"/>
              <a:t>39</a:t>
            </a:fld>
            <a:endParaRPr lang="en-US"/>
          </a:p>
        </p:txBody>
      </p:sp>
      <p:sp>
        <p:nvSpPr>
          <p:cNvPr id="2" name="TextBox 1"/>
          <p:cNvSpPr txBox="1"/>
          <p:nvPr/>
        </p:nvSpPr>
        <p:spPr>
          <a:xfrm>
            <a:off x="536330" y="5715001"/>
            <a:ext cx="8305800" cy="584775"/>
          </a:xfrm>
          <a:prstGeom prst="rect">
            <a:avLst/>
          </a:prstGeom>
          <a:noFill/>
        </p:spPr>
        <p:txBody>
          <a:bodyPr wrap="square" rtlCol="0">
            <a:spAutoFit/>
          </a:bodyPr>
          <a:lstStyle/>
          <a:p>
            <a:r>
              <a:rPr lang="en-US" sz="3200" b="1" dirty="0"/>
              <a:t>Heinkel He </a:t>
            </a:r>
            <a:r>
              <a:rPr lang="en-US" sz="3200" b="1" dirty="0" smtClean="0"/>
              <a:t>219 Owl, Operational 1943, 300 Built </a:t>
            </a:r>
            <a:endParaRPr lang="en-US" sz="3200" b="1" dirty="0"/>
          </a:p>
        </p:txBody>
      </p:sp>
    </p:spTree>
    <p:extLst>
      <p:ext uri="{BB962C8B-B14F-4D97-AF65-F5344CB8AC3E}">
        <p14:creationId xmlns:p14="http://schemas.microsoft.com/office/powerpoint/2010/main" val="243200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Linkage</a:t>
            </a:r>
            <a:endParaRPr lang="en-US" b="1" dirty="0"/>
          </a:p>
        </p:txBody>
      </p:sp>
      <p:sp>
        <p:nvSpPr>
          <p:cNvPr id="3" name="Content Placeholder 2"/>
          <p:cNvSpPr>
            <a:spLocks noGrp="1"/>
          </p:cNvSpPr>
          <p:nvPr>
            <p:ph idx="1"/>
          </p:nvPr>
        </p:nvSpPr>
        <p:spPr/>
        <p:txBody>
          <a:bodyPr>
            <a:normAutofit lnSpcReduction="10000"/>
          </a:bodyPr>
          <a:lstStyle/>
          <a:p>
            <a:r>
              <a:rPr lang="en-US" sz="3600" b="1" dirty="0" smtClean="0"/>
              <a:t>There are a four sessions for presentation purposes.</a:t>
            </a:r>
          </a:p>
          <a:p>
            <a:r>
              <a:rPr lang="en-US" sz="3600" b="1" dirty="0" smtClean="0"/>
              <a:t>But, as you will see as we progress, many of the management techniques and technologies are common in the  various WW II campaigns.</a:t>
            </a:r>
          </a:p>
          <a:p>
            <a:r>
              <a:rPr lang="en-US" sz="3600" b="1" dirty="0" smtClean="0"/>
              <a:t>Just enough  history to put the technology </a:t>
            </a:r>
            <a:r>
              <a:rPr lang="en-US" sz="3600" b="1" smtClean="0"/>
              <a:t>in context. </a:t>
            </a:r>
            <a:endParaRPr lang="en-US" sz="3600" b="1" dirty="0"/>
          </a:p>
        </p:txBody>
      </p:sp>
      <p:sp>
        <p:nvSpPr>
          <p:cNvPr id="4" name="Slide Number Placeholder 3"/>
          <p:cNvSpPr>
            <a:spLocks noGrp="1"/>
          </p:cNvSpPr>
          <p:nvPr>
            <p:ph type="sldNum" sz="quarter" idx="12"/>
          </p:nvPr>
        </p:nvSpPr>
        <p:spPr/>
        <p:txBody>
          <a:bodyPr/>
          <a:lstStyle/>
          <a:p>
            <a:fld id="{C057135A-035E-408E-8EF6-76A6DB03BB09}"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002696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685800"/>
            <a:ext cx="8229600" cy="1143000"/>
          </a:xfrm>
        </p:spPr>
        <p:txBody>
          <a:bodyPr>
            <a:normAutofit fontScale="90000"/>
          </a:bodyPr>
          <a:lstStyle/>
          <a:p>
            <a:r>
              <a:rPr lang="en-US" dirty="0" smtClean="0"/>
              <a:t>Memphis Belle-May 1943</a:t>
            </a:r>
            <a:br>
              <a:rPr lang="en-US" dirty="0" smtClean="0"/>
            </a:br>
            <a:r>
              <a:rPr lang="en-US" sz="3600" dirty="0" smtClean="0"/>
              <a:t>Film Clip</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96" y="2667000"/>
            <a:ext cx="324353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81287"/>
            <a:ext cx="3139393" cy="24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B48A1CB-BC9D-400D-B1D7-5C1B37483DD7}" type="slidenum">
              <a:rPr lang="en-US" smtClean="0"/>
              <a:t>40</a:t>
            </a:fld>
            <a:endParaRPr lang="en-US"/>
          </a:p>
        </p:txBody>
      </p:sp>
      <p:sp>
        <p:nvSpPr>
          <p:cNvPr id="3" name="TextBox 2"/>
          <p:cNvSpPr txBox="1"/>
          <p:nvPr/>
        </p:nvSpPr>
        <p:spPr>
          <a:xfrm>
            <a:off x="662796" y="5546692"/>
            <a:ext cx="7964809" cy="830997"/>
          </a:xfrm>
          <a:prstGeom prst="rect">
            <a:avLst/>
          </a:prstGeom>
          <a:noFill/>
        </p:spPr>
        <p:txBody>
          <a:bodyPr wrap="none" rtlCol="0">
            <a:spAutoFit/>
          </a:bodyPr>
          <a:lstStyle/>
          <a:p>
            <a:r>
              <a:rPr lang="en-US" sz="2400" b="1" dirty="0" smtClean="0"/>
              <a:t>Most of the Belle’s flights were against French costal targets, </a:t>
            </a:r>
          </a:p>
          <a:p>
            <a:r>
              <a:rPr lang="en-US" sz="2400" b="1" smtClean="0"/>
              <a:t>the </a:t>
            </a:r>
            <a:r>
              <a:rPr lang="en-US" sz="2400" b="1" dirty="0" smtClean="0"/>
              <a:t>last and 25</a:t>
            </a:r>
            <a:r>
              <a:rPr lang="en-US" sz="2400" b="1" baseline="30000" dirty="0" smtClean="0"/>
              <a:t>th</a:t>
            </a:r>
            <a:r>
              <a:rPr lang="en-US" sz="2400" b="1" dirty="0" smtClean="0"/>
              <a:t> </a:t>
            </a:r>
            <a:r>
              <a:rPr lang="en-US" sz="2400" b="1" smtClean="0"/>
              <a:t>was against </a:t>
            </a:r>
            <a:r>
              <a:rPr lang="en-US" sz="2400" b="1" dirty="0" smtClean="0"/>
              <a:t>Wilhelmshaven.  </a:t>
            </a:r>
            <a:endParaRPr lang="en-US" sz="2400" b="1" dirty="0"/>
          </a:p>
        </p:txBody>
      </p:sp>
    </p:spTree>
    <p:extLst>
      <p:ext uri="{BB962C8B-B14F-4D97-AF65-F5344CB8AC3E}">
        <p14:creationId xmlns:p14="http://schemas.microsoft.com/office/powerpoint/2010/main" val="3736791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Operation </a:t>
            </a:r>
            <a:r>
              <a:rPr lang="en-US" b="1" dirty="0" smtClean="0"/>
              <a:t>Chastise―Dam Busters</a:t>
            </a:r>
            <a:endParaRPr lang="en-US" dirty="0"/>
          </a:p>
        </p:txBody>
      </p:sp>
      <p:sp>
        <p:nvSpPr>
          <p:cNvPr id="3" name="Content Placeholder 2"/>
          <p:cNvSpPr>
            <a:spLocks noGrp="1"/>
          </p:cNvSpPr>
          <p:nvPr>
            <p:ph idx="1"/>
          </p:nvPr>
        </p:nvSpPr>
        <p:spPr>
          <a:xfrm>
            <a:off x="381000" y="1219200"/>
            <a:ext cx="8534400" cy="5486400"/>
          </a:xfrm>
        </p:spPr>
        <p:txBody>
          <a:bodyPr>
            <a:normAutofit fontScale="85000" lnSpcReduction="20000"/>
          </a:bodyPr>
          <a:lstStyle/>
          <a:p>
            <a:r>
              <a:rPr lang="en-US" b="1" dirty="0"/>
              <a:t>A</a:t>
            </a:r>
            <a:r>
              <a:rPr lang="en-US" b="1" dirty="0" smtClean="0"/>
              <a:t>n </a:t>
            </a:r>
            <a:r>
              <a:rPr lang="en-US" b="1" dirty="0"/>
              <a:t>attack on German </a:t>
            </a:r>
            <a:r>
              <a:rPr lang="en-US" b="1" dirty="0" smtClean="0"/>
              <a:t>Ruhr Valley dams on </a:t>
            </a:r>
            <a:r>
              <a:rPr lang="en-US" b="1" dirty="0"/>
              <a:t>16–17 May 1943 by </a:t>
            </a:r>
            <a:r>
              <a:rPr lang="en-US" b="1" dirty="0" smtClean="0"/>
              <a:t>RAF No</a:t>
            </a:r>
            <a:r>
              <a:rPr lang="en-US" b="1" dirty="0"/>
              <a:t>. 617 </a:t>
            </a:r>
            <a:r>
              <a:rPr lang="en-US" b="1" dirty="0" smtClean="0"/>
              <a:t>Squadron </a:t>
            </a:r>
            <a:r>
              <a:rPr lang="en-US" b="1" dirty="0"/>
              <a:t>using a specially developed </a:t>
            </a:r>
            <a:r>
              <a:rPr lang="en-US" b="1" i="1" dirty="0" smtClean="0"/>
              <a:t>“Bouncing </a:t>
            </a:r>
            <a:r>
              <a:rPr lang="en-US" b="1" i="1" dirty="0"/>
              <a:t>bomb" </a:t>
            </a:r>
            <a:r>
              <a:rPr lang="en-US" b="1" dirty="0"/>
              <a:t>invented and </a:t>
            </a:r>
            <a:r>
              <a:rPr lang="en-US" b="1" dirty="0" smtClean="0"/>
              <a:t>perfected </a:t>
            </a:r>
            <a:r>
              <a:rPr lang="en-US" b="1" dirty="0"/>
              <a:t>by </a:t>
            </a:r>
            <a:r>
              <a:rPr lang="en-US" b="1" dirty="0">
                <a:solidFill>
                  <a:schemeClr val="tx2"/>
                </a:solidFill>
              </a:rPr>
              <a:t>Barnes Wallis. </a:t>
            </a:r>
            <a:endParaRPr lang="en-US" b="1" dirty="0" smtClean="0">
              <a:solidFill>
                <a:schemeClr val="tx2"/>
              </a:solidFill>
            </a:endParaRPr>
          </a:p>
          <a:p>
            <a:r>
              <a:rPr lang="en-US" b="1" dirty="0" smtClean="0"/>
              <a:t>Effect: The </a:t>
            </a:r>
            <a:r>
              <a:rPr lang="en-US" b="1" dirty="0"/>
              <a:t>Möhne and Edersee Dams were breached, causing catastrophic flooding of the Ruhr valley and of villages in the Eder valley, while the Sorpe dam sustained only minor damage. </a:t>
            </a:r>
            <a:endParaRPr lang="en-US" b="1" dirty="0" smtClean="0"/>
          </a:p>
          <a:p>
            <a:pPr lvl="1"/>
            <a:r>
              <a:rPr lang="en-US" b="1" dirty="0" smtClean="0"/>
              <a:t>Two </a:t>
            </a:r>
            <a:r>
              <a:rPr lang="en-US" b="1" dirty="0"/>
              <a:t>hydroelectric </a:t>
            </a:r>
            <a:r>
              <a:rPr lang="en-US" b="1" dirty="0" smtClean="0"/>
              <a:t>power-plants </a:t>
            </a:r>
            <a:r>
              <a:rPr lang="en-US" b="1" dirty="0"/>
              <a:t>were destroyed and several more were damaged. </a:t>
            </a:r>
            <a:endParaRPr lang="en-US" b="1" dirty="0" smtClean="0"/>
          </a:p>
          <a:p>
            <a:pPr lvl="1"/>
            <a:r>
              <a:rPr lang="en-US" b="1" dirty="0" smtClean="0"/>
              <a:t>Factories </a:t>
            </a:r>
            <a:r>
              <a:rPr lang="en-US" b="1" dirty="0"/>
              <a:t>and mines were also </a:t>
            </a:r>
            <a:r>
              <a:rPr lang="en-US" b="1" dirty="0" smtClean="0"/>
              <a:t>either flooded, </a:t>
            </a:r>
            <a:r>
              <a:rPr lang="en-US" b="1" dirty="0"/>
              <a:t>damaged or destroyed. </a:t>
            </a:r>
            <a:endParaRPr lang="en-US" b="1" dirty="0" smtClean="0"/>
          </a:p>
          <a:p>
            <a:pPr lvl="1"/>
            <a:r>
              <a:rPr lang="en-US" b="1" dirty="0" smtClean="0"/>
              <a:t>An </a:t>
            </a:r>
            <a:r>
              <a:rPr lang="en-US" b="1" dirty="0"/>
              <a:t>estimated 1,600 people </a:t>
            </a:r>
            <a:r>
              <a:rPr lang="en-US" b="1" dirty="0" smtClean="0"/>
              <a:t>drowned [many were Soviet POWs]. </a:t>
            </a:r>
          </a:p>
          <a:p>
            <a:pPr lvl="1"/>
            <a:r>
              <a:rPr lang="en-US" b="1" dirty="0" smtClean="0"/>
              <a:t>The </a:t>
            </a:r>
            <a:r>
              <a:rPr lang="en-US" b="1" dirty="0"/>
              <a:t>damage was mitigated by rapid repairs by the Germans, with production returning to normal in September.</a:t>
            </a:r>
          </a:p>
        </p:txBody>
      </p:sp>
      <p:sp>
        <p:nvSpPr>
          <p:cNvPr id="4" name="Slide Number Placeholder 3"/>
          <p:cNvSpPr>
            <a:spLocks noGrp="1"/>
          </p:cNvSpPr>
          <p:nvPr>
            <p:ph type="sldNum" sz="quarter" idx="12"/>
          </p:nvPr>
        </p:nvSpPr>
        <p:spPr/>
        <p:txBody>
          <a:bodyPr/>
          <a:lstStyle/>
          <a:p>
            <a:fld id="{3B48A1CB-BC9D-400D-B1D7-5C1B37483DD7}" type="slidenum">
              <a:rPr lang="en-US" smtClean="0"/>
              <a:t>41</a:t>
            </a:fld>
            <a:endParaRPr lang="en-US"/>
          </a:p>
        </p:txBody>
      </p:sp>
    </p:spTree>
    <p:extLst>
      <p:ext uri="{BB962C8B-B14F-4D97-AF65-F5344CB8AC3E}">
        <p14:creationId xmlns:p14="http://schemas.microsoft.com/office/powerpoint/2010/main" val="2893860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90"/>
            <a:ext cx="8229600" cy="1143000"/>
          </a:xfrm>
        </p:spPr>
        <p:txBody>
          <a:bodyPr/>
          <a:lstStyle/>
          <a:p>
            <a:r>
              <a:rPr lang="en-US" b="1" dirty="0" smtClean="0"/>
              <a:t>Dam Busters-Tennis Anyone?</a:t>
            </a:r>
            <a:endParaRPr lang="en-US" b="1" dirty="0"/>
          </a:p>
        </p:txBody>
      </p:sp>
      <p:sp>
        <p:nvSpPr>
          <p:cNvPr id="3" name="Content Placeholder 2"/>
          <p:cNvSpPr>
            <a:spLocks noGrp="1"/>
          </p:cNvSpPr>
          <p:nvPr>
            <p:ph idx="1"/>
          </p:nvPr>
        </p:nvSpPr>
        <p:spPr>
          <a:xfrm>
            <a:off x="457200" y="1066800"/>
            <a:ext cx="8229600" cy="5562600"/>
          </a:xfrm>
        </p:spPr>
        <p:txBody>
          <a:bodyPr>
            <a:normAutofit fontScale="70000" lnSpcReduction="20000"/>
          </a:bodyPr>
          <a:lstStyle/>
          <a:p>
            <a:r>
              <a:rPr lang="en-US" b="1" dirty="0" smtClean="0"/>
              <a:t>Special bomb: </a:t>
            </a:r>
            <a:r>
              <a:rPr lang="en-US" b="1" dirty="0" smtClean="0">
                <a:solidFill>
                  <a:schemeClr val="tx2"/>
                </a:solidFill>
              </a:rPr>
              <a:t>Wallis</a:t>
            </a:r>
            <a:r>
              <a:rPr lang="en-US" b="1" dirty="0" smtClean="0"/>
              <a:t>'s </a:t>
            </a:r>
            <a:r>
              <a:rPr lang="en-US" b="1" dirty="0"/>
              <a:t>initial idea was to drop a </a:t>
            </a:r>
            <a:r>
              <a:rPr lang="en-US" b="1" dirty="0" smtClean="0">
                <a:solidFill>
                  <a:srgbClr val="FF0000"/>
                </a:solidFill>
              </a:rPr>
              <a:t>20,000 # bomb </a:t>
            </a:r>
            <a:r>
              <a:rPr lang="en-US" b="1" dirty="0">
                <a:solidFill>
                  <a:srgbClr val="FF0000"/>
                </a:solidFill>
              </a:rPr>
              <a:t>from </a:t>
            </a:r>
            <a:r>
              <a:rPr lang="en-US" b="1" dirty="0" smtClean="0">
                <a:solidFill>
                  <a:srgbClr val="FF0000"/>
                </a:solidFill>
              </a:rPr>
              <a:t>about </a:t>
            </a:r>
            <a:r>
              <a:rPr lang="en-US" b="1" dirty="0">
                <a:solidFill>
                  <a:srgbClr val="FF0000"/>
                </a:solidFill>
              </a:rPr>
              <a:t>40,000 </a:t>
            </a:r>
            <a:r>
              <a:rPr lang="en-US" b="1" dirty="0" smtClean="0">
                <a:solidFill>
                  <a:srgbClr val="FF0000"/>
                </a:solidFill>
              </a:rPr>
              <a:t>ft</a:t>
            </a:r>
            <a:r>
              <a:rPr lang="en-US" b="1" dirty="0" smtClean="0"/>
              <a:t>. </a:t>
            </a:r>
            <a:r>
              <a:rPr lang="en-US" b="1" dirty="0"/>
              <a:t>This idea was part of the earthquake bomb concept. However, at that time no bomber aircraft was capable of flying at that altitude with such a heavy payload. </a:t>
            </a:r>
            <a:endParaRPr lang="en-US" b="1" dirty="0" smtClean="0"/>
          </a:p>
          <a:p>
            <a:r>
              <a:rPr lang="en-US" b="1" dirty="0" smtClean="0"/>
              <a:t>A </a:t>
            </a:r>
            <a:r>
              <a:rPr lang="en-US" b="1" dirty="0">
                <a:solidFill>
                  <a:srgbClr val="FF0000"/>
                </a:solidFill>
              </a:rPr>
              <a:t>much smaller explosive charge </a:t>
            </a:r>
            <a:r>
              <a:rPr lang="en-US" b="1" dirty="0"/>
              <a:t>would suffice</a:t>
            </a:r>
            <a:r>
              <a:rPr lang="en-US" b="1" dirty="0" smtClean="0"/>
              <a:t>,	</a:t>
            </a:r>
          </a:p>
          <a:p>
            <a:pPr lvl="1"/>
            <a:r>
              <a:rPr lang="en-US" b="1" dirty="0" smtClean="0"/>
              <a:t>If </a:t>
            </a:r>
            <a:r>
              <a:rPr lang="en-US" b="1" dirty="0"/>
              <a:t>it could be </a:t>
            </a:r>
            <a:r>
              <a:rPr lang="en-US" b="1" dirty="0" smtClean="0"/>
              <a:t>detonated </a:t>
            </a:r>
            <a:r>
              <a:rPr lang="en-US" b="1" dirty="0"/>
              <a:t>directly against the dam wall below the surface of the water, </a:t>
            </a:r>
            <a:endParaRPr lang="en-US" b="1" dirty="0" smtClean="0"/>
          </a:p>
          <a:p>
            <a:pPr lvl="1"/>
            <a:r>
              <a:rPr lang="en-US" b="1" dirty="0" smtClean="0"/>
              <a:t>but </a:t>
            </a:r>
            <a:r>
              <a:rPr lang="en-US" b="1" dirty="0"/>
              <a:t>the major German reservoir dams were protected by heavy torpedo nets to prevent such an attack</a:t>
            </a:r>
            <a:r>
              <a:rPr lang="en-US" b="1" dirty="0" smtClean="0"/>
              <a:t>.</a:t>
            </a:r>
            <a:endParaRPr lang="en-US" b="1" dirty="0"/>
          </a:p>
          <a:p>
            <a:r>
              <a:rPr lang="en-US" b="1" dirty="0"/>
              <a:t>Wallis's breakthrough </a:t>
            </a:r>
            <a:r>
              <a:rPr lang="en-US" b="1" dirty="0" smtClean="0"/>
              <a:t>design:</a:t>
            </a:r>
            <a:r>
              <a:rPr lang="en-US" b="1" dirty="0" smtClean="0">
                <a:solidFill>
                  <a:srgbClr val="FF0000"/>
                </a:solidFill>
              </a:rPr>
              <a:t> </a:t>
            </a:r>
            <a:r>
              <a:rPr lang="en-US" b="1" dirty="0">
                <a:solidFill>
                  <a:srgbClr val="FF0000"/>
                </a:solidFill>
              </a:rPr>
              <a:t>A drum-shaped bomb </a:t>
            </a:r>
            <a:r>
              <a:rPr lang="en-US" b="1" dirty="0"/>
              <a:t>— essentially a specially designed, </a:t>
            </a:r>
            <a:r>
              <a:rPr lang="en-US" b="1" dirty="0">
                <a:solidFill>
                  <a:srgbClr val="FF0000"/>
                </a:solidFill>
              </a:rPr>
              <a:t>heavy depth charge — spinning backwards at over 500 </a:t>
            </a:r>
            <a:r>
              <a:rPr lang="en-US" b="1" dirty="0" smtClean="0">
                <a:solidFill>
                  <a:srgbClr val="FF0000"/>
                </a:solidFill>
              </a:rPr>
              <a:t>rpm</a:t>
            </a:r>
            <a:r>
              <a:rPr lang="en-US" b="1" dirty="0" smtClean="0"/>
              <a:t>.</a:t>
            </a:r>
          </a:p>
          <a:p>
            <a:r>
              <a:rPr lang="en-US" b="1" dirty="0" smtClean="0"/>
              <a:t>Dropped </a:t>
            </a:r>
            <a:r>
              <a:rPr lang="en-US" b="1" dirty="0"/>
              <a:t>at a sufficiently low altitude at the correct speed, would skip for a significant distance over the surface of the water in a series of bounces before reaching the dam wall. </a:t>
            </a:r>
            <a:endParaRPr lang="en-US" b="1" dirty="0" smtClean="0"/>
          </a:p>
          <a:p>
            <a:r>
              <a:rPr lang="en-US" b="1" dirty="0" smtClean="0"/>
              <a:t>Its </a:t>
            </a:r>
            <a:r>
              <a:rPr lang="en-US" b="1" dirty="0">
                <a:solidFill>
                  <a:srgbClr val="FF0000"/>
                </a:solidFill>
              </a:rPr>
              <a:t>residual spin would run the bomb down </a:t>
            </a:r>
            <a:r>
              <a:rPr lang="en-US" b="1" dirty="0" smtClean="0">
                <a:solidFill>
                  <a:srgbClr val="FF0000"/>
                </a:solidFill>
              </a:rPr>
              <a:t>the front </a:t>
            </a:r>
            <a:r>
              <a:rPr lang="en-US" b="1" dirty="0">
                <a:solidFill>
                  <a:srgbClr val="FF0000"/>
                </a:solidFill>
              </a:rPr>
              <a:t>side of the dam </a:t>
            </a:r>
            <a:r>
              <a:rPr lang="en-US" b="1" dirty="0"/>
              <a:t>to its underwater base. Using a hydrostatic fuse, an accurate drop could bypass the dam's </a:t>
            </a:r>
            <a:r>
              <a:rPr lang="en-US" b="1" dirty="0" smtClean="0"/>
              <a:t>defenses </a:t>
            </a:r>
            <a:r>
              <a:rPr lang="en-US" b="1" dirty="0"/>
              <a:t>and enable the bomb to explode against the dam</a:t>
            </a:r>
            <a:r>
              <a:rPr lang="en-US" b="1" dirty="0" smtClean="0"/>
              <a:t>.</a:t>
            </a:r>
          </a:p>
        </p:txBody>
      </p:sp>
      <p:sp>
        <p:nvSpPr>
          <p:cNvPr id="4" name="Slide Number Placeholder 3"/>
          <p:cNvSpPr>
            <a:spLocks noGrp="1"/>
          </p:cNvSpPr>
          <p:nvPr>
            <p:ph type="sldNum" sz="quarter" idx="12"/>
          </p:nvPr>
        </p:nvSpPr>
        <p:spPr/>
        <p:txBody>
          <a:bodyPr/>
          <a:lstStyle/>
          <a:p>
            <a:fld id="{3B48A1CB-BC9D-400D-B1D7-5C1B37483DD7}" type="slidenum">
              <a:rPr lang="en-US" smtClean="0"/>
              <a:t>42</a:t>
            </a:fld>
            <a:endParaRPr lang="en-US"/>
          </a:p>
        </p:txBody>
      </p:sp>
    </p:spTree>
    <p:extLst>
      <p:ext uri="{BB962C8B-B14F-4D97-AF65-F5344CB8AC3E}">
        <p14:creationId xmlns:p14="http://schemas.microsoft.com/office/powerpoint/2010/main" val="3913036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Two Operational Technical Issues</a:t>
            </a:r>
            <a:endParaRPr lang="en-US" b="1" dirty="0"/>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r>
              <a:rPr lang="en-US" b="1" dirty="0"/>
              <a:t>T</a:t>
            </a:r>
            <a:r>
              <a:rPr lang="en-US" b="1" dirty="0" smtClean="0"/>
              <a:t>he </a:t>
            </a:r>
            <a:r>
              <a:rPr lang="en-US" b="1" dirty="0"/>
              <a:t>first </a:t>
            </a:r>
            <a:r>
              <a:rPr lang="en-US" b="1" dirty="0" smtClean="0"/>
              <a:t>―</a:t>
            </a:r>
            <a:r>
              <a:rPr lang="en-US" b="1" dirty="0" smtClean="0">
                <a:solidFill>
                  <a:srgbClr val="C00000"/>
                </a:solidFill>
              </a:rPr>
              <a:t>determine </a:t>
            </a:r>
            <a:r>
              <a:rPr lang="en-US" b="1" dirty="0">
                <a:solidFill>
                  <a:srgbClr val="C00000"/>
                </a:solidFill>
              </a:rPr>
              <a:t>when the aircraft was at optimum distance </a:t>
            </a:r>
            <a:r>
              <a:rPr lang="en-US" b="1" dirty="0"/>
              <a:t>from its target. Both the Möhne and Eder Dams had towers at each end. </a:t>
            </a:r>
            <a:endParaRPr lang="en-US" b="1" dirty="0" smtClean="0"/>
          </a:p>
          <a:p>
            <a:r>
              <a:rPr lang="en-US" b="1" dirty="0" smtClean="0"/>
              <a:t>Solution: </a:t>
            </a:r>
            <a:r>
              <a:rPr lang="en-US" b="1" dirty="0" smtClean="0">
                <a:solidFill>
                  <a:srgbClr val="FF0000"/>
                </a:solidFill>
              </a:rPr>
              <a:t>Trigonometry</a:t>
            </a:r>
            <a:r>
              <a:rPr lang="en-US" b="1" dirty="0"/>
              <a:t>-A special targeting device with two </a:t>
            </a:r>
            <a:r>
              <a:rPr lang="en-US" b="1" dirty="0" smtClean="0"/>
              <a:t>prongs with a </a:t>
            </a:r>
            <a:r>
              <a:rPr lang="en-US" b="1" dirty="0"/>
              <a:t>length of string tied in a loop and pulled back centrally to a fixed point in the manner of </a:t>
            </a:r>
            <a:r>
              <a:rPr lang="en-US" b="1" dirty="0" smtClean="0"/>
              <a:t>a sling shot. Then lining up with the towers and making </a:t>
            </a:r>
            <a:r>
              <a:rPr lang="en-US" b="1" dirty="0"/>
              <a:t>the same angle </a:t>
            </a:r>
            <a:r>
              <a:rPr lang="en-US" b="1" dirty="0" smtClean="0"/>
              <a:t>with </a:t>
            </a:r>
            <a:r>
              <a:rPr lang="en-US" b="1" dirty="0"/>
              <a:t>the two towers </a:t>
            </a:r>
            <a:r>
              <a:rPr lang="en-US" b="1" dirty="0" smtClean="0"/>
              <a:t>indicated  </a:t>
            </a:r>
            <a:r>
              <a:rPr lang="en-US" b="1" dirty="0"/>
              <a:t>the correct distance from the dam, </a:t>
            </a:r>
            <a:r>
              <a:rPr lang="en-US" b="1" dirty="0" smtClean="0"/>
              <a:t>and </a:t>
            </a:r>
            <a:r>
              <a:rPr lang="en-US" b="1" dirty="0"/>
              <a:t>when to release the bomb. </a:t>
            </a:r>
          </a:p>
          <a:p>
            <a:r>
              <a:rPr lang="en-US" b="1" dirty="0"/>
              <a:t>The second </a:t>
            </a:r>
            <a:r>
              <a:rPr lang="en-US" b="1" dirty="0" smtClean="0"/>
              <a:t>―was the </a:t>
            </a:r>
            <a:r>
              <a:rPr lang="en-US" b="1" dirty="0">
                <a:solidFill>
                  <a:srgbClr val="C00000"/>
                </a:solidFill>
              </a:rPr>
              <a:t>aircraft's altitude</a:t>
            </a:r>
            <a:r>
              <a:rPr lang="en-US" b="1" dirty="0"/>
              <a:t>, as the barometric altimeters then in use lacked sufficient accuracy. Two </a:t>
            </a:r>
            <a:r>
              <a:rPr lang="en-US" b="1" dirty="0">
                <a:solidFill>
                  <a:srgbClr val="FF0000"/>
                </a:solidFill>
              </a:rPr>
              <a:t>spotlights</a:t>
            </a:r>
            <a:r>
              <a:rPr lang="en-US" b="1" dirty="0"/>
              <a:t> </a:t>
            </a:r>
            <a:r>
              <a:rPr lang="en-US" b="1" dirty="0">
                <a:solidFill>
                  <a:srgbClr val="FF0000"/>
                </a:solidFill>
              </a:rPr>
              <a:t>were </a:t>
            </a:r>
            <a:r>
              <a:rPr lang="en-US" b="1" dirty="0" smtClean="0">
                <a:solidFill>
                  <a:srgbClr val="FF0000"/>
                </a:solidFill>
              </a:rPr>
              <a:t>mounted at angles</a:t>
            </a:r>
            <a:r>
              <a:rPr lang="en-US" b="1" dirty="0" smtClean="0"/>
              <a:t>, </a:t>
            </a:r>
            <a:r>
              <a:rPr lang="en-US" b="1" dirty="0"/>
              <a:t>one under the aircraft's nose and the other under the fuselage, so that at the correct height their light beams would converge on the surface of the water. </a:t>
            </a:r>
          </a:p>
        </p:txBody>
      </p:sp>
      <p:sp>
        <p:nvSpPr>
          <p:cNvPr id="4" name="Slide Number Placeholder 3"/>
          <p:cNvSpPr>
            <a:spLocks noGrp="1"/>
          </p:cNvSpPr>
          <p:nvPr>
            <p:ph type="sldNum" sz="quarter" idx="12"/>
          </p:nvPr>
        </p:nvSpPr>
        <p:spPr/>
        <p:txBody>
          <a:bodyPr/>
          <a:lstStyle/>
          <a:p>
            <a:fld id="{3B48A1CB-BC9D-400D-B1D7-5C1B37483DD7}" type="slidenum">
              <a:rPr lang="en-US" smtClean="0"/>
              <a:t>43</a:t>
            </a:fld>
            <a:endParaRPr lang="en-US"/>
          </a:p>
        </p:txBody>
      </p:sp>
    </p:spTree>
    <p:extLst>
      <p:ext uri="{BB962C8B-B14F-4D97-AF65-F5344CB8AC3E}">
        <p14:creationId xmlns:p14="http://schemas.microsoft.com/office/powerpoint/2010/main" val="3614069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5029200" cy="369332"/>
          </a:xfrm>
          <a:prstGeom prst="rect">
            <a:avLst/>
          </a:prstGeom>
        </p:spPr>
        <p:txBody>
          <a:bodyPr wrap="square">
            <a:spAutoFit/>
          </a:bodyPr>
          <a:lstStyle/>
          <a:p>
            <a:r>
              <a:rPr lang="en-US" dirty="0"/>
              <a:t>http://en.wikipedia.org/wiki/Operation_Chastise</a:t>
            </a:r>
          </a:p>
        </p:txBody>
      </p:sp>
      <p:sp>
        <p:nvSpPr>
          <p:cNvPr id="2" name="Slide Number Placeholder 1"/>
          <p:cNvSpPr>
            <a:spLocks noGrp="1"/>
          </p:cNvSpPr>
          <p:nvPr>
            <p:ph type="sldNum" sz="quarter" idx="12"/>
          </p:nvPr>
        </p:nvSpPr>
        <p:spPr/>
        <p:txBody>
          <a:bodyPr/>
          <a:lstStyle/>
          <a:p>
            <a:fld id="{3B48A1CB-BC9D-400D-B1D7-5C1B37483DD7}" type="slidenum">
              <a:rPr lang="en-US" smtClean="0"/>
              <a:t>44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11254"/>
            <a:ext cx="5334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728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Fabled </a:t>
            </a:r>
            <a:r>
              <a:rPr lang="en-US" b="1" dirty="0"/>
              <a:t>P</a:t>
            </a:r>
            <a:r>
              <a:rPr lang="en-US" b="1" dirty="0" smtClean="0"/>
              <a:t>ath of the P-51</a:t>
            </a:r>
            <a:endParaRPr lang="en-US" b="1" dirty="0"/>
          </a:p>
        </p:txBody>
      </p:sp>
      <p:sp>
        <p:nvSpPr>
          <p:cNvPr id="5" name="Content Placeholder 4"/>
          <p:cNvSpPr>
            <a:spLocks noGrp="1"/>
          </p:cNvSpPr>
          <p:nvPr>
            <p:ph idx="1"/>
          </p:nvPr>
        </p:nvSpPr>
        <p:spPr>
          <a:xfrm>
            <a:off x="381000" y="1219200"/>
            <a:ext cx="8458200" cy="5638800"/>
          </a:xfrm>
        </p:spPr>
        <p:txBody>
          <a:bodyPr>
            <a:normAutofit fontScale="92500"/>
          </a:bodyPr>
          <a:lstStyle/>
          <a:p>
            <a:r>
              <a:rPr lang="en-US" b="1" dirty="0"/>
              <a:t>In </a:t>
            </a:r>
            <a:r>
              <a:rPr lang="en-US" b="1" dirty="0" smtClean="0"/>
              <a:t>Spring </a:t>
            </a:r>
            <a:r>
              <a:rPr lang="en-US" b="1" dirty="0"/>
              <a:t>1940, </a:t>
            </a:r>
            <a:r>
              <a:rPr lang="en-US" b="1" dirty="0" smtClean="0"/>
              <a:t>the RAF [eager </a:t>
            </a:r>
            <a:r>
              <a:rPr lang="en-US" b="1" dirty="0"/>
              <a:t>to take up President </a:t>
            </a:r>
            <a:r>
              <a:rPr lang="en-US" b="1" dirty="0" smtClean="0"/>
              <a:t>Roosevelt's </a:t>
            </a:r>
            <a:r>
              <a:rPr lang="en-US" b="1" dirty="0"/>
              <a:t>invitation to use American factories and aeronautical </a:t>
            </a:r>
            <a:r>
              <a:rPr lang="en-US" b="1" dirty="0" smtClean="0"/>
              <a:t>expertise] </a:t>
            </a:r>
            <a:r>
              <a:rPr lang="en-US" b="1" dirty="0"/>
              <a:t>challenged North American Aviation to </a:t>
            </a:r>
            <a:r>
              <a:rPr lang="en-US" b="1" dirty="0" smtClean="0"/>
              <a:t>design </a:t>
            </a:r>
            <a:r>
              <a:rPr lang="en-US" b="1" dirty="0"/>
              <a:t>a </a:t>
            </a:r>
            <a:r>
              <a:rPr lang="en-US" b="1" dirty="0" smtClean="0"/>
              <a:t>fighter to a set of specs in </a:t>
            </a:r>
            <a:r>
              <a:rPr lang="en-US" b="1" dirty="0"/>
              <a:t>120 </a:t>
            </a:r>
            <a:r>
              <a:rPr lang="en-US" b="1" dirty="0" smtClean="0"/>
              <a:t>days; </a:t>
            </a:r>
            <a:r>
              <a:rPr lang="en-US" b="1" dirty="0"/>
              <a:t>if it wanted a contract. </a:t>
            </a:r>
            <a:endParaRPr lang="en-US" b="1" dirty="0" smtClean="0"/>
          </a:p>
          <a:p>
            <a:r>
              <a:rPr lang="en-US" b="1" dirty="0" smtClean="0">
                <a:solidFill>
                  <a:srgbClr val="FF0000"/>
                </a:solidFill>
              </a:rPr>
              <a:t>117 </a:t>
            </a:r>
            <a:r>
              <a:rPr lang="en-US" b="1" dirty="0">
                <a:solidFill>
                  <a:srgbClr val="FF0000"/>
                </a:solidFill>
              </a:rPr>
              <a:t>frantic days later</a:t>
            </a:r>
            <a:r>
              <a:rPr lang="en-US" b="1" dirty="0"/>
              <a:t>, the design team led by </a:t>
            </a:r>
            <a:r>
              <a:rPr lang="en-US" b="1" dirty="0">
                <a:solidFill>
                  <a:schemeClr val="tx2"/>
                </a:solidFill>
              </a:rPr>
              <a:t>Edgar Schmued</a:t>
            </a:r>
            <a:r>
              <a:rPr lang="en-US" b="1" dirty="0"/>
              <a:t> rolled out the first prototype</a:t>
            </a:r>
            <a:r>
              <a:rPr lang="en-US" b="1" dirty="0" smtClean="0"/>
              <a:t>.</a:t>
            </a:r>
          </a:p>
          <a:p>
            <a:r>
              <a:rPr lang="en-US" b="1" dirty="0" smtClean="0"/>
              <a:t>France </a:t>
            </a:r>
            <a:r>
              <a:rPr lang="en-US" b="1" dirty="0"/>
              <a:t>had just fallen. Britain, standing alone against Hitler, hurriedly ordered 620 planes. </a:t>
            </a:r>
            <a:endParaRPr lang="en-US" b="1" dirty="0" smtClean="0"/>
          </a:p>
          <a:p>
            <a:r>
              <a:rPr lang="en-US" b="1" dirty="0" smtClean="0"/>
              <a:t>After </a:t>
            </a:r>
            <a:r>
              <a:rPr lang="en-US" b="1" dirty="0"/>
              <a:t>Lend-Lease passed Congress in 1941, the US purchased the planes and gave them to Britain. </a:t>
            </a:r>
          </a:p>
        </p:txBody>
      </p:sp>
      <p:sp>
        <p:nvSpPr>
          <p:cNvPr id="2" name="Slide Number Placeholder 1"/>
          <p:cNvSpPr>
            <a:spLocks noGrp="1"/>
          </p:cNvSpPr>
          <p:nvPr>
            <p:ph type="sldNum" sz="quarter" idx="12"/>
          </p:nvPr>
        </p:nvSpPr>
        <p:spPr/>
        <p:txBody>
          <a:bodyPr/>
          <a:lstStyle/>
          <a:p>
            <a:fld id="{3B48A1CB-BC9D-400D-B1D7-5C1B37483DD7}" type="slidenum">
              <a:rPr lang="en-US" smtClean="0"/>
              <a:t>45</a:t>
            </a:fld>
            <a:endParaRPr lang="en-US"/>
          </a:p>
        </p:txBody>
      </p:sp>
    </p:spTree>
    <p:extLst>
      <p:ext uri="{BB962C8B-B14F-4D97-AF65-F5344CB8AC3E}">
        <p14:creationId xmlns:p14="http://schemas.microsoft.com/office/powerpoint/2010/main" val="724420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29007D-6A62-4939-9C58-AA89BFE6B387}" type="slidenum">
              <a:rPr lang="en-US" smtClean="0">
                <a:solidFill>
                  <a:prstClr val="black">
                    <a:tint val="75000"/>
                  </a:prstClr>
                </a:solidFill>
              </a:rPr>
              <a:pPr/>
              <a:t>46</a:t>
            </a:fld>
            <a:endParaRPr 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37806"/>
            <a:ext cx="6172200" cy="441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53982" y="6105832"/>
            <a:ext cx="2654637" cy="369332"/>
          </a:xfrm>
          <a:prstGeom prst="rect">
            <a:avLst/>
          </a:prstGeom>
          <a:noFill/>
        </p:spPr>
        <p:txBody>
          <a:bodyPr wrap="none" rtlCol="0">
            <a:spAutoFit/>
          </a:bodyPr>
          <a:lstStyle/>
          <a:p>
            <a:r>
              <a:rPr lang="en-US" b="1" dirty="0" smtClean="0"/>
              <a:t>P-51 with Invasion Stripes</a:t>
            </a:r>
            <a:endParaRPr lang="en-US" b="1" dirty="0"/>
          </a:p>
        </p:txBody>
      </p:sp>
    </p:spTree>
    <p:extLst>
      <p:ext uri="{BB962C8B-B14F-4D97-AF65-F5344CB8AC3E}">
        <p14:creationId xmlns:p14="http://schemas.microsoft.com/office/powerpoint/2010/main" val="4248579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But What of the P-51’s Parentage?</a:t>
            </a:r>
            <a:endParaRPr lang="en-US" b="1" dirty="0"/>
          </a:p>
        </p:txBody>
      </p:sp>
      <p:sp>
        <p:nvSpPr>
          <p:cNvPr id="3" name="Content Placeholder 2"/>
          <p:cNvSpPr>
            <a:spLocks noGrp="1"/>
          </p:cNvSpPr>
          <p:nvPr>
            <p:ph idx="1"/>
          </p:nvPr>
        </p:nvSpPr>
        <p:spPr>
          <a:xfrm>
            <a:off x="228600" y="1143000"/>
            <a:ext cx="8686800" cy="5715000"/>
          </a:xfrm>
        </p:spPr>
        <p:txBody>
          <a:bodyPr>
            <a:normAutofit/>
          </a:bodyPr>
          <a:lstStyle/>
          <a:p>
            <a:r>
              <a:rPr lang="en-US" b="1" dirty="0" smtClean="0"/>
              <a:t>The P-51 had an American mother (North American Aviation) and an English father (Initial British orders for the craft in 1940). As the British say, it was “Born above the sheets.”</a:t>
            </a:r>
          </a:p>
          <a:p>
            <a:r>
              <a:rPr lang="en-US" b="1" dirty="0" smtClean="0"/>
              <a:t>The somewhat anti-British US Air Production Board had its </a:t>
            </a:r>
            <a:r>
              <a:rPr lang="en-US" b="1" dirty="0" smtClean="0">
                <a:solidFill>
                  <a:srgbClr val="FF0000"/>
                </a:solidFill>
              </a:rPr>
              <a:t>own fighter priorities</a:t>
            </a:r>
            <a:r>
              <a:rPr lang="en-US" b="1" dirty="0" smtClean="0"/>
              <a:t>: P-38s,         P-39/63s, P-40s and P-47s.</a:t>
            </a:r>
          </a:p>
          <a:p>
            <a:r>
              <a:rPr lang="en-US" b="1" dirty="0" smtClean="0"/>
              <a:t>The first P-51s were delivered to England in early 1942, with </a:t>
            </a:r>
            <a:r>
              <a:rPr lang="en-US" b="1" dirty="0" smtClean="0">
                <a:solidFill>
                  <a:srgbClr val="FF0000"/>
                </a:solidFill>
              </a:rPr>
              <a:t>Allison engines</a:t>
            </a:r>
            <a:r>
              <a:rPr lang="en-US" b="1" dirty="0" smtClean="0"/>
              <a:t>.  It was intended to be </a:t>
            </a:r>
            <a:r>
              <a:rPr lang="en-US" b="1" dirty="0" smtClean="0">
                <a:solidFill>
                  <a:srgbClr val="FF0000"/>
                </a:solidFill>
              </a:rPr>
              <a:t>a low altitude ground support fighter</a:t>
            </a:r>
            <a:r>
              <a:rPr lang="en-US" b="1" dirty="0" smtClean="0"/>
              <a:t>.</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47</a:t>
            </a:fld>
            <a:endParaRPr lang="en-US"/>
          </a:p>
        </p:txBody>
      </p:sp>
    </p:spTree>
    <p:extLst>
      <p:ext uri="{BB962C8B-B14F-4D97-AF65-F5344CB8AC3E}">
        <p14:creationId xmlns:p14="http://schemas.microsoft.com/office/powerpoint/2010/main" val="3705256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did this mean?</a:t>
            </a:r>
            <a:endParaRPr lang="en-US" b="1" dirty="0"/>
          </a:p>
        </p:txBody>
      </p:sp>
      <p:sp>
        <p:nvSpPr>
          <p:cNvPr id="3" name="Content Placeholder 2"/>
          <p:cNvSpPr>
            <a:spLocks noGrp="1"/>
          </p:cNvSpPr>
          <p:nvPr>
            <p:ph idx="1"/>
          </p:nvPr>
        </p:nvSpPr>
        <p:spPr>
          <a:xfrm>
            <a:off x="457200" y="1600200"/>
            <a:ext cx="8229600" cy="5029200"/>
          </a:xfrm>
        </p:spPr>
        <p:txBody>
          <a:bodyPr/>
          <a:lstStyle/>
          <a:p>
            <a:r>
              <a:rPr lang="en-US" b="1" dirty="0" smtClean="0"/>
              <a:t>The P-51 did not progress through the standard Army Air Corp engineering, procurement and testing program.</a:t>
            </a:r>
          </a:p>
          <a:p>
            <a:r>
              <a:rPr lang="en-US" b="1" dirty="0" smtClean="0"/>
              <a:t>No US Army sponsor.</a:t>
            </a:r>
          </a:p>
          <a:p>
            <a:r>
              <a:rPr lang="en-US" b="1" dirty="0" smtClean="0"/>
              <a:t>No US Army logistics tail, no maintenance and pilot training</a:t>
            </a:r>
          </a:p>
          <a:p>
            <a:r>
              <a:rPr lang="en-US" b="1" dirty="0" smtClean="0"/>
              <a:t>There were other US aircraft for low altitude ground support/attack.</a:t>
            </a:r>
          </a:p>
          <a:p>
            <a:r>
              <a:rPr lang="en-US" b="1" dirty="0" smtClean="0"/>
              <a:t>The US had other interests and priorities.</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48</a:t>
            </a:fld>
            <a:endParaRPr lang="en-US"/>
          </a:p>
        </p:txBody>
      </p:sp>
    </p:spTree>
    <p:extLst>
      <p:ext uri="{BB962C8B-B14F-4D97-AF65-F5344CB8AC3E}">
        <p14:creationId xmlns:p14="http://schemas.microsoft.com/office/powerpoint/2010/main" val="5386060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32"/>
            <a:ext cx="8229600" cy="1219200"/>
          </a:xfrm>
        </p:spPr>
        <p:txBody>
          <a:bodyPr/>
          <a:lstStyle/>
          <a:p>
            <a:r>
              <a:rPr lang="en-US" b="1" dirty="0" smtClean="0"/>
              <a:t>Sheer Luck!</a:t>
            </a:r>
            <a:endParaRPr lang="en-US" b="1" dirty="0"/>
          </a:p>
        </p:txBody>
      </p:sp>
      <p:sp>
        <p:nvSpPr>
          <p:cNvPr id="3" name="Content Placeholder 2"/>
          <p:cNvSpPr>
            <a:spLocks noGrp="1"/>
          </p:cNvSpPr>
          <p:nvPr>
            <p:ph idx="1"/>
          </p:nvPr>
        </p:nvSpPr>
        <p:spPr>
          <a:xfrm>
            <a:off x="304800" y="990600"/>
            <a:ext cx="8458200" cy="5486400"/>
          </a:xfrm>
        </p:spPr>
        <p:txBody>
          <a:bodyPr>
            <a:normAutofit fontScale="85000" lnSpcReduction="20000"/>
          </a:bodyPr>
          <a:lstStyle/>
          <a:p>
            <a:r>
              <a:rPr lang="en-US" b="1" dirty="0" smtClean="0"/>
              <a:t>Rolls-Royce chief test Pilot </a:t>
            </a:r>
            <a:r>
              <a:rPr lang="en-US" b="1" dirty="0" smtClean="0">
                <a:solidFill>
                  <a:schemeClr val="tx2"/>
                </a:solidFill>
              </a:rPr>
              <a:t>Ronnie Harker </a:t>
            </a:r>
            <a:r>
              <a:rPr lang="en-US" b="1" dirty="0" smtClean="0"/>
              <a:t>is called to  a British airbase in 1942 to see newly delivered P-51s.</a:t>
            </a:r>
          </a:p>
          <a:p>
            <a:r>
              <a:rPr lang="en-US" b="1" dirty="0" smtClean="0"/>
              <a:t>Flies one, is very impressed [it is far more than a ground attack fighter, but has </a:t>
            </a:r>
            <a:r>
              <a:rPr lang="en-US" b="1" dirty="0" smtClean="0">
                <a:solidFill>
                  <a:srgbClr val="FF0000"/>
                </a:solidFill>
              </a:rPr>
              <a:t>high altitude limitations, because of the engine</a:t>
            </a:r>
            <a:r>
              <a:rPr lang="en-US" b="1" dirty="0" smtClean="0"/>
              <a:t>] and when back and examines the engine compartment realized that the Rolls Royce Merlin 61 [high altitude performance] will fit with only the slightest bracket changes.</a:t>
            </a:r>
          </a:p>
          <a:p>
            <a:r>
              <a:rPr lang="en-US" b="1" dirty="0" smtClean="0"/>
              <a:t>Modified, </a:t>
            </a:r>
            <a:r>
              <a:rPr lang="en-US" b="1" dirty="0" smtClean="0">
                <a:solidFill>
                  <a:srgbClr val="C00000"/>
                </a:solidFill>
              </a:rPr>
              <a:t>P-51 now out-climbs the Spitfire at 20% fewer engine revs</a:t>
            </a:r>
            <a:r>
              <a:rPr lang="en-US" b="1" dirty="0" smtClean="0"/>
              <a:t> </a:t>
            </a:r>
            <a:r>
              <a:rPr lang="en-US" b="1" dirty="0"/>
              <a:t>t</a:t>
            </a:r>
            <a:r>
              <a:rPr lang="en-US" b="1" dirty="0" smtClean="0"/>
              <a:t>o fighter combat altitudes. </a:t>
            </a:r>
          </a:p>
          <a:p>
            <a:r>
              <a:rPr lang="en-US" b="1" dirty="0" smtClean="0"/>
              <a:t>P-51 was far more fuel efficient and has significantly more fuel capacity than the Spitfire. </a:t>
            </a:r>
          </a:p>
          <a:p>
            <a:r>
              <a:rPr lang="en-US" b="1" dirty="0" smtClean="0"/>
              <a:t>With external, dropable, fuel tanks the P-51 can fly with B-17s from </a:t>
            </a:r>
            <a:r>
              <a:rPr lang="en-US" b="1" dirty="0"/>
              <a:t>E</a:t>
            </a:r>
            <a:r>
              <a:rPr lang="en-US" b="1" dirty="0" smtClean="0"/>
              <a:t>ngland to the Polish Boarder and back and has enough fuel to fight off German fighters.</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49</a:t>
            </a:fld>
            <a:endParaRPr lang="en-US"/>
          </a:p>
        </p:txBody>
      </p:sp>
    </p:spTree>
    <p:extLst>
      <p:ext uri="{BB962C8B-B14F-4D97-AF65-F5344CB8AC3E}">
        <p14:creationId xmlns:p14="http://schemas.microsoft.com/office/powerpoint/2010/main" val="195942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1143000"/>
          </a:xfrm>
        </p:spPr>
        <p:txBody>
          <a:bodyPr/>
          <a:lstStyle/>
          <a:p>
            <a:r>
              <a:rPr lang="en-US" b="1" dirty="0" smtClean="0"/>
              <a:t>Timeline </a:t>
            </a:r>
            <a:r>
              <a:rPr lang="en-US" b="1" u="sng" dirty="0" smtClean="0"/>
              <a:t>Highlights</a:t>
            </a:r>
            <a:endParaRPr lang="en-US" b="1" u="sng" dirty="0"/>
          </a:p>
        </p:txBody>
      </p:sp>
      <p:sp>
        <p:nvSpPr>
          <p:cNvPr id="4" name="Content Placeholder 3"/>
          <p:cNvSpPr>
            <a:spLocks noGrp="1"/>
          </p:cNvSpPr>
          <p:nvPr>
            <p:ph idx="1"/>
          </p:nvPr>
        </p:nvSpPr>
        <p:spPr>
          <a:xfrm>
            <a:off x="228600" y="685800"/>
            <a:ext cx="8915400" cy="6324600"/>
          </a:xfrm>
        </p:spPr>
        <p:txBody>
          <a:bodyPr>
            <a:normAutofit/>
          </a:bodyPr>
          <a:lstStyle/>
          <a:p>
            <a:pPr marL="398463" lvl="1" indent="-398463">
              <a:buFont typeface="Arial" panose="020B0604020202020204" pitchFamily="34" charset="0"/>
              <a:buChar char="•"/>
            </a:pPr>
            <a:r>
              <a:rPr lang="en-US" b="1" dirty="0" smtClean="0"/>
              <a:t>1931-1941 Japanese military operations in China eventually </a:t>
            </a:r>
            <a:r>
              <a:rPr lang="en-US" b="1" dirty="0"/>
              <a:t>leading  </a:t>
            </a:r>
            <a:r>
              <a:rPr lang="en-US" b="1" dirty="0" smtClean="0"/>
              <a:t>to increasing  US/Japanese tensions and US embargo.</a:t>
            </a:r>
          </a:p>
          <a:p>
            <a:pPr marL="398463" lvl="1" indent="-398463">
              <a:buFont typeface="Arial" panose="020B0604020202020204" pitchFamily="34" charset="0"/>
              <a:buChar char="•"/>
            </a:pPr>
            <a:r>
              <a:rPr lang="en-US" b="1" dirty="0" smtClean="0">
                <a:solidFill>
                  <a:schemeClr val="tx2"/>
                </a:solidFill>
              </a:rPr>
              <a:t>1930-1940 An explosion of technologies.</a:t>
            </a:r>
          </a:p>
          <a:p>
            <a:r>
              <a:rPr lang="en-US" sz="2800" b="1" dirty="0" smtClean="0"/>
              <a:t>August 1939 Albert Einstein’s letter to the President on U</a:t>
            </a:r>
            <a:r>
              <a:rPr lang="en-US" sz="2800" b="1" baseline="30000" dirty="0" smtClean="0"/>
              <a:t>235 </a:t>
            </a:r>
            <a:r>
              <a:rPr lang="en-US" sz="2800" b="1" dirty="0" smtClean="0"/>
              <a:t>nuclear potential. Manhattan project initiated.</a:t>
            </a:r>
          </a:p>
          <a:p>
            <a:r>
              <a:rPr lang="en-US" sz="2800" b="1" dirty="0" smtClean="0"/>
              <a:t>September </a:t>
            </a:r>
            <a:r>
              <a:rPr lang="en-US" sz="2800" b="1" dirty="0"/>
              <a:t>1939 Germany invades </a:t>
            </a:r>
            <a:r>
              <a:rPr lang="en-US" sz="2800" b="1" dirty="0" smtClean="0"/>
              <a:t>Poland, the WW </a:t>
            </a:r>
            <a:r>
              <a:rPr lang="en-US" sz="2800" b="1" dirty="0"/>
              <a:t>II </a:t>
            </a:r>
            <a:r>
              <a:rPr lang="en-US" sz="2800" b="1" u="sng" dirty="0" smtClean="0"/>
              <a:t>European</a:t>
            </a:r>
            <a:r>
              <a:rPr lang="en-US" sz="2800" b="1" dirty="0" smtClean="0"/>
              <a:t> </a:t>
            </a:r>
            <a:r>
              <a:rPr lang="en-US" sz="2800" b="1" dirty="0"/>
              <a:t>T</a:t>
            </a:r>
            <a:r>
              <a:rPr lang="en-US" sz="2800" b="1" dirty="0" smtClean="0"/>
              <a:t>heater begins.</a:t>
            </a:r>
          </a:p>
          <a:p>
            <a:r>
              <a:rPr lang="en-US" sz="2800" b="1" dirty="0" smtClean="0"/>
              <a:t>1939 – 1943 Atlantic Convoys/U-boat sea war.</a:t>
            </a:r>
            <a:endParaRPr lang="en-US" sz="2800" b="1" dirty="0">
              <a:solidFill>
                <a:srgbClr val="FF0000"/>
              </a:solidFill>
            </a:endParaRPr>
          </a:p>
          <a:p>
            <a:r>
              <a:rPr lang="en-US" sz="2800" b="1" u="sng" dirty="0" smtClean="0">
                <a:solidFill>
                  <a:srgbClr val="FF0000"/>
                </a:solidFill>
              </a:rPr>
              <a:t>May </a:t>
            </a:r>
            <a:r>
              <a:rPr lang="en-US" sz="2800" b="1" u="sng" dirty="0">
                <a:solidFill>
                  <a:srgbClr val="FF0000"/>
                </a:solidFill>
              </a:rPr>
              <a:t>1940 </a:t>
            </a:r>
            <a:r>
              <a:rPr lang="en-US" sz="2800" b="1" dirty="0">
                <a:solidFill>
                  <a:srgbClr val="FF0000"/>
                </a:solidFill>
              </a:rPr>
              <a:t>US War-time industrialization </a:t>
            </a:r>
            <a:r>
              <a:rPr lang="en-US" sz="2800" b="1" dirty="0" smtClean="0">
                <a:solidFill>
                  <a:srgbClr val="FF0000"/>
                </a:solidFill>
              </a:rPr>
              <a:t>initiated.</a:t>
            </a:r>
            <a:endParaRPr lang="en-US" sz="2800" b="1" dirty="0" smtClean="0"/>
          </a:p>
          <a:p>
            <a:r>
              <a:rPr lang="en-US" sz="2800" b="1" dirty="0" smtClean="0"/>
              <a:t>September 1940 Peacetime US draft initiated.</a:t>
            </a:r>
          </a:p>
          <a:p>
            <a:r>
              <a:rPr lang="en-US" sz="2800" b="1" dirty="0" smtClean="0"/>
              <a:t>November 1940/March 1941, President Roosevelt re-elected to 3</a:t>
            </a:r>
            <a:r>
              <a:rPr lang="en-US" sz="2800" b="1" baseline="30000" dirty="0" smtClean="0"/>
              <a:t>rd</a:t>
            </a:r>
            <a:r>
              <a:rPr lang="en-US" sz="2800" b="1" dirty="0" smtClean="0"/>
              <a:t> term.  Lend – Lease initiated.</a:t>
            </a:r>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5</a:t>
            </a:fld>
            <a:endParaRPr 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9624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39433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852" y="3975305"/>
            <a:ext cx="888590" cy="44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3975305"/>
            <a:ext cx="68751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3400" y="1644445"/>
            <a:ext cx="72866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44445"/>
            <a:ext cx="752476"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437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14400"/>
            <a:ext cx="8763000" cy="1219200"/>
          </a:xfrm>
        </p:spPr>
        <p:txBody>
          <a:bodyPr>
            <a:normAutofit fontScale="90000"/>
          </a:bodyPr>
          <a:lstStyle/>
          <a:p>
            <a:pPr algn="l"/>
            <a:r>
              <a:rPr lang="en-US" sz="3600" b="1" dirty="0" smtClean="0"/>
              <a:t>•  Significant P-51 Operational Improvement was       attained with the more powerful  Rolls-Royce engine in spite of weighing 245 #s more.  2% GC  </a:t>
            </a:r>
            <a:r>
              <a:rPr lang="el-GR" sz="3600" b="1" dirty="0" smtClean="0"/>
              <a:t>Δ</a:t>
            </a:r>
            <a:r>
              <a:rPr lang="en-US" sz="3600" b="1" dirty="0"/>
              <a:t/>
            </a:r>
            <a:br>
              <a:rPr lang="en-US" sz="3600" b="1" dirty="0"/>
            </a:br>
            <a:r>
              <a:rPr lang="en-US" sz="3600" b="1" dirty="0" smtClean="0"/>
              <a:t>• With simple brackets, the Merlin fit in the P-51’s engine compartment.  </a:t>
            </a:r>
            <a:endParaRPr lang="en-US" sz="36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106770274"/>
              </p:ext>
            </p:extLst>
          </p:nvPr>
        </p:nvGraphicFramePr>
        <p:xfrm>
          <a:off x="1676400" y="2895600"/>
          <a:ext cx="7467600" cy="3810000"/>
        </p:xfrm>
        <a:graphic>
          <a:graphicData uri="http://schemas.openxmlformats.org/drawingml/2006/table">
            <a:tbl>
              <a:tblPr firstRow="1" firstCol="1" bandRow="1">
                <a:tableStyleId>{5C22544A-7EE6-4342-B048-85BDC9FD1C3A}</a:tableStyleId>
              </a:tblPr>
              <a:tblGrid>
                <a:gridCol w="2346957"/>
                <a:gridCol w="2560320"/>
                <a:gridCol w="2560323"/>
              </a:tblGrid>
              <a:tr h="699796">
                <a:tc>
                  <a:txBody>
                    <a:bodyPr/>
                    <a:lstStyle/>
                    <a:p>
                      <a:pPr marL="0" marR="102870">
                        <a:lnSpc>
                          <a:spcPct val="115000"/>
                        </a:lnSpc>
                        <a:spcBef>
                          <a:spcPts val="0"/>
                        </a:spcBef>
                        <a:spcAft>
                          <a:spcPts val="0"/>
                        </a:spcAft>
                      </a:pPr>
                      <a:r>
                        <a:rPr lang="en-US" sz="1800" dirty="0">
                          <a:effectLst/>
                        </a:rPr>
                        <a:t>Specification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Allison V1610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Rolls-Royce Merlin</a:t>
                      </a:r>
                      <a:endParaRPr lang="en-US" sz="1800" dirty="0">
                        <a:effectLst/>
                        <a:latin typeface="Calibri"/>
                        <a:ea typeface="Calibri"/>
                        <a:cs typeface="Times New Roman"/>
                      </a:endParaRPr>
                    </a:p>
                  </a:txBody>
                  <a:tcPr marL="68580" marR="68580" marT="0" marB="0"/>
                </a:tc>
              </a:tr>
              <a:tr h="777551">
                <a:tc>
                  <a:txBody>
                    <a:bodyPr/>
                    <a:lstStyle/>
                    <a:p>
                      <a:pPr marL="0" marR="0">
                        <a:lnSpc>
                          <a:spcPct val="115000"/>
                        </a:lnSpc>
                        <a:spcBef>
                          <a:spcPts val="0"/>
                        </a:spcBef>
                        <a:spcAft>
                          <a:spcPts val="0"/>
                        </a:spcAft>
                      </a:pPr>
                      <a:r>
                        <a:rPr lang="en-US" sz="1800" dirty="0">
                          <a:effectLst/>
                        </a:rPr>
                        <a:t>Length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85.81 in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88.70 in</a:t>
                      </a:r>
                      <a:endParaRPr lang="en-US" sz="1800" dirty="0">
                        <a:effectLst/>
                        <a:latin typeface="Calibri"/>
                        <a:ea typeface="Calibri"/>
                        <a:cs typeface="Times New Roman"/>
                      </a:endParaRPr>
                    </a:p>
                  </a:txBody>
                  <a:tcPr marL="68580" marR="68580" marT="0" marB="0"/>
                </a:tc>
              </a:tr>
              <a:tr h="777551">
                <a:tc>
                  <a:txBody>
                    <a:bodyPr/>
                    <a:lstStyle/>
                    <a:p>
                      <a:pPr marL="0" marR="0">
                        <a:lnSpc>
                          <a:spcPct val="115000"/>
                        </a:lnSpc>
                        <a:spcBef>
                          <a:spcPts val="0"/>
                        </a:spcBef>
                        <a:spcAft>
                          <a:spcPts val="0"/>
                        </a:spcAft>
                      </a:pPr>
                      <a:r>
                        <a:rPr lang="en-US" sz="1800" dirty="0">
                          <a:effectLst/>
                        </a:rPr>
                        <a:t>Width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29.28 in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30.80 in</a:t>
                      </a:r>
                      <a:endParaRPr lang="en-US" sz="1800" dirty="0">
                        <a:effectLst/>
                        <a:latin typeface="Calibri"/>
                        <a:ea typeface="Calibri"/>
                        <a:cs typeface="Times New Roman"/>
                      </a:endParaRPr>
                    </a:p>
                  </a:txBody>
                  <a:tcPr marL="68580" marR="68580" marT="0" marB="0"/>
                </a:tc>
              </a:tr>
              <a:tr h="777551">
                <a:tc>
                  <a:txBody>
                    <a:bodyPr/>
                    <a:lstStyle/>
                    <a:p>
                      <a:pPr marL="0" marR="0">
                        <a:lnSpc>
                          <a:spcPct val="115000"/>
                        </a:lnSpc>
                        <a:spcBef>
                          <a:spcPts val="0"/>
                        </a:spcBef>
                        <a:spcAft>
                          <a:spcPts val="0"/>
                        </a:spcAft>
                      </a:pPr>
                      <a:r>
                        <a:rPr lang="en-US" sz="1800" dirty="0">
                          <a:effectLst/>
                        </a:rPr>
                        <a:t>Height</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37.65 in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40.00 in</a:t>
                      </a:r>
                      <a:endParaRPr lang="en-US" sz="1800" dirty="0">
                        <a:effectLst/>
                        <a:latin typeface="Calibri"/>
                        <a:ea typeface="Calibri"/>
                        <a:cs typeface="Times New Roman"/>
                      </a:endParaRPr>
                    </a:p>
                  </a:txBody>
                  <a:tcPr marL="68580" marR="68580" marT="0" marB="0"/>
                </a:tc>
              </a:tr>
              <a:tr h="777551">
                <a:tc>
                  <a:txBody>
                    <a:bodyPr/>
                    <a:lstStyle/>
                    <a:p>
                      <a:pPr marL="0" marR="478155">
                        <a:lnSpc>
                          <a:spcPct val="115000"/>
                        </a:lnSpc>
                        <a:spcBef>
                          <a:spcPts val="0"/>
                        </a:spcBef>
                        <a:spcAft>
                          <a:spcPts val="0"/>
                        </a:spcAft>
                      </a:pPr>
                      <a:r>
                        <a:rPr lang="en-US" sz="1800" dirty="0">
                          <a:effectLst/>
                        </a:rPr>
                        <a:t>Weight</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1395 </a:t>
                      </a:r>
                      <a:r>
                        <a:rPr lang="en-US" sz="1800" dirty="0" smtClean="0">
                          <a:effectLst/>
                        </a:rPr>
                        <a:t>lbs.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1640 </a:t>
                      </a:r>
                      <a:r>
                        <a:rPr lang="en-US" sz="1800" dirty="0" smtClean="0">
                          <a:effectLst/>
                        </a:rPr>
                        <a:t>lbs.</a:t>
                      </a:r>
                      <a:endParaRPr lang="en-US" sz="1800" dirty="0">
                        <a:effectLst/>
                        <a:latin typeface="Calibri"/>
                        <a:ea typeface="Calibri"/>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C057135A-035E-408E-8EF6-76A6DB03BB09}"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00270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b="1" dirty="0" smtClean="0"/>
              <a:t>Allison vs Merlin</a:t>
            </a:r>
            <a:br>
              <a:rPr lang="en-US" b="1" dirty="0" smtClean="0"/>
            </a:br>
            <a:r>
              <a:rPr lang="en-US" sz="3600" b="1" dirty="0" smtClean="0"/>
              <a:t>There were a lot of Variables</a:t>
            </a:r>
            <a:endParaRPr lang="en-US" sz="3600" b="1" dirty="0"/>
          </a:p>
        </p:txBody>
      </p:sp>
      <p:sp>
        <p:nvSpPr>
          <p:cNvPr id="4" name="Content Placeholder 3"/>
          <p:cNvSpPr>
            <a:spLocks noGrp="1"/>
          </p:cNvSpPr>
          <p:nvPr>
            <p:ph idx="1"/>
          </p:nvPr>
        </p:nvSpPr>
        <p:spPr>
          <a:xfrm>
            <a:off x="457200" y="1066800"/>
            <a:ext cx="8229600" cy="5562600"/>
          </a:xfrm>
        </p:spPr>
        <p:txBody>
          <a:bodyPr>
            <a:normAutofit fontScale="92500" lnSpcReduction="10000"/>
          </a:bodyPr>
          <a:lstStyle/>
          <a:p>
            <a:r>
              <a:rPr lang="en-US" b="1" dirty="0" smtClean="0"/>
              <a:t>Merlin</a:t>
            </a:r>
          </a:p>
          <a:p>
            <a:pPr lvl="1"/>
            <a:r>
              <a:rPr lang="en-US" b="1" dirty="0" smtClean="0"/>
              <a:t>More complex with internal superchargers</a:t>
            </a:r>
          </a:p>
          <a:p>
            <a:pPr lvl="1"/>
            <a:r>
              <a:rPr lang="en-US" b="1" dirty="0" smtClean="0"/>
              <a:t>1710 HP at 3000 rpm</a:t>
            </a:r>
          </a:p>
          <a:p>
            <a:pPr lvl="1"/>
            <a:r>
              <a:rPr lang="en-US" b="1" dirty="0" smtClean="0"/>
              <a:t>RR version more complex to build, English Ford and US Packard versions reduced parts count and assembly labor </a:t>
            </a:r>
          </a:p>
          <a:p>
            <a:pPr lvl="1"/>
            <a:r>
              <a:rPr lang="en-US" b="1" dirty="0" smtClean="0"/>
              <a:t>shorter maintenance intervals</a:t>
            </a:r>
          </a:p>
          <a:p>
            <a:pPr marL="342900" lvl="1" indent="-342900">
              <a:buFont typeface="Arial" panose="020B0604020202020204" pitchFamily="34" charset="0"/>
              <a:buChar char="•"/>
            </a:pPr>
            <a:r>
              <a:rPr lang="en-US" sz="3200" b="1" dirty="0" smtClean="0"/>
              <a:t>Allison</a:t>
            </a:r>
          </a:p>
          <a:p>
            <a:pPr marL="400050" lvl="2" indent="0">
              <a:buNone/>
            </a:pPr>
            <a:r>
              <a:rPr lang="en-US" sz="2800" b="1" dirty="0"/>
              <a:t>– </a:t>
            </a:r>
            <a:r>
              <a:rPr lang="en-US" sz="2800" b="1" dirty="0" smtClean="0"/>
              <a:t>External common AAC turbo-superchargers</a:t>
            </a:r>
          </a:p>
          <a:p>
            <a:pPr marL="400050" lvl="2" indent="0">
              <a:buNone/>
            </a:pPr>
            <a:r>
              <a:rPr lang="en-US" sz="2800" b="1" dirty="0"/>
              <a:t>– </a:t>
            </a:r>
            <a:r>
              <a:rPr lang="en-US" sz="2800" b="1" dirty="0" smtClean="0"/>
              <a:t>1600  HP at 3000 rpm</a:t>
            </a:r>
          </a:p>
          <a:p>
            <a:pPr marL="682625" lvl="2" indent="-282575">
              <a:buNone/>
            </a:pPr>
            <a:r>
              <a:rPr lang="en-US" sz="2800" b="1" dirty="0"/>
              <a:t>– </a:t>
            </a:r>
            <a:r>
              <a:rPr lang="en-US" sz="2800" b="1" dirty="0" smtClean="0"/>
              <a:t>Many parts inter-changeable within US AAC fleet and   PT boats</a:t>
            </a:r>
          </a:p>
          <a:p>
            <a:pPr marL="400050" lvl="2" indent="0">
              <a:buNone/>
            </a:pPr>
            <a:r>
              <a:rPr lang="en-US" sz="2800" b="1" dirty="0" smtClean="0"/>
              <a:t>– Longer maintenance intervals</a:t>
            </a:r>
            <a:endParaRPr lang="en-US" sz="2800" b="1" dirty="0"/>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3418505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b="1" dirty="0" smtClean="0"/>
              <a:t>Who Pulled This Off?</a:t>
            </a:r>
            <a:br>
              <a:rPr lang="en-US" b="1" dirty="0" smtClean="0"/>
            </a:br>
            <a:r>
              <a:rPr lang="en-US" b="1" dirty="0" smtClean="0"/>
              <a:t>Air Marshall Wilfred Freeman</a:t>
            </a:r>
            <a:endParaRPr lang="en-US" b="1" dirty="0"/>
          </a:p>
        </p:txBody>
      </p:sp>
      <p:sp>
        <p:nvSpPr>
          <p:cNvPr id="4" name="Content Placeholder 3"/>
          <p:cNvSpPr>
            <a:spLocks noGrp="1"/>
          </p:cNvSpPr>
          <p:nvPr>
            <p:ph idx="1"/>
          </p:nvPr>
        </p:nvSpPr>
        <p:spPr>
          <a:xfrm>
            <a:off x="457200" y="2295166"/>
            <a:ext cx="8229600" cy="4525963"/>
          </a:xfrm>
        </p:spPr>
        <p:txBody>
          <a:bodyPr/>
          <a:lstStyle/>
          <a:p>
            <a:r>
              <a:rPr lang="en-US" b="1" dirty="0" smtClean="0"/>
              <a:t>Production genius in the Air Ministry</a:t>
            </a:r>
          </a:p>
          <a:p>
            <a:r>
              <a:rPr lang="en-US" b="1" dirty="0" smtClean="0"/>
              <a:t>Pushed RAF production in the late 1930s</a:t>
            </a:r>
          </a:p>
          <a:p>
            <a:r>
              <a:rPr lang="en-US" b="1" dirty="0" smtClean="0"/>
              <a:t>Now responsible for allocating Rolls-Royce Merlin engines including the supply now coming from the Packard factory in Detroit.</a:t>
            </a:r>
          </a:p>
          <a:p>
            <a:r>
              <a:rPr lang="en-US" b="1" dirty="0" smtClean="0"/>
              <a:t>Sponsor of the twin engine Mosquito–believed by some as the most versatile aircraft of WW II. </a:t>
            </a:r>
            <a:endParaRPr lang="en-US" b="1" dirty="0"/>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52</a:t>
            </a:fld>
            <a:endParaRPr lang="en-US">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703" y="1"/>
            <a:ext cx="1828800" cy="268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745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748"/>
            <a:ext cx="8229600" cy="1143000"/>
          </a:xfrm>
        </p:spPr>
        <p:txBody>
          <a:bodyPr/>
          <a:lstStyle/>
          <a:p>
            <a:r>
              <a:rPr lang="en-US" b="1" dirty="0" smtClean="0"/>
              <a:t>What next?</a:t>
            </a:r>
            <a:endParaRPr lang="en-US" b="1" dirty="0"/>
          </a:p>
        </p:txBody>
      </p:sp>
      <p:sp>
        <p:nvSpPr>
          <p:cNvPr id="4" name="Content Placeholder 3"/>
          <p:cNvSpPr>
            <a:spLocks noGrp="1"/>
          </p:cNvSpPr>
          <p:nvPr>
            <p:ph idx="1"/>
          </p:nvPr>
        </p:nvSpPr>
        <p:spPr>
          <a:xfrm>
            <a:off x="381000" y="1066800"/>
            <a:ext cx="8229600" cy="5334000"/>
          </a:xfrm>
        </p:spPr>
        <p:txBody>
          <a:bodyPr>
            <a:normAutofit fontScale="85000" lnSpcReduction="20000"/>
          </a:bodyPr>
          <a:lstStyle/>
          <a:p>
            <a:r>
              <a:rPr lang="en-US" b="1" dirty="0" smtClean="0"/>
              <a:t>The British equip 5 P-51s with advanced Merlin 61 engines.  Two are sent to General Karl Spaatz, 8</a:t>
            </a:r>
            <a:r>
              <a:rPr lang="en-US" b="1" baseline="30000" dirty="0" smtClean="0"/>
              <a:t>th</a:t>
            </a:r>
            <a:r>
              <a:rPr lang="en-US" b="1" dirty="0" smtClean="0"/>
              <a:t> AF commander, for AAC testing.</a:t>
            </a:r>
          </a:p>
          <a:p>
            <a:r>
              <a:rPr lang="en-US" b="1" dirty="0" smtClean="0"/>
              <a:t>Air Marshall Freeman, when shown the modified P-51 and convinced of its superb flying characteristics ordered first 250, then 500 of them converted with Merlin 61s.</a:t>
            </a:r>
          </a:p>
          <a:p>
            <a:r>
              <a:rPr lang="en-US" b="1" dirty="0" smtClean="0"/>
              <a:t>Working with his high-level contacts serving with both Churchill and Roosevelt and knowing the inability of the British aircraft factories to build any more aircraft; </a:t>
            </a:r>
            <a:r>
              <a:rPr lang="en-US" b="1" dirty="0"/>
              <a:t>he </a:t>
            </a:r>
            <a:r>
              <a:rPr lang="en-US" b="1" dirty="0" smtClean="0"/>
              <a:t>lobbied the US to expand North American’s production.</a:t>
            </a:r>
          </a:p>
          <a:p>
            <a:r>
              <a:rPr lang="en-US" b="1" dirty="0" smtClean="0"/>
              <a:t>With serendipity, the AAC now with Packard Merlin 61 vastly expands P-51 production and incorporates the now named </a:t>
            </a:r>
            <a:r>
              <a:rPr lang="en-US" b="1" dirty="0" smtClean="0">
                <a:solidFill>
                  <a:srgbClr val="C00000"/>
                </a:solidFill>
              </a:rPr>
              <a:t>Mustang</a:t>
            </a:r>
            <a:r>
              <a:rPr lang="en-US" b="1" dirty="0" smtClean="0"/>
              <a:t> into the AAC.  </a:t>
            </a:r>
            <a:endParaRPr lang="en-US" b="1" dirty="0"/>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264761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19" y="1066800"/>
            <a:ext cx="710436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5791200"/>
            <a:ext cx="8139151" cy="707886"/>
          </a:xfrm>
          <a:prstGeom prst="rect">
            <a:avLst/>
          </a:prstGeom>
          <a:noFill/>
        </p:spPr>
        <p:txBody>
          <a:bodyPr wrap="none" rtlCol="0">
            <a:spAutoFit/>
          </a:bodyPr>
          <a:lstStyle/>
          <a:p>
            <a:r>
              <a:rPr lang="en-US" sz="2000" b="1" dirty="0" smtClean="0">
                <a:solidFill>
                  <a:srgbClr val="C00000"/>
                </a:solidFill>
              </a:rPr>
              <a:t>Serendipity: An early British requirement, superb aeronautical design, high</a:t>
            </a:r>
          </a:p>
          <a:p>
            <a:r>
              <a:rPr lang="en-US" sz="2000" b="1" dirty="0" smtClean="0">
                <a:solidFill>
                  <a:srgbClr val="C00000"/>
                </a:solidFill>
              </a:rPr>
              <a:t>octane gas, the Roles-Royce Merlin engine and external fuel drop tanks</a:t>
            </a:r>
          </a:p>
        </p:txBody>
      </p:sp>
      <p:sp>
        <p:nvSpPr>
          <p:cNvPr id="3" name="TextBox 2"/>
          <p:cNvSpPr txBox="1"/>
          <p:nvPr/>
        </p:nvSpPr>
        <p:spPr>
          <a:xfrm>
            <a:off x="1404625" y="237084"/>
            <a:ext cx="6334747" cy="800219"/>
          </a:xfrm>
          <a:prstGeom prst="rect">
            <a:avLst/>
          </a:prstGeom>
          <a:noFill/>
        </p:spPr>
        <p:txBody>
          <a:bodyPr wrap="none" rtlCol="0">
            <a:spAutoFit/>
          </a:bodyPr>
          <a:lstStyle/>
          <a:p>
            <a:r>
              <a:rPr lang="en-US" dirty="0"/>
              <a:t> </a:t>
            </a:r>
            <a:r>
              <a:rPr lang="en-US" sz="2800" b="1" dirty="0">
                <a:solidFill>
                  <a:schemeClr val="tx2"/>
                </a:solidFill>
              </a:rPr>
              <a:t>The long range  P-51 arrives on the scene</a:t>
            </a:r>
          </a:p>
          <a:p>
            <a:endParaRPr lang="en-US" dirty="0">
              <a:solidFill>
                <a:schemeClr val="tx2"/>
              </a:solidFill>
            </a:endParaRPr>
          </a:p>
        </p:txBody>
      </p:sp>
      <p:sp>
        <p:nvSpPr>
          <p:cNvPr id="4" name="Slide Number Placeholder 3"/>
          <p:cNvSpPr>
            <a:spLocks noGrp="1"/>
          </p:cNvSpPr>
          <p:nvPr>
            <p:ph type="sldNum" sz="quarter" idx="12"/>
          </p:nvPr>
        </p:nvSpPr>
        <p:spPr/>
        <p:txBody>
          <a:bodyPr/>
          <a:lstStyle/>
          <a:p>
            <a:fld id="{3B48A1CB-BC9D-400D-B1D7-5C1B37483DD7}" type="slidenum">
              <a:rPr lang="en-US" smtClean="0"/>
              <a:t>54</a:t>
            </a:fld>
            <a:endParaRPr lang="en-US"/>
          </a:p>
        </p:txBody>
      </p:sp>
    </p:spTree>
    <p:extLst>
      <p:ext uri="{BB962C8B-B14F-4D97-AF65-F5344CB8AC3E}">
        <p14:creationId xmlns:p14="http://schemas.microsoft.com/office/powerpoint/2010/main" val="1648773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WW II </a:t>
            </a:r>
            <a:r>
              <a:rPr lang="en-US" b="1" dirty="0">
                <a:solidFill>
                  <a:srgbClr val="C00000"/>
                </a:solidFill>
              </a:rPr>
              <a:t>Paper Drop Tanks</a:t>
            </a:r>
            <a:r>
              <a:rPr lang="en-US" b="1" dirty="0"/>
              <a:t/>
            </a:r>
            <a:br>
              <a:rPr lang="en-US" b="1" dirty="0"/>
            </a:br>
            <a:endParaRPr lang="en-US" b="1" dirty="0"/>
          </a:p>
        </p:txBody>
      </p:sp>
      <p:sp>
        <p:nvSpPr>
          <p:cNvPr id="3" name="Content Placeholder 2"/>
          <p:cNvSpPr>
            <a:spLocks noGrp="1"/>
          </p:cNvSpPr>
          <p:nvPr>
            <p:ph idx="1"/>
          </p:nvPr>
        </p:nvSpPr>
        <p:spPr>
          <a:xfrm>
            <a:off x="228600" y="1295400"/>
            <a:ext cx="8610600" cy="4876800"/>
          </a:xfrm>
        </p:spPr>
        <p:txBody>
          <a:bodyPr>
            <a:normAutofit fontScale="92500"/>
          </a:bodyPr>
          <a:lstStyle/>
          <a:p>
            <a:endParaRPr lang="en-US" dirty="0"/>
          </a:p>
          <a:p>
            <a:r>
              <a:rPr lang="en-US" b="1" dirty="0"/>
              <a:t>A little known use of </a:t>
            </a:r>
            <a:r>
              <a:rPr lang="en-US" b="1" dirty="0">
                <a:solidFill>
                  <a:srgbClr val="C00000"/>
                </a:solidFill>
              </a:rPr>
              <a:t>paper</a:t>
            </a:r>
            <a:r>
              <a:rPr lang="en-US" b="1" dirty="0"/>
              <a:t> during </a:t>
            </a:r>
            <a:r>
              <a:rPr lang="en-US" b="1" dirty="0" smtClean="0"/>
              <a:t>WW II was </a:t>
            </a:r>
            <a:r>
              <a:rPr lang="en-US" b="1" dirty="0"/>
              <a:t>in the manufacture of fuel drop tanks used by the 8th Air Force.  </a:t>
            </a:r>
            <a:endParaRPr lang="en-US" b="1" dirty="0" smtClean="0"/>
          </a:p>
          <a:p>
            <a:r>
              <a:rPr lang="en-US" b="1" dirty="0" smtClean="0"/>
              <a:t>The </a:t>
            </a:r>
            <a:r>
              <a:rPr lang="en-US" b="1" dirty="0"/>
              <a:t>British devised a system using </a:t>
            </a:r>
            <a:r>
              <a:rPr lang="en-US" b="1" dirty="0">
                <a:solidFill>
                  <a:srgbClr val="C00000"/>
                </a:solidFill>
              </a:rPr>
              <a:t>laminated </a:t>
            </a:r>
            <a:r>
              <a:rPr lang="en-US" b="1" dirty="0" smtClean="0">
                <a:solidFill>
                  <a:srgbClr val="C00000"/>
                </a:solidFill>
              </a:rPr>
              <a:t>cardboard</a:t>
            </a:r>
            <a:r>
              <a:rPr lang="en-US" b="1" dirty="0" smtClean="0"/>
              <a:t>, varnish and </a:t>
            </a:r>
            <a:r>
              <a:rPr lang="en-US" b="1" dirty="0"/>
              <a:t>glued paper that would hold 108 gallons of fuel </a:t>
            </a:r>
            <a:r>
              <a:rPr lang="en-US" b="1" dirty="0" smtClean="0"/>
              <a:t>– good for </a:t>
            </a:r>
            <a:r>
              <a:rPr lang="en-US" b="1" dirty="0"/>
              <a:t>one mission</a:t>
            </a:r>
            <a:r>
              <a:rPr lang="en-US" b="1" dirty="0" smtClean="0"/>
              <a:t>!</a:t>
            </a:r>
          </a:p>
          <a:p>
            <a:r>
              <a:rPr lang="en-US" b="1" dirty="0" smtClean="0"/>
              <a:t>Cheaper than aluminum, </a:t>
            </a:r>
            <a:r>
              <a:rPr lang="en-US" b="1" dirty="0" smtClean="0">
                <a:solidFill>
                  <a:srgbClr val="C00000"/>
                </a:solidFill>
              </a:rPr>
              <a:t>Germans could not reuse.  </a:t>
            </a:r>
          </a:p>
          <a:p>
            <a:r>
              <a:rPr lang="en-US" b="1" dirty="0" smtClean="0"/>
              <a:t>The </a:t>
            </a:r>
            <a:r>
              <a:rPr lang="en-US" b="1" dirty="0"/>
              <a:t>following </a:t>
            </a:r>
            <a:r>
              <a:rPr lang="en-US" b="1" dirty="0" smtClean="0"/>
              <a:t>photo </a:t>
            </a:r>
            <a:r>
              <a:rPr lang="en-US" b="1" dirty="0"/>
              <a:t>and captions </a:t>
            </a:r>
            <a:r>
              <a:rPr lang="en-US" b="1" dirty="0" smtClean="0"/>
              <a:t>tells </a:t>
            </a:r>
            <a:r>
              <a:rPr lang="en-US" b="1" dirty="0"/>
              <a:t>the story. </a:t>
            </a:r>
          </a:p>
        </p:txBody>
      </p:sp>
      <p:sp>
        <p:nvSpPr>
          <p:cNvPr id="4" name="Slide Number Placeholder 3"/>
          <p:cNvSpPr>
            <a:spLocks noGrp="1"/>
          </p:cNvSpPr>
          <p:nvPr>
            <p:ph type="sldNum" sz="quarter" idx="12"/>
          </p:nvPr>
        </p:nvSpPr>
        <p:spPr/>
        <p:txBody>
          <a:bodyPr/>
          <a:lstStyle/>
          <a:p>
            <a:fld id="{3B48A1CB-BC9D-400D-B1D7-5C1B37483DD7}" type="slidenum">
              <a:rPr lang="en-US" smtClean="0"/>
              <a:t>55</a:t>
            </a:fld>
            <a:endParaRPr lang="en-US"/>
          </a:p>
        </p:txBody>
      </p:sp>
    </p:spTree>
    <p:extLst>
      <p:ext uri="{BB962C8B-B14F-4D97-AF65-F5344CB8AC3E}">
        <p14:creationId xmlns:p14="http://schemas.microsoft.com/office/powerpoint/2010/main" val="5460771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461963"/>
            <a:ext cx="409575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B48A1CB-BC9D-400D-B1D7-5C1B37483DD7}" type="slidenum">
              <a:rPr lang="en-US" smtClean="0"/>
              <a:t>56</a:t>
            </a:fld>
            <a:endParaRPr lang="en-US"/>
          </a:p>
        </p:txBody>
      </p:sp>
    </p:spTree>
    <p:extLst>
      <p:ext uri="{BB962C8B-B14F-4D97-AF65-F5344CB8AC3E}">
        <p14:creationId xmlns:p14="http://schemas.microsoft.com/office/powerpoint/2010/main" val="3451860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11338560" cy="850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B48A1CB-BC9D-400D-B1D7-5C1B37483DD7}" type="slidenum">
              <a:rPr lang="en-US" smtClean="0"/>
              <a:t>57</a:t>
            </a:fld>
            <a:endParaRPr lang="en-US"/>
          </a:p>
        </p:txBody>
      </p:sp>
    </p:spTree>
    <p:extLst>
      <p:ext uri="{BB962C8B-B14F-4D97-AF65-F5344CB8AC3E}">
        <p14:creationId xmlns:p14="http://schemas.microsoft.com/office/powerpoint/2010/main" val="452432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96982981"/>
              </p:ext>
            </p:extLst>
          </p:nvPr>
        </p:nvGraphicFramePr>
        <p:xfrm>
          <a:off x="228600" y="152400"/>
          <a:ext cx="8636735" cy="6476802"/>
        </p:xfrm>
        <a:graphic>
          <a:graphicData uri="http://schemas.openxmlformats.org/presentationml/2006/ole">
            <mc:AlternateContent xmlns:mc="http://schemas.openxmlformats.org/markup-compatibility/2006">
              <mc:Choice xmlns:v="urn:schemas-microsoft-com:vml" Requires="v">
                <p:oleObj spid="_x0000_s2214" name="Presentation" r:id="rId4" imgW="4570654" imgH="3427562" progId="PowerPoint.Show.12">
                  <p:embed/>
                </p:oleObj>
              </mc:Choice>
              <mc:Fallback>
                <p:oleObj name="Presentation" r:id="rId4" imgW="4570654" imgH="3427562" progId="PowerPoint.Show.12">
                  <p:embed/>
                  <p:pic>
                    <p:nvPicPr>
                      <p:cNvPr id="0" name=""/>
                      <p:cNvPicPr/>
                      <p:nvPr/>
                    </p:nvPicPr>
                    <p:blipFill>
                      <a:blip r:embed="rId5"/>
                      <a:stretch>
                        <a:fillRect/>
                      </a:stretch>
                    </p:blipFill>
                    <p:spPr>
                      <a:xfrm>
                        <a:off x="228600" y="152400"/>
                        <a:ext cx="8636735" cy="647680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3B48A1CB-BC9D-400D-B1D7-5C1B37483DD7}" type="slidenum">
              <a:rPr lang="en-US" smtClean="0"/>
              <a:t>58</a:t>
            </a:fld>
            <a:endParaRPr lang="en-US"/>
          </a:p>
        </p:txBody>
      </p:sp>
      <p:sp>
        <p:nvSpPr>
          <p:cNvPr id="3" name="TextBox 2"/>
          <p:cNvSpPr txBox="1"/>
          <p:nvPr/>
        </p:nvSpPr>
        <p:spPr>
          <a:xfrm>
            <a:off x="1752600" y="5410200"/>
            <a:ext cx="6376554" cy="923330"/>
          </a:xfrm>
          <a:prstGeom prst="rect">
            <a:avLst/>
          </a:prstGeom>
          <a:noFill/>
        </p:spPr>
        <p:txBody>
          <a:bodyPr wrap="none" rtlCol="0">
            <a:spAutoFit/>
          </a:bodyPr>
          <a:lstStyle/>
          <a:p>
            <a:r>
              <a:rPr lang="en-US" b="1" dirty="0" smtClean="0"/>
              <a:t>Ingenuity: Vietnamese lopped the top third, squared of the back,</a:t>
            </a:r>
          </a:p>
          <a:p>
            <a:r>
              <a:rPr lang="en-US" b="1" dirty="0" smtClean="0"/>
              <a:t>got Chinese outboard motors, smoothed out the sides and </a:t>
            </a:r>
          </a:p>
          <a:p>
            <a:r>
              <a:rPr lang="en-US" b="1" dirty="0" smtClean="0"/>
              <a:t>Reconstructed very good small boats.</a:t>
            </a:r>
            <a:endParaRPr lang="en-US" b="1" dirty="0"/>
          </a:p>
        </p:txBody>
      </p:sp>
    </p:spTree>
    <p:extLst>
      <p:ext uri="{BB962C8B-B14F-4D97-AF65-F5344CB8AC3E}">
        <p14:creationId xmlns:p14="http://schemas.microsoft.com/office/powerpoint/2010/main" val="577996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Trivial Pursuit</a:t>
            </a:r>
            <a:endParaRPr lang="en-US" b="1" dirty="0"/>
          </a:p>
        </p:txBody>
      </p:sp>
      <p:sp>
        <p:nvSpPr>
          <p:cNvPr id="3" name="Content Placeholder 2"/>
          <p:cNvSpPr>
            <a:spLocks noGrp="1"/>
          </p:cNvSpPr>
          <p:nvPr>
            <p:ph idx="1"/>
          </p:nvPr>
        </p:nvSpPr>
        <p:spPr>
          <a:xfrm>
            <a:off x="457200" y="1295400"/>
            <a:ext cx="8229600" cy="4876800"/>
          </a:xfrm>
        </p:spPr>
        <p:txBody>
          <a:bodyPr>
            <a:normAutofit fontScale="85000" lnSpcReduction="10000"/>
          </a:bodyPr>
          <a:lstStyle/>
          <a:p>
            <a:r>
              <a:rPr lang="en-US" b="1" dirty="0"/>
              <a:t>15,100 </a:t>
            </a:r>
            <a:r>
              <a:rPr lang="en-US" b="1" dirty="0" smtClean="0"/>
              <a:t>P-51s [all models] were produced</a:t>
            </a:r>
            <a:r>
              <a:rPr lang="en-US" b="1" dirty="0"/>
              <a:t>. </a:t>
            </a:r>
            <a:endParaRPr lang="en-US" b="1" dirty="0" smtClean="0"/>
          </a:p>
          <a:p>
            <a:r>
              <a:rPr lang="en-US" b="1" dirty="0" smtClean="0"/>
              <a:t>P-51D </a:t>
            </a:r>
            <a:r>
              <a:rPr lang="en-US" b="1" dirty="0"/>
              <a:t>specs: 440 MPH, six 50 caliber machine </a:t>
            </a:r>
            <a:r>
              <a:rPr lang="en-US" b="1" dirty="0" smtClean="0"/>
              <a:t>guns.</a:t>
            </a:r>
          </a:p>
          <a:p>
            <a:r>
              <a:rPr lang="en-US" b="1" dirty="0" smtClean="0"/>
              <a:t>Straight and level flight at escort altitude:</a:t>
            </a:r>
          </a:p>
          <a:p>
            <a:pPr lvl="1"/>
            <a:r>
              <a:rPr lang="en-US" b="1" dirty="0" smtClean="0"/>
              <a:t>P-51   64 gal/hour, </a:t>
            </a:r>
            <a:r>
              <a:rPr lang="en-US" b="1" dirty="0" smtClean="0">
                <a:solidFill>
                  <a:srgbClr val="C00000"/>
                </a:solidFill>
              </a:rPr>
              <a:t>two drop tanks carry 3.4 extra hours</a:t>
            </a:r>
          </a:p>
          <a:p>
            <a:pPr lvl="1"/>
            <a:r>
              <a:rPr lang="en-US" b="1" dirty="0" smtClean="0"/>
              <a:t>P-38 144 gal/hour</a:t>
            </a:r>
          </a:p>
          <a:p>
            <a:pPr lvl="1"/>
            <a:r>
              <a:rPr lang="en-US" b="1" dirty="0" smtClean="0"/>
              <a:t>P-47 140 gal/hour</a:t>
            </a:r>
          </a:p>
          <a:p>
            <a:pPr marL="398463" lvl="1" indent="-398463">
              <a:buFont typeface="Arial" panose="020B0604020202020204" pitchFamily="34" charset="0"/>
              <a:buChar char="•"/>
            </a:pPr>
            <a:r>
              <a:rPr lang="en-US" sz="3200" b="1" dirty="0" smtClean="0"/>
              <a:t>P-51 with close attention to fuel, with drop tanks, could stay in the air about 9 hours.</a:t>
            </a:r>
          </a:p>
          <a:p>
            <a:pPr marL="398463" lvl="1" indent="-398463">
              <a:buFont typeface="Arial" panose="020B0604020202020204" pitchFamily="34" charset="0"/>
              <a:buChar char="•"/>
            </a:pPr>
            <a:r>
              <a:rPr lang="en-US" sz="3200" b="1" dirty="0" smtClean="0"/>
              <a:t>On D-day 11,500 allied aircraft participated, including 3700 fighter patrols.</a:t>
            </a:r>
            <a:endParaRPr lang="en-US" sz="3200" b="1" dirty="0"/>
          </a:p>
        </p:txBody>
      </p:sp>
      <p:sp>
        <p:nvSpPr>
          <p:cNvPr id="4" name="Slide Number Placeholder 3"/>
          <p:cNvSpPr>
            <a:spLocks noGrp="1"/>
          </p:cNvSpPr>
          <p:nvPr>
            <p:ph type="sldNum" sz="quarter" idx="12"/>
          </p:nvPr>
        </p:nvSpPr>
        <p:spPr/>
        <p:txBody>
          <a:bodyPr/>
          <a:lstStyle/>
          <a:p>
            <a:fld id="{3B48A1CB-BC9D-400D-B1D7-5C1B37483DD7}" type="slidenum">
              <a:rPr lang="en-US" smtClean="0"/>
              <a:t>59</a:t>
            </a:fld>
            <a:endParaRPr lang="en-US"/>
          </a:p>
        </p:txBody>
      </p:sp>
    </p:spTree>
    <p:extLst>
      <p:ext uri="{BB962C8B-B14F-4D97-AF65-F5344CB8AC3E}">
        <p14:creationId xmlns:p14="http://schemas.microsoft.com/office/powerpoint/2010/main" val="86119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915400" cy="6370975"/>
          </a:xfrm>
          <a:prstGeom prst="rect">
            <a:avLst/>
          </a:prstGeom>
        </p:spPr>
        <p:txBody>
          <a:bodyPr wrap="square">
            <a:spAutoFit/>
          </a:bodyPr>
          <a:lstStyle/>
          <a:p>
            <a:pPr algn="ctr"/>
            <a:r>
              <a:rPr lang="en-US" sz="4400" b="1" dirty="0">
                <a:solidFill>
                  <a:prstClr val="black"/>
                </a:solidFill>
              </a:rPr>
              <a:t>Timeline </a:t>
            </a:r>
            <a:r>
              <a:rPr lang="en-US" sz="4400" b="1" u="sng" dirty="0">
                <a:solidFill>
                  <a:prstClr val="black"/>
                </a:solidFill>
              </a:rPr>
              <a:t>Highlights</a:t>
            </a:r>
            <a:r>
              <a:rPr lang="en-US" sz="4400" b="1" dirty="0">
                <a:solidFill>
                  <a:prstClr val="black"/>
                </a:solidFill>
              </a:rPr>
              <a:t>, </a:t>
            </a:r>
            <a:r>
              <a:rPr lang="en-US" sz="4400" b="1" dirty="0" smtClean="0">
                <a:solidFill>
                  <a:prstClr val="black"/>
                </a:solidFill>
              </a:rPr>
              <a:t>continued</a:t>
            </a:r>
          </a:p>
          <a:p>
            <a:pPr marL="457200" indent="-457200">
              <a:buFont typeface="Arial" panose="020B0604020202020204" pitchFamily="34" charset="0"/>
              <a:buChar char="•"/>
            </a:pPr>
            <a:r>
              <a:rPr lang="en-US" sz="2800" b="1" dirty="0">
                <a:solidFill>
                  <a:prstClr val="black"/>
                </a:solidFill>
              </a:rPr>
              <a:t>June 1941 </a:t>
            </a:r>
            <a:r>
              <a:rPr lang="en-US" sz="2800" b="1" dirty="0" smtClean="0">
                <a:solidFill>
                  <a:prstClr val="black"/>
                </a:solidFill>
              </a:rPr>
              <a:t>Germany </a:t>
            </a:r>
            <a:r>
              <a:rPr lang="en-US" sz="2800" b="1" dirty="0">
                <a:solidFill>
                  <a:prstClr val="black"/>
                </a:solidFill>
              </a:rPr>
              <a:t>invades </a:t>
            </a:r>
            <a:r>
              <a:rPr lang="en-US" sz="2800" b="1" dirty="0" smtClean="0">
                <a:solidFill>
                  <a:prstClr val="black"/>
                </a:solidFill>
              </a:rPr>
              <a:t>Russia. </a:t>
            </a:r>
            <a:r>
              <a:rPr lang="en-US" sz="2800" b="1" dirty="0">
                <a:solidFill>
                  <a:prstClr val="black"/>
                </a:solidFill>
              </a:rPr>
              <a:t>Hitler directs that U-boats avoid US </a:t>
            </a:r>
            <a:r>
              <a:rPr lang="en-US" sz="2800" b="1" dirty="0" smtClean="0">
                <a:solidFill>
                  <a:prstClr val="black"/>
                </a:solidFill>
              </a:rPr>
              <a:t>shipping.</a:t>
            </a:r>
            <a:endParaRPr lang="en-US" sz="2800" b="1" dirty="0">
              <a:solidFill>
                <a:prstClr val="black"/>
              </a:solidFill>
            </a:endParaRPr>
          </a:p>
          <a:p>
            <a:pPr marL="457200" indent="-457200">
              <a:buFont typeface="Arial" panose="020B0604020202020204" pitchFamily="34" charset="0"/>
              <a:buChar char="•"/>
            </a:pPr>
            <a:r>
              <a:rPr lang="en-US" sz="2800" b="1" dirty="0">
                <a:solidFill>
                  <a:prstClr val="black"/>
                </a:solidFill>
              </a:rPr>
              <a:t>December 7, 1941 Pearl </a:t>
            </a:r>
            <a:r>
              <a:rPr lang="en-US" sz="2800" b="1" dirty="0" smtClean="0">
                <a:solidFill>
                  <a:prstClr val="black"/>
                </a:solidFill>
              </a:rPr>
              <a:t>Harbor.</a:t>
            </a:r>
            <a:endParaRPr lang="en-US" sz="2800" b="1" dirty="0">
              <a:solidFill>
                <a:prstClr val="black"/>
              </a:solidFill>
            </a:endParaRPr>
          </a:p>
          <a:p>
            <a:pPr marL="457200" indent="-457200">
              <a:buFont typeface="Arial" panose="020B0604020202020204" pitchFamily="34" charset="0"/>
              <a:buChar char="•"/>
            </a:pPr>
            <a:r>
              <a:rPr lang="en-US" sz="2800" b="1" dirty="0">
                <a:solidFill>
                  <a:prstClr val="black"/>
                </a:solidFill>
              </a:rPr>
              <a:t>December 11, Germany declares War on the </a:t>
            </a:r>
            <a:r>
              <a:rPr lang="en-US" sz="2800" b="1" dirty="0" smtClean="0">
                <a:solidFill>
                  <a:prstClr val="black"/>
                </a:solidFill>
              </a:rPr>
              <a:t>US.</a:t>
            </a:r>
          </a:p>
          <a:p>
            <a:pPr marL="457200" indent="-457200">
              <a:buFont typeface="Arial" panose="020B0604020202020204" pitchFamily="34" charset="0"/>
              <a:buChar char="•"/>
            </a:pPr>
            <a:r>
              <a:rPr lang="en-US" sz="2800" b="1" dirty="0" smtClean="0">
                <a:solidFill>
                  <a:prstClr val="black"/>
                </a:solidFill>
              </a:rPr>
              <a:t>November, 1942 Allies invade French North Africa.</a:t>
            </a:r>
            <a:endParaRPr lang="en-US" sz="2800" b="1" dirty="0">
              <a:solidFill>
                <a:prstClr val="black"/>
              </a:solidFill>
            </a:endParaRPr>
          </a:p>
          <a:p>
            <a:pPr marL="457200" indent="-457200">
              <a:buFont typeface="Arial" panose="020B0604020202020204" pitchFamily="34" charset="0"/>
              <a:buChar char="•"/>
            </a:pPr>
            <a:r>
              <a:rPr lang="en-US" sz="2800" b="1" dirty="0">
                <a:solidFill>
                  <a:prstClr val="black"/>
                </a:solidFill>
              </a:rPr>
              <a:t>January 7, 1943 Casablanca </a:t>
            </a:r>
            <a:r>
              <a:rPr lang="en-US" sz="2800" b="1" dirty="0" smtClean="0">
                <a:solidFill>
                  <a:prstClr val="black"/>
                </a:solidFill>
              </a:rPr>
              <a:t>Conference.</a:t>
            </a:r>
          </a:p>
          <a:p>
            <a:pPr marL="457200" indent="-457200">
              <a:buFont typeface="Arial" panose="020B0604020202020204" pitchFamily="34" charset="0"/>
              <a:buChar char="•"/>
            </a:pPr>
            <a:r>
              <a:rPr lang="en-US" sz="2800" b="1" dirty="0" smtClean="0">
                <a:solidFill>
                  <a:srgbClr val="FF0000"/>
                </a:solidFill>
              </a:rPr>
              <a:t>Rapid invention, innovation and immediate application.</a:t>
            </a:r>
            <a:endParaRPr lang="en-US" sz="2800" b="1" dirty="0">
              <a:solidFill>
                <a:srgbClr val="FF0000"/>
              </a:solidFill>
            </a:endParaRPr>
          </a:p>
          <a:p>
            <a:pPr marL="457200" indent="-457200">
              <a:buFont typeface="Arial" panose="020B0604020202020204" pitchFamily="34" charset="0"/>
              <a:buChar char="•"/>
            </a:pPr>
            <a:r>
              <a:rPr lang="en-US" sz="2800" b="1" dirty="0">
                <a:solidFill>
                  <a:prstClr val="black"/>
                </a:solidFill>
              </a:rPr>
              <a:t>June 6, 1944  Normandy </a:t>
            </a:r>
            <a:r>
              <a:rPr lang="en-US" sz="2800" b="1" dirty="0" smtClean="0">
                <a:solidFill>
                  <a:prstClr val="black"/>
                </a:solidFill>
              </a:rPr>
              <a:t>Invasion.</a:t>
            </a:r>
            <a:endParaRPr lang="en-US" sz="2800" b="1" dirty="0">
              <a:solidFill>
                <a:prstClr val="black"/>
              </a:solidFill>
            </a:endParaRPr>
          </a:p>
          <a:p>
            <a:pPr marL="457200" indent="-457200">
              <a:buFont typeface="Arial" panose="020B0604020202020204" pitchFamily="34" charset="0"/>
              <a:buChar char="•"/>
            </a:pPr>
            <a:r>
              <a:rPr lang="en-US" sz="2800" b="1" dirty="0">
                <a:solidFill>
                  <a:prstClr val="black"/>
                </a:solidFill>
              </a:rPr>
              <a:t>April </a:t>
            </a:r>
            <a:r>
              <a:rPr lang="en-US" sz="2800" b="1" dirty="0" smtClean="0">
                <a:solidFill>
                  <a:prstClr val="black"/>
                </a:solidFill>
              </a:rPr>
              <a:t>1945, </a:t>
            </a:r>
            <a:r>
              <a:rPr lang="en-US" sz="2800" b="1" dirty="0">
                <a:solidFill>
                  <a:prstClr val="black"/>
                </a:solidFill>
              </a:rPr>
              <a:t>B-29 flights to Japan from the Marianas begin </a:t>
            </a:r>
            <a:r>
              <a:rPr lang="en-US" sz="2800" b="1" dirty="0" smtClean="0">
                <a:solidFill>
                  <a:prstClr val="black"/>
                </a:solidFill>
              </a:rPr>
              <a:t>in-mass. US Navy surrounds Japan.</a:t>
            </a:r>
          </a:p>
          <a:p>
            <a:pPr marL="457200" indent="-457200">
              <a:buFont typeface="Arial" panose="020B0604020202020204" pitchFamily="34" charset="0"/>
              <a:buChar char="•"/>
            </a:pPr>
            <a:r>
              <a:rPr lang="en-US" sz="2800" b="1" dirty="0">
                <a:solidFill>
                  <a:prstClr val="black"/>
                </a:solidFill>
              </a:rPr>
              <a:t>May 8, 1945  Germany surrenders</a:t>
            </a:r>
          </a:p>
          <a:p>
            <a:pPr marL="457200" indent="-457200">
              <a:buFont typeface="Arial" panose="020B0604020202020204" pitchFamily="34" charset="0"/>
              <a:buChar char="•"/>
            </a:pPr>
            <a:r>
              <a:rPr lang="en-US" sz="2800" b="1" dirty="0">
                <a:solidFill>
                  <a:prstClr val="black"/>
                </a:solidFill>
              </a:rPr>
              <a:t>August 7/9 1945, 2 atomic bombs dropped on </a:t>
            </a:r>
            <a:r>
              <a:rPr lang="en-US" sz="2800" b="1" dirty="0" smtClean="0">
                <a:solidFill>
                  <a:prstClr val="black"/>
                </a:solidFill>
              </a:rPr>
              <a:t>Japan.</a:t>
            </a:r>
            <a:endParaRPr lang="en-US" sz="2800" b="1" dirty="0">
              <a:solidFill>
                <a:prstClr val="black"/>
              </a:solidFill>
            </a:endParaRPr>
          </a:p>
          <a:p>
            <a:pPr marL="457200" indent="-457200">
              <a:buFont typeface="Arial" panose="020B0604020202020204" pitchFamily="34" charset="0"/>
              <a:buChar char="•"/>
            </a:pPr>
            <a:r>
              <a:rPr lang="en-US" sz="2800" b="1" dirty="0">
                <a:solidFill>
                  <a:prstClr val="black"/>
                </a:solidFill>
              </a:rPr>
              <a:t>August 14, 1945 Japan </a:t>
            </a:r>
            <a:r>
              <a:rPr lang="en-US" sz="2800" b="1" dirty="0" smtClean="0">
                <a:solidFill>
                  <a:prstClr val="black"/>
                </a:solidFill>
              </a:rPr>
              <a:t>surrenders. </a:t>
            </a:r>
            <a:endParaRPr lang="en-US" sz="2800" b="1" dirty="0">
              <a:solidFill>
                <a:prstClr val="black"/>
              </a:solidFill>
            </a:endParaRPr>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6</a:t>
            </a:fld>
            <a:endParaRPr lang="en-US" dirty="0">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12135"/>
            <a:ext cx="762000" cy="50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118527"/>
            <a:ext cx="843988" cy="50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619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 Frederick Terman</a:t>
            </a:r>
            <a:endParaRPr lang="en-US" b="1"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b="1" dirty="0"/>
              <a:t>During World War II, Terman directed a staff of more than 850 at the </a:t>
            </a:r>
            <a:r>
              <a:rPr lang="en-US" b="1" dirty="0">
                <a:solidFill>
                  <a:srgbClr val="FF0000"/>
                </a:solidFill>
              </a:rPr>
              <a:t>Radio Research Laboratory </a:t>
            </a:r>
            <a:r>
              <a:rPr lang="en-US" b="1" dirty="0"/>
              <a:t>at Harvard University. </a:t>
            </a:r>
            <a:endParaRPr lang="en-US" b="1" dirty="0" smtClean="0"/>
          </a:p>
          <a:p>
            <a:r>
              <a:rPr lang="en-US" b="1" dirty="0" smtClean="0"/>
              <a:t>This </a:t>
            </a:r>
            <a:r>
              <a:rPr lang="en-US" b="1" dirty="0"/>
              <a:t>organization was the source of </a:t>
            </a:r>
            <a:r>
              <a:rPr lang="en-US" b="1" dirty="0">
                <a:solidFill>
                  <a:srgbClr val="FF0000"/>
                </a:solidFill>
              </a:rPr>
              <a:t>Allied jammers </a:t>
            </a:r>
            <a:r>
              <a:rPr lang="en-US" b="1" dirty="0"/>
              <a:t>to block enemy radar, tunable receivers to detect radar signals, and aluminum strips (“chaff”) to produce spurious reflections on enemy radar receivers. </a:t>
            </a:r>
            <a:endParaRPr lang="en-US" b="1" dirty="0" smtClean="0"/>
          </a:p>
          <a:p>
            <a:r>
              <a:rPr lang="en-US" b="1" dirty="0" smtClean="0"/>
              <a:t>These </a:t>
            </a:r>
            <a:r>
              <a:rPr lang="en-US" b="1" dirty="0"/>
              <a:t>countermeasures significantly reduced the effectiveness of radar-directed anti-aircraft fire</a:t>
            </a:r>
            <a:r>
              <a:rPr lang="en-US" b="1" dirty="0" smtClean="0"/>
              <a:t>.</a:t>
            </a:r>
          </a:p>
          <a:p>
            <a:r>
              <a:rPr lang="en-US" b="1" dirty="0" smtClean="0"/>
              <a:t>Terman’s career was mostly at Stanford and he is credited </a:t>
            </a:r>
            <a:r>
              <a:rPr lang="en-US" b="1" dirty="0" smtClean="0">
                <a:solidFill>
                  <a:srgbClr val="FF0000"/>
                </a:solidFill>
              </a:rPr>
              <a:t>with Inventing “Silicon Valley” </a:t>
            </a:r>
            <a:r>
              <a:rPr lang="en-US" b="1" dirty="0" smtClean="0"/>
              <a:t>by encouraging students to form their own companies. Including Litton and Hewlett - Packard</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811" y="152400"/>
            <a:ext cx="1010787" cy="135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B48A1CB-BC9D-400D-B1D7-5C1B37483DD7}" type="slidenum">
              <a:rPr lang="en-US" smtClean="0"/>
              <a:t>60</a:t>
            </a:fld>
            <a:endParaRPr lang="en-US"/>
          </a:p>
        </p:txBody>
      </p:sp>
    </p:spTree>
    <p:extLst>
      <p:ext uri="{BB962C8B-B14F-4D97-AF65-F5344CB8AC3E}">
        <p14:creationId xmlns:p14="http://schemas.microsoft.com/office/powerpoint/2010/main" val="14469991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943600" cy="438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4612829"/>
            <a:ext cx="8839200" cy="2308324"/>
          </a:xfrm>
          <a:prstGeom prst="rect">
            <a:avLst/>
          </a:prstGeom>
          <a:noFill/>
        </p:spPr>
        <p:txBody>
          <a:bodyPr wrap="square" rtlCol="0">
            <a:spAutoFit/>
          </a:bodyPr>
          <a:lstStyle/>
          <a:p>
            <a:r>
              <a:rPr lang="en-US" b="1" dirty="0"/>
              <a:t>This </a:t>
            </a:r>
            <a:r>
              <a:rPr lang="en-US" b="1" dirty="0">
                <a:solidFill>
                  <a:srgbClr val="C00000"/>
                </a:solidFill>
              </a:rPr>
              <a:t>1946</a:t>
            </a:r>
            <a:r>
              <a:rPr lang="en-US" b="1" dirty="0"/>
              <a:t> photograph shows ENIAC (Electronic Numerical Integrator </a:t>
            </a:r>
            <a:r>
              <a:rPr lang="en-US" b="1" dirty="0" smtClean="0"/>
              <a:t>and </a:t>
            </a:r>
            <a:r>
              <a:rPr lang="en-US" b="1" dirty="0"/>
              <a:t>Computer), the </a:t>
            </a:r>
            <a:r>
              <a:rPr lang="en-US" b="1" dirty="0">
                <a:solidFill>
                  <a:srgbClr val="C00000"/>
                </a:solidFill>
              </a:rPr>
              <a:t>first general purpose electronic computer </a:t>
            </a:r>
            <a:r>
              <a:rPr lang="en-US" b="1" dirty="0"/>
              <a:t>- a 30-ton machine housed at the University of Pennsylvania. Developed in secret starting in 1943, ENIAC was designed to calculate </a:t>
            </a:r>
            <a:r>
              <a:rPr lang="en-US" b="1" dirty="0">
                <a:solidFill>
                  <a:srgbClr val="FF0000"/>
                </a:solidFill>
              </a:rPr>
              <a:t>artillery firing tables </a:t>
            </a:r>
            <a:r>
              <a:rPr lang="en-US" b="1" dirty="0"/>
              <a:t>for the United States Army's Ballistic Research Laboratory. </a:t>
            </a:r>
            <a:endParaRPr lang="en-US" b="1" dirty="0" smtClean="0"/>
          </a:p>
          <a:p>
            <a:r>
              <a:rPr lang="en-US" b="1" dirty="0" smtClean="0"/>
              <a:t>The </a:t>
            </a:r>
            <a:r>
              <a:rPr lang="en-US" b="1" dirty="0"/>
              <a:t>completed machine was announced to the public on February 14, 1946. The inventors of ENIAC promoted the spread of the new technologies through a series of influential lectures on the construction of electronic digital computers at the University of Pennsylvania in 1946, known as the Moore School Lectures. (AP Photo) </a:t>
            </a:r>
          </a:p>
        </p:txBody>
      </p:sp>
      <p:sp>
        <p:nvSpPr>
          <p:cNvPr id="3" name="Slide Number Placeholder 2"/>
          <p:cNvSpPr>
            <a:spLocks noGrp="1"/>
          </p:cNvSpPr>
          <p:nvPr>
            <p:ph type="sldNum" sz="quarter" idx="12"/>
          </p:nvPr>
        </p:nvSpPr>
        <p:spPr/>
        <p:txBody>
          <a:bodyPr/>
          <a:lstStyle/>
          <a:p>
            <a:fld id="{3B48A1CB-BC9D-400D-B1D7-5C1B37483DD7}" type="slidenum">
              <a:rPr lang="en-US" smtClean="0"/>
              <a:t>61</a:t>
            </a:fld>
            <a:endParaRPr lang="en-US"/>
          </a:p>
        </p:txBody>
      </p:sp>
    </p:spTree>
    <p:extLst>
      <p:ext uri="{BB962C8B-B14F-4D97-AF65-F5344CB8AC3E}">
        <p14:creationId xmlns:p14="http://schemas.microsoft.com/office/powerpoint/2010/main" val="36339330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Destroying the Luftwaffe</a:t>
            </a:r>
            <a:br>
              <a:rPr lang="en-US" b="1" dirty="0"/>
            </a:br>
            <a:endParaRPr lang="en-US" b="1" dirty="0"/>
          </a:p>
        </p:txBody>
      </p:sp>
      <p:sp>
        <p:nvSpPr>
          <p:cNvPr id="5" name="Content Placeholder 4"/>
          <p:cNvSpPr>
            <a:spLocks noGrp="1"/>
          </p:cNvSpPr>
          <p:nvPr>
            <p:ph idx="1"/>
          </p:nvPr>
        </p:nvSpPr>
        <p:spPr>
          <a:xfrm>
            <a:off x="457200" y="838200"/>
            <a:ext cx="8229600" cy="6019800"/>
          </a:xfrm>
        </p:spPr>
        <p:txBody>
          <a:bodyPr>
            <a:normAutofit fontScale="77500" lnSpcReduction="20000"/>
          </a:bodyPr>
          <a:lstStyle/>
          <a:p>
            <a:r>
              <a:rPr lang="en-US" b="1" dirty="0"/>
              <a:t>in early </a:t>
            </a:r>
            <a:r>
              <a:rPr lang="en-US" b="1" dirty="0" smtClean="0"/>
              <a:t>1944, 8</a:t>
            </a:r>
            <a:r>
              <a:rPr lang="en-US" b="1" baseline="30000" dirty="0" smtClean="0"/>
              <a:t>th</a:t>
            </a:r>
            <a:r>
              <a:rPr lang="en-US" b="1" dirty="0" smtClean="0"/>
              <a:t> AF CO General </a:t>
            </a:r>
            <a:r>
              <a:rPr lang="en-US" b="1" dirty="0"/>
              <a:t>James Doolittle </a:t>
            </a:r>
            <a:r>
              <a:rPr lang="en-US" b="1" dirty="0" smtClean="0"/>
              <a:t>permitted </a:t>
            </a:r>
            <a:r>
              <a:rPr lang="en-US" b="1" dirty="0"/>
              <a:t>the fighters </a:t>
            </a:r>
            <a:r>
              <a:rPr lang="en-US" b="1" dirty="0" smtClean="0"/>
              <a:t>to </a:t>
            </a:r>
            <a:r>
              <a:rPr lang="en-US" b="1" dirty="0"/>
              <a:t>stop flying in formation with the bombers and instead attack the Luftwaffe wherever it could be found. </a:t>
            </a:r>
            <a:endParaRPr lang="en-US" b="1" dirty="0" smtClean="0"/>
          </a:p>
          <a:p>
            <a:r>
              <a:rPr lang="en-US" b="1" dirty="0" smtClean="0"/>
              <a:t>The </a:t>
            </a:r>
            <a:r>
              <a:rPr lang="en-US" b="1" dirty="0"/>
              <a:t>Mustang groups were sent in well before the bombers in a </a:t>
            </a:r>
            <a:r>
              <a:rPr lang="en-US" b="1" dirty="0">
                <a:solidFill>
                  <a:srgbClr val="C00000"/>
                </a:solidFill>
              </a:rPr>
              <a:t>"fighter </a:t>
            </a:r>
            <a:r>
              <a:rPr lang="en-US" b="1" dirty="0" smtClean="0">
                <a:solidFill>
                  <a:srgbClr val="C00000"/>
                </a:solidFill>
              </a:rPr>
              <a:t>sweep,"</a:t>
            </a:r>
            <a:r>
              <a:rPr lang="en-US" b="1" dirty="0" smtClean="0"/>
              <a:t> </a:t>
            </a:r>
            <a:r>
              <a:rPr lang="en-US" b="1" dirty="0"/>
              <a:t>intercepting German fighters while they were forming up. </a:t>
            </a:r>
            <a:endParaRPr lang="en-US" b="1" dirty="0" smtClean="0"/>
          </a:p>
          <a:p>
            <a:r>
              <a:rPr lang="en-US" b="1" dirty="0" smtClean="0"/>
              <a:t>With </a:t>
            </a:r>
            <a:r>
              <a:rPr lang="en-US" b="1" dirty="0"/>
              <a:t>this policy </a:t>
            </a:r>
            <a:r>
              <a:rPr lang="en-US" b="1" dirty="0" smtClean="0"/>
              <a:t>change, between June – October 1944 the Luftwaffe </a:t>
            </a:r>
            <a:r>
              <a:rPr lang="en-US" b="1" dirty="0"/>
              <a:t>lost </a:t>
            </a:r>
            <a:r>
              <a:rPr lang="en-US" b="1" dirty="0" smtClean="0"/>
              <a:t>13,000 fighter </a:t>
            </a:r>
            <a:r>
              <a:rPr lang="en-US" b="1" dirty="0"/>
              <a:t>pilots </a:t>
            </a:r>
            <a:r>
              <a:rPr lang="en-US" b="1" dirty="0" smtClean="0"/>
              <a:t>and aircrew members, </a:t>
            </a:r>
            <a:r>
              <a:rPr lang="en-US" b="1" dirty="0"/>
              <a:t>and the Allies were able to establish air superiority</a:t>
            </a:r>
            <a:r>
              <a:rPr lang="en-US" b="1" dirty="0" smtClean="0"/>
              <a:t>.</a:t>
            </a:r>
          </a:p>
          <a:p>
            <a:r>
              <a:rPr lang="en-US" b="1" dirty="0" smtClean="0"/>
              <a:t>As </a:t>
            </a:r>
            <a:r>
              <a:rPr lang="en-US" b="1" dirty="0"/>
              <a:t>Doolittle later noted, "Adolf Galland said that the day </a:t>
            </a:r>
            <a:r>
              <a:rPr lang="en-US" b="1" dirty="0" smtClean="0"/>
              <a:t>we [US] </a:t>
            </a:r>
            <a:r>
              <a:rPr lang="en-US" b="1" dirty="0"/>
              <a:t>took our fighters off the bombers and put them against the German fighters, that is, went from defensive to offensive, Germany lost the air war</a:t>
            </a:r>
            <a:r>
              <a:rPr lang="en-US" b="1" dirty="0" smtClean="0"/>
              <a:t>.“</a:t>
            </a:r>
          </a:p>
          <a:p>
            <a:r>
              <a:rPr lang="en-US" b="1" dirty="0" smtClean="0"/>
              <a:t>Tuskegee airman stayed with their bombers.</a:t>
            </a:r>
          </a:p>
          <a:p>
            <a:pPr marL="0" indent="0">
              <a:buNone/>
            </a:pPr>
            <a:endParaRPr lang="en-US" b="1" dirty="0" smtClean="0"/>
          </a:p>
          <a:p>
            <a:r>
              <a:rPr lang="en-US" b="1" dirty="0" smtClean="0"/>
              <a:t>By 1944 the US and England just had far more airplanes.</a:t>
            </a:r>
            <a:endParaRPr lang="en-US" b="1" dirty="0"/>
          </a:p>
        </p:txBody>
      </p:sp>
      <p:sp>
        <p:nvSpPr>
          <p:cNvPr id="2" name="Slide Number Placeholder 1"/>
          <p:cNvSpPr>
            <a:spLocks noGrp="1"/>
          </p:cNvSpPr>
          <p:nvPr>
            <p:ph type="sldNum" sz="quarter" idx="12"/>
          </p:nvPr>
        </p:nvSpPr>
        <p:spPr/>
        <p:txBody>
          <a:bodyPr/>
          <a:lstStyle/>
          <a:p>
            <a:fld id="{3B48A1CB-BC9D-400D-B1D7-5C1B37483DD7}" type="slidenum">
              <a:rPr lang="en-US" smtClean="0"/>
              <a:t>62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181600"/>
            <a:ext cx="1447800" cy="91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7959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lstStyle/>
          <a:p>
            <a:r>
              <a:rPr lang="en-US" dirty="0" smtClean="0"/>
              <a:t>VHS Operation Point blank</a:t>
            </a:r>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63</a:t>
            </a:fld>
            <a:endParaRPr lang="en-US"/>
          </a:p>
        </p:txBody>
      </p:sp>
    </p:spTree>
    <p:extLst>
      <p:ext uri="{BB962C8B-B14F-4D97-AF65-F5344CB8AC3E}">
        <p14:creationId xmlns:p14="http://schemas.microsoft.com/office/powerpoint/2010/main" val="3161813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Strategic Air Doctrine-1</a:t>
            </a:r>
            <a:endParaRPr lang="en-US" b="1" dirty="0"/>
          </a:p>
        </p:txBody>
      </p:sp>
      <p:sp>
        <p:nvSpPr>
          <p:cNvPr id="3" name="Content Placeholder 2"/>
          <p:cNvSpPr>
            <a:spLocks noGrp="1"/>
          </p:cNvSpPr>
          <p:nvPr>
            <p:ph idx="1"/>
          </p:nvPr>
        </p:nvSpPr>
        <p:spPr>
          <a:xfrm>
            <a:off x="457200" y="1371600"/>
            <a:ext cx="8229600" cy="5181600"/>
          </a:xfrm>
        </p:spPr>
        <p:txBody>
          <a:bodyPr>
            <a:normAutofit fontScale="85000" lnSpcReduction="10000"/>
          </a:bodyPr>
          <a:lstStyle/>
          <a:p>
            <a:r>
              <a:rPr lang="en-US" b="1" dirty="0" smtClean="0"/>
              <a:t>Both the RAF and the US Army Air Corps espoused that strategic bombing could accomplish victory by destroying the enemies' military and war industries and </a:t>
            </a:r>
            <a:r>
              <a:rPr lang="en-US" b="1" u="sng" dirty="0" smtClean="0">
                <a:solidFill>
                  <a:srgbClr val="C00000"/>
                </a:solidFill>
              </a:rPr>
              <a:t>collapsing the moral of the enemies’ citizens</a:t>
            </a:r>
            <a:r>
              <a:rPr lang="en-US" b="1" dirty="0" smtClean="0"/>
              <a:t>. This was based in part on Admiral Alfred Thayer Mahan’s writings on the negative impact of naval blockades on civilian activities. </a:t>
            </a:r>
          </a:p>
          <a:p>
            <a:r>
              <a:rPr lang="en-US" b="1" dirty="0" smtClean="0"/>
              <a:t>The RAF, beginning in 1939/1940 with twin engine bombers, had marginal success and then only by flying at night.</a:t>
            </a:r>
          </a:p>
          <a:p>
            <a:r>
              <a:rPr lang="en-US" b="1" dirty="0" smtClean="0">
                <a:solidFill>
                  <a:srgbClr val="C00000"/>
                </a:solidFill>
              </a:rPr>
              <a:t>Since the 1920s the US AAC was chaffing to prove that Strategic Bombardment would result in </a:t>
            </a:r>
            <a:r>
              <a:rPr lang="en-US" b="1" u="sng" dirty="0" smtClean="0">
                <a:solidFill>
                  <a:srgbClr val="C00000"/>
                </a:solidFill>
              </a:rPr>
              <a:t>short wars</a:t>
            </a:r>
            <a:r>
              <a:rPr lang="en-US" b="1" dirty="0" smtClean="0">
                <a:solidFill>
                  <a:srgbClr val="C00000"/>
                </a:solidFill>
              </a:rPr>
              <a:t>. </a:t>
            </a:r>
          </a:p>
          <a:p>
            <a:r>
              <a:rPr lang="en-US" b="1" dirty="0" smtClean="0"/>
              <a:t>The US 8</a:t>
            </a:r>
            <a:r>
              <a:rPr lang="en-US" b="1" baseline="30000" dirty="0" smtClean="0"/>
              <a:t>th</a:t>
            </a:r>
            <a:r>
              <a:rPr lang="en-US" b="1" dirty="0" smtClean="0"/>
              <a:t> AF began arriving in England Feb 1942. </a:t>
            </a:r>
          </a:p>
        </p:txBody>
      </p:sp>
      <p:sp>
        <p:nvSpPr>
          <p:cNvPr id="4" name="Slide Number Placeholder 3"/>
          <p:cNvSpPr>
            <a:spLocks noGrp="1"/>
          </p:cNvSpPr>
          <p:nvPr>
            <p:ph type="sldNum" sz="quarter" idx="12"/>
          </p:nvPr>
        </p:nvSpPr>
        <p:spPr/>
        <p:txBody>
          <a:bodyPr/>
          <a:lstStyle/>
          <a:p>
            <a:fld id="{3B48A1CB-BC9D-400D-B1D7-5C1B37483DD7}" type="slidenum">
              <a:rPr lang="en-US" smtClean="0"/>
              <a:t>64</a:t>
            </a:fld>
            <a:endParaRPr lang="en-US"/>
          </a:p>
        </p:txBody>
      </p:sp>
    </p:spTree>
    <p:extLst>
      <p:ext uri="{BB962C8B-B14F-4D97-AF65-F5344CB8AC3E}">
        <p14:creationId xmlns:p14="http://schemas.microsoft.com/office/powerpoint/2010/main" val="4192781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Strategic Air </a:t>
            </a:r>
            <a:r>
              <a:rPr lang="en-US" b="1" dirty="0" smtClean="0"/>
              <a:t>Doctrine-2</a:t>
            </a:r>
            <a:endParaRPr lang="en-US" b="1" dirty="0"/>
          </a:p>
        </p:txBody>
      </p:sp>
      <p:sp>
        <p:nvSpPr>
          <p:cNvPr id="3" name="Content Placeholder 2"/>
          <p:cNvSpPr>
            <a:spLocks noGrp="1"/>
          </p:cNvSpPr>
          <p:nvPr>
            <p:ph idx="1"/>
          </p:nvPr>
        </p:nvSpPr>
        <p:spPr>
          <a:xfrm>
            <a:off x="457200" y="1219200"/>
            <a:ext cx="8229600" cy="5486400"/>
          </a:xfrm>
        </p:spPr>
        <p:txBody>
          <a:bodyPr>
            <a:normAutofit fontScale="85000" lnSpcReduction="10000"/>
          </a:bodyPr>
          <a:lstStyle/>
          <a:p>
            <a:r>
              <a:rPr lang="en-US" b="1" dirty="0"/>
              <a:t>The USAAC was experiencing explosive growth. </a:t>
            </a:r>
          </a:p>
          <a:p>
            <a:r>
              <a:rPr lang="en-US" b="1" dirty="0" smtClean="0"/>
              <a:t>But</a:t>
            </a:r>
            <a:r>
              <a:rPr lang="en-US" b="1" dirty="0"/>
              <a:t>; the AAC Generals didn’t want the bomber units spread out and taken from the initial attacks on Germany and particularly didn’t want their B-24s </a:t>
            </a:r>
            <a:r>
              <a:rPr lang="en-US" b="1" dirty="0" smtClean="0"/>
              <a:t>modified for ASW.</a:t>
            </a:r>
            <a:endParaRPr lang="en-US" b="1" dirty="0"/>
          </a:p>
          <a:p>
            <a:r>
              <a:rPr lang="en-US" b="1" dirty="0" smtClean="0"/>
              <a:t>The  first 8</a:t>
            </a:r>
            <a:r>
              <a:rPr lang="en-US" b="1" baseline="30000" dirty="0" smtClean="0"/>
              <a:t>th</a:t>
            </a:r>
            <a:r>
              <a:rPr lang="en-US" b="1" dirty="0" smtClean="0"/>
              <a:t> AF crews were undertrained; their bombers were still a work in progress; bases were still being built; organizations were shaking out </a:t>
            </a:r>
          </a:p>
          <a:p>
            <a:r>
              <a:rPr lang="en-US" b="1" dirty="0" smtClean="0"/>
              <a:t>Supplies and fuel came over by ship.</a:t>
            </a:r>
          </a:p>
          <a:p>
            <a:r>
              <a:rPr lang="en-US" b="1" dirty="0" smtClean="0"/>
              <a:t>The British wanted revenge for their bombed cities and the US press and officials clambered for action.</a:t>
            </a:r>
          </a:p>
          <a:p>
            <a:r>
              <a:rPr lang="en-US" b="1" dirty="0" smtClean="0"/>
              <a:t>The US in particular and the British, less so, needed targets to shake out their combat units.</a:t>
            </a:r>
          </a:p>
        </p:txBody>
      </p:sp>
      <p:sp>
        <p:nvSpPr>
          <p:cNvPr id="4" name="Slide Number Placeholder 3"/>
          <p:cNvSpPr>
            <a:spLocks noGrp="1"/>
          </p:cNvSpPr>
          <p:nvPr>
            <p:ph type="sldNum" sz="quarter" idx="12"/>
          </p:nvPr>
        </p:nvSpPr>
        <p:spPr/>
        <p:txBody>
          <a:bodyPr/>
          <a:lstStyle/>
          <a:p>
            <a:fld id="{3B48A1CB-BC9D-400D-B1D7-5C1B37483DD7}" type="slidenum">
              <a:rPr lang="en-US" smtClean="0"/>
              <a:t>65</a:t>
            </a:fld>
            <a:endParaRPr lang="en-US"/>
          </a:p>
        </p:txBody>
      </p:sp>
    </p:spTree>
    <p:extLst>
      <p:ext uri="{BB962C8B-B14F-4D97-AF65-F5344CB8AC3E}">
        <p14:creationId xmlns:p14="http://schemas.microsoft.com/office/powerpoint/2010/main" val="16681691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Strategic Air </a:t>
            </a:r>
            <a:r>
              <a:rPr lang="en-US" b="1" dirty="0" smtClean="0"/>
              <a:t>Doctrine-3</a:t>
            </a:r>
            <a:endParaRPr lang="en-US" b="1" dirty="0"/>
          </a:p>
        </p:txBody>
      </p:sp>
      <p:sp>
        <p:nvSpPr>
          <p:cNvPr id="3" name="Content Placeholder 2"/>
          <p:cNvSpPr>
            <a:spLocks noGrp="1"/>
          </p:cNvSpPr>
          <p:nvPr>
            <p:ph idx="1"/>
          </p:nvPr>
        </p:nvSpPr>
        <p:spPr>
          <a:xfrm>
            <a:off x="457200" y="1295400"/>
            <a:ext cx="8229600" cy="5562600"/>
          </a:xfrm>
        </p:spPr>
        <p:txBody>
          <a:bodyPr>
            <a:normAutofit/>
          </a:bodyPr>
          <a:lstStyle/>
          <a:p>
            <a:r>
              <a:rPr lang="en-US" sz="2800" b="1" dirty="0" smtClean="0">
                <a:solidFill>
                  <a:srgbClr val="C00000"/>
                </a:solidFill>
              </a:rPr>
              <a:t>Partial Solution</a:t>
            </a:r>
            <a:r>
              <a:rPr lang="en-US" sz="2800" b="1" dirty="0"/>
              <a:t>: </a:t>
            </a:r>
            <a:r>
              <a:rPr lang="en-US" sz="2800" b="1" dirty="0" smtClean="0"/>
              <a:t>Target the </a:t>
            </a:r>
            <a:r>
              <a:rPr lang="en-US" sz="2800" b="1" dirty="0"/>
              <a:t>German U-boat  pens on the French west Coast and their coming and going in the bay of Biscay</a:t>
            </a:r>
            <a:r>
              <a:rPr lang="en-US" sz="2800" b="1" dirty="0" smtClean="0"/>
              <a:t>.</a:t>
            </a:r>
          </a:p>
          <a:p>
            <a:r>
              <a:rPr lang="en-US" sz="2800" b="1" dirty="0"/>
              <a:t>The U-boat problem was severe.  </a:t>
            </a:r>
            <a:r>
              <a:rPr lang="en-US" sz="2800" b="1" dirty="0" smtClean="0"/>
              <a:t> </a:t>
            </a:r>
            <a:endParaRPr lang="en-US" sz="2800" b="1" dirty="0"/>
          </a:p>
          <a:p>
            <a:r>
              <a:rPr lang="en-US" sz="2800" b="1" dirty="0" smtClean="0"/>
              <a:t>The issue ultimately taken to Churchill and Roosevelt.</a:t>
            </a:r>
          </a:p>
          <a:p>
            <a:r>
              <a:rPr lang="en-US" sz="2800" b="1" dirty="0" smtClean="0">
                <a:solidFill>
                  <a:srgbClr val="C00000"/>
                </a:solidFill>
              </a:rPr>
              <a:t>Direction</a:t>
            </a:r>
            <a:r>
              <a:rPr lang="en-US" sz="2800" b="1" dirty="0" smtClean="0"/>
              <a:t>: The convoys had to be protected, both to keep England supported and to bring over the millions of US and Canadian forces and all their supplies for the invasions of Italy and France.</a:t>
            </a:r>
          </a:p>
          <a:p>
            <a:pPr marL="0" indent="0">
              <a:buNone/>
            </a:pPr>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66</a:t>
            </a:fld>
            <a:endParaRPr lang="en-US"/>
          </a:p>
        </p:txBody>
      </p:sp>
    </p:spTree>
    <p:extLst>
      <p:ext uri="{BB962C8B-B14F-4D97-AF65-F5344CB8AC3E}">
        <p14:creationId xmlns:p14="http://schemas.microsoft.com/office/powerpoint/2010/main" val="17192816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Strategic Air </a:t>
            </a:r>
            <a:r>
              <a:rPr lang="en-US" b="1" dirty="0" smtClean="0"/>
              <a:t>Doctrine-4</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b="1" dirty="0"/>
              <a:t>U-Boat pens proved to be indestructible to </a:t>
            </a:r>
            <a:r>
              <a:rPr lang="en-US" b="1" dirty="0" smtClean="0"/>
              <a:t>even direct </a:t>
            </a:r>
            <a:r>
              <a:rPr lang="en-US" b="1" dirty="0"/>
              <a:t>hits and most US and British bombs missed their targets. </a:t>
            </a:r>
          </a:p>
          <a:p>
            <a:r>
              <a:rPr lang="en-US" b="1" dirty="0" smtClean="0"/>
              <a:t>But </a:t>
            </a:r>
            <a:r>
              <a:rPr lang="en-US" b="1" dirty="0"/>
              <a:t>with more VLR aircraft with vastly improved radars and intelligence from a steadily improving </a:t>
            </a:r>
            <a:r>
              <a:rPr lang="en-US" b="1" dirty="0" smtClean="0"/>
              <a:t>cryptanalysis; </a:t>
            </a:r>
            <a:r>
              <a:rPr lang="en-US" b="1" dirty="0"/>
              <a:t>U-boats in the bay of Biscay were under continual attack both day and night.</a:t>
            </a:r>
          </a:p>
          <a:p>
            <a:r>
              <a:rPr lang="en-US" b="1" dirty="0">
                <a:solidFill>
                  <a:schemeClr val="tx2"/>
                </a:solidFill>
              </a:rPr>
              <a:t>From late 1943 till 1945 Strategic bombing of the German heartland continued unabated</a:t>
            </a:r>
            <a:r>
              <a:rPr lang="en-US" b="1" dirty="0" smtClean="0">
                <a:solidFill>
                  <a:schemeClr val="tx2"/>
                </a:solidFill>
              </a:rPr>
              <a:t>.</a:t>
            </a:r>
          </a:p>
          <a:p>
            <a:r>
              <a:rPr lang="en-US" b="1" dirty="0" smtClean="0">
                <a:solidFill>
                  <a:schemeClr val="tx2"/>
                </a:solidFill>
              </a:rPr>
              <a:t>Germany faced a combination of aircraft/skilled pilots losses, fuel shortages, growing allied numbers</a:t>
            </a:r>
            <a:endParaRPr lang="en-US" b="1" dirty="0">
              <a:solidFill>
                <a:schemeClr val="tx2"/>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67</a:t>
            </a:fld>
            <a:endParaRPr lang="en-US"/>
          </a:p>
        </p:txBody>
      </p:sp>
    </p:spTree>
    <p:extLst>
      <p:ext uri="{BB962C8B-B14F-4D97-AF65-F5344CB8AC3E}">
        <p14:creationId xmlns:p14="http://schemas.microsoft.com/office/powerpoint/2010/main" val="22610401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48A1CB-BC9D-400D-B1D7-5C1B37483DD7}" type="slidenum">
              <a:rPr lang="en-US" smtClean="0"/>
              <a:t>68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686800" cy="486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108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Continual German Fuel Shortfall </a:t>
            </a:r>
          </a:p>
        </p:txBody>
      </p:sp>
      <p:sp>
        <p:nvSpPr>
          <p:cNvPr id="3" name="Content Placeholder 2"/>
          <p:cNvSpPr>
            <a:spLocks noGrp="1"/>
          </p:cNvSpPr>
          <p:nvPr>
            <p:ph idx="1"/>
          </p:nvPr>
        </p:nvSpPr>
        <p:spPr/>
        <p:txBody>
          <a:bodyPr>
            <a:normAutofit fontScale="92500" lnSpcReduction="20000"/>
          </a:bodyPr>
          <a:lstStyle/>
          <a:p>
            <a:r>
              <a:rPr lang="en-US" b="1" dirty="0" smtClean="0"/>
              <a:t>Prior </a:t>
            </a:r>
            <a:r>
              <a:rPr lang="en-US" b="1" dirty="0"/>
              <a:t>to the war Germany </a:t>
            </a:r>
            <a:r>
              <a:rPr lang="en-US" b="1" dirty="0" smtClean="0"/>
              <a:t>was dependant on Rumanian and US oil [ESSO Caribbean sources], after the invasion of Poland the Germans went to the SE Polish oil fields but were thwarted by the quick 1939 Russian partition invasion.</a:t>
            </a:r>
          </a:p>
          <a:p>
            <a:r>
              <a:rPr lang="en-US" b="1" dirty="0" smtClean="0"/>
              <a:t>A major impetus of the June 1941 German invasion of Russia was to seize the Baku/Caspian Sea oil fields; Ukrainian food, iron ore and coal.</a:t>
            </a:r>
          </a:p>
          <a:p>
            <a:r>
              <a:rPr lang="en-US" b="1" dirty="0" smtClean="0"/>
              <a:t>Until driven back by the Russians in 1944/1945 the Germans exploited the Rumanian and Polish fields and Lithuania oil tar sands. And …</a:t>
            </a:r>
          </a:p>
        </p:txBody>
      </p:sp>
      <p:sp>
        <p:nvSpPr>
          <p:cNvPr id="4" name="Slide Number Placeholder 3"/>
          <p:cNvSpPr>
            <a:spLocks noGrp="1"/>
          </p:cNvSpPr>
          <p:nvPr>
            <p:ph type="sldNum" sz="quarter" idx="12"/>
          </p:nvPr>
        </p:nvSpPr>
        <p:spPr/>
        <p:txBody>
          <a:bodyPr/>
          <a:lstStyle/>
          <a:p>
            <a:fld id="{7629007D-6A62-4939-9C58-AA89BFE6B387}"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284632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b="1" dirty="0" smtClean="0"/>
              <a:t>Part II</a:t>
            </a:r>
            <a:br>
              <a:rPr lang="en-US" b="1" dirty="0" smtClean="0"/>
            </a:br>
            <a:r>
              <a:rPr lang="en-US" b="1" dirty="0" smtClean="0"/>
              <a:t>Session </a:t>
            </a:r>
            <a:r>
              <a:rPr lang="en-US" b="1" dirty="0"/>
              <a:t>1</a:t>
            </a:r>
            <a:r>
              <a:rPr lang="en-US" b="1" dirty="0" smtClean="0"/>
              <a:t/>
            </a:r>
            <a:br>
              <a:rPr lang="en-US" b="1" dirty="0" smtClean="0"/>
            </a:br>
            <a:r>
              <a:rPr lang="en-US" b="1" dirty="0" smtClean="0"/>
              <a:t>How </a:t>
            </a:r>
            <a:r>
              <a:rPr lang="en-US" b="1" dirty="0"/>
              <a:t>T</a:t>
            </a:r>
            <a:r>
              <a:rPr lang="en-US" b="1" dirty="0" smtClean="0"/>
              <a:t>o Win </a:t>
            </a:r>
            <a:r>
              <a:rPr lang="en-US" b="1" dirty="0"/>
              <a:t>C</a:t>
            </a:r>
            <a:r>
              <a:rPr lang="en-US" b="1" dirty="0" smtClean="0"/>
              <a:t>ommand </a:t>
            </a:r>
            <a:r>
              <a:rPr lang="en-US" b="1" dirty="0"/>
              <a:t>of the </a:t>
            </a:r>
            <a:r>
              <a:rPr lang="en-US" b="1" dirty="0" smtClean="0"/>
              <a:t>Air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B48A1CB-BC9D-400D-B1D7-5C1B37483DD7}" type="slidenum">
              <a:rPr lang="en-US" smtClean="0"/>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48600"/>
            <a:ext cx="2902017" cy="217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9599"/>
            <a:ext cx="2362200" cy="176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2374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Impact of Fuel on the War </a:t>
            </a:r>
            <a:endParaRPr lang="en-US" b="1" dirty="0"/>
          </a:p>
        </p:txBody>
      </p:sp>
      <p:sp>
        <p:nvSpPr>
          <p:cNvPr id="3" name="Content Placeholder 2"/>
          <p:cNvSpPr>
            <a:spLocks noGrp="1"/>
          </p:cNvSpPr>
          <p:nvPr>
            <p:ph idx="1"/>
          </p:nvPr>
        </p:nvSpPr>
        <p:spPr>
          <a:xfrm>
            <a:off x="228600" y="1600200"/>
            <a:ext cx="8915400" cy="5257800"/>
          </a:xfrm>
        </p:spPr>
        <p:txBody>
          <a:bodyPr>
            <a:normAutofit fontScale="92500" lnSpcReduction="20000"/>
          </a:bodyPr>
          <a:lstStyle/>
          <a:p>
            <a:r>
              <a:rPr lang="en-US" b="1" dirty="0" smtClean="0"/>
              <a:t>The Germans were compelled early to go to synthetic oil derived from coal regardless of its inefficiencies. </a:t>
            </a:r>
            <a:r>
              <a:rPr lang="en-US" b="1" dirty="0"/>
              <a:t>S</a:t>
            </a:r>
            <a:r>
              <a:rPr lang="en-US" b="1" dirty="0" smtClean="0"/>
              <a:t>ynthetic plants were placed in SE Germany, Austria, even Poland away from the 8</a:t>
            </a:r>
            <a:r>
              <a:rPr lang="en-US" b="1" baseline="30000" dirty="0" smtClean="0"/>
              <a:t>th</a:t>
            </a:r>
            <a:r>
              <a:rPr lang="en-US" b="1" dirty="0" smtClean="0"/>
              <a:t> AF, but then came the 15</a:t>
            </a:r>
            <a:r>
              <a:rPr lang="en-US" b="1" baseline="30000" dirty="0" smtClean="0"/>
              <a:t>th</a:t>
            </a:r>
            <a:r>
              <a:rPr lang="en-US" b="1" dirty="0" smtClean="0"/>
              <a:t> AF flying north from Italy. </a:t>
            </a:r>
          </a:p>
          <a:p>
            <a:r>
              <a:rPr lang="en-US" b="1" dirty="0" smtClean="0"/>
              <a:t>Italy had exhausted its limited oil fields by 1941 and was dependent on Rumanian and synthetic oil.</a:t>
            </a:r>
          </a:p>
          <a:p>
            <a:r>
              <a:rPr lang="en-US" b="1" dirty="0" smtClean="0">
                <a:solidFill>
                  <a:schemeClr val="tx2"/>
                </a:solidFill>
              </a:rPr>
              <a:t>The US had unlimited fuel for all allied needs and had developed higher octane fuels which enhanced aircraft performance</a:t>
            </a:r>
            <a:r>
              <a:rPr lang="en-US" b="1" dirty="0" smtClean="0"/>
              <a:t>.</a:t>
            </a:r>
          </a:p>
          <a:p>
            <a:r>
              <a:rPr lang="en-US" b="1" dirty="0" smtClean="0">
                <a:solidFill>
                  <a:schemeClr val="tx2"/>
                </a:solidFill>
              </a:rPr>
              <a:t>Russia supplied its fuel needs from secured Baku/ Caspian fields.</a:t>
            </a:r>
          </a:p>
          <a:p>
            <a:endParaRPr lang="en-US" dirty="0"/>
          </a:p>
        </p:txBody>
      </p:sp>
      <p:sp>
        <p:nvSpPr>
          <p:cNvPr id="4" name="Slide Number Placeholder 3"/>
          <p:cNvSpPr>
            <a:spLocks noGrp="1"/>
          </p:cNvSpPr>
          <p:nvPr>
            <p:ph type="sldNum" sz="quarter" idx="12"/>
          </p:nvPr>
        </p:nvSpPr>
        <p:spPr/>
        <p:txBody>
          <a:bodyPr/>
          <a:lstStyle/>
          <a:p>
            <a:fld id="{7629007D-6A62-4939-9C58-AA89BFE6B387}"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519124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German Synthetic Fuel Production</a:t>
            </a:r>
            <a:endParaRPr lang="en-US" b="1" dirty="0"/>
          </a:p>
        </p:txBody>
      </p:sp>
      <p:sp>
        <p:nvSpPr>
          <p:cNvPr id="6" name="Content Placeholder 5"/>
          <p:cNvSpPr>
            <a:spLocks noGrp="1"/>
          </p:cNvSpPr>
          <p:nvPr>
            <p:ph idx="1"/>
          </p:nvPr>
        </p:nvSpPr>
        <p:spPr>
          <a:xfrm>
            <a:off x="457200" y="1600200"/>
            <a:ext cx="8229600" cy="4953000"/>
          </a:xfrm>
        </p:spPr>
        <p:txBody>
          <a:bodyPr>
            <a:normAutofit fontScale="92500" lnSpcReduction="10000"/>
          </a:bodyPr>
          <a:lstStyle/>
          <a:p>
            <a:r>
              <a:rPr lang="en-US" b="1" dirty="0" smtClean="0"/>
              <a:t>March 1944  		185,000 tons</a:t>
            </a:r>
          </a:p>
          <a:p>
            <a:r>
              <a:rPr lang="en-US" b="1" dirty="0" smtClean="0"/>
              <a:t>May 1944		  56,000 tons</a:t>
            </a:r>
          </a:p>
          <a:p>
            <a:r>
              <a:rPr lang="en-US" b="1" dirty="0" smtClean="0"/>
              <a:t>July 1944		             17,000 tons</a:t>
            </a:r>
          </a:p>
          <a:p>
            <a:r>
              <a:rPr lang="en-US" b="1" dirty="0" smtClean="0"/>
              <a:t>February 1945</a:t>
            </a:r>
            <a:r>
              <a:rPr lang="en-US" b="1" dirty="0"/>
              <a:t> </a:t>
            </a:r>
            <a:r>
              <a:rPr lang="en-US" b="1" dirty="0" smtClean="0"/>
              <a:t>                1,000 tons</a:t>
            </a:r>
          </a:p>
          <a:p>
            <a:endParaRPr lang="en-US" b="1" dirty="0"/>
          </a:p>
          <a:p>
            <a:r>
              <a:rPr lang="en-US" b="1" dirty="0" smtClean="0"/>
              <a:t>Synthetic fuel plants were concentrated in SE Germany and were targeted by the strategic bomber force accompanied by the P-51s.</a:t>
            </a:r>
          </a:p>
          <a:p>
            <a:r>
              <a:rPr lang="en-US" b="1" dirty="0" smtClean="0"/>
              <a:t>After Normandy P-51s were in France with shorter escort routes and more time to attack .  </a:t>
            </a:r>
            <a:endParaRPr lang="en-US" b="1" dirty="0"/>
          </a:p>
        </p:txBody>
      </p:sp>
      <p:sp>
        <p:nvSpPr>
          <p:cNvPr id="4" name="Slide Number Placeholder 3"/>
          <p:cNvSpPr>
            <a:spLocks noGrp="1"/>
          </p:cNvSpPr>
          <p:nvPr>
            <p:ph type="sldNum" sz="quarter" idx="12"/>
          </p:nvPr>
        </p:nvSpPr>
        <p:spPr/>
        <p:txBody>
          <a:bodyPr/>
          <a:lstStyle/>
          <a:p>
            <a:fld id="{7629007D-6A62-4939-9C58-AA89BFE6B387}" type="slidenum">
              <a:rPr lang="en-US" smtClean="0">
                <a:solidFill>
                  <a:prstClr val="black">
                    <a:tint val="75000"/>
                  </a:prstClr>
                </a:solidFill>
              </a:rPr>
              <a:pPr/>
              <a:t>71</a:t>
            </a:fld>
            <a:endParaRPr lang="en-US" dirty="0">
              <a:solidFill>
                <a:prstClr val="black">
                  <a:tint val="75000"/>
                </a:prstClr>
              </a:solidFill>
            </a:endParaRPr>
          </a:p>
        </p:txBody>
      </p:sp>
      <p:cxnSp>
        <p:nvCxnSpPr>
          <p:cNvPr id="3" name="Straight Arrow Connector 2"/>
          <p:cNvCxnSpPr/>
          <p:nvPr/>
        </p:nvCxnSpPr>
        <p:spPr>
          <a:xfrm>
            <a:off x="7467600" y="1600200"/>
            <a:ext cx="0" cy="1981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47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29007D-6A62-4939-9C58-AA89BFE6B387}" type="slidenum">
              <a:rPr lang="en-US" smtClean="0">
                <a:solidFill>
                  <a:prstClr val="black">
                    <a:tint val="75000"/>
                  </a:prstClr>
                </a:solidFill>
              </a:rPr>
              <a:pPr/>
              <a:t>72</a:t>
            </a:fld>
            <a:endParaRPr lang="en-US" dirty="0">
              <a:solidFill>
                <a:prstClr val="black">
                  <a:tint val="75000"/>
                </a:prstClr>
              </a:solidFill>
            </a:endParaRPr>
          </a:p>
        </p:txBody>
      </p:sp>
      <p:sp>
        <p:nvSpPr>
          <p:cNvPr id="5" name="Title 4"/>
          <p:cNvSpPr>
            <a:spLocks noGrp="1"/>
          </p:cNvSpPr>
          <p:nvPr>
            <p:ph type="title" idx="4294967295"/>
          </p:nvPr>
        </p:nvSpPr>
        <p:spPr>
          <a:xfrm>
            <a:off x="457200" y="35916"/>
            <a:ext cx="8229600" cy="1143000"/>
          </a:xfrm>
        </p:spPr>
        <p:txBody>
          <a:bodyPr/>
          <a:lstStyle/>
          <a:p>
            <a:r>
              <a:rPr lang="en-US" b="1" dirty="0" smtClean="0"/>
              <a:t>Notable Quotes</a:t>
            </a:r>
            <a:endParaRPr lang="en-US" b="1" dirty="0"/>
          </a:p>
        </p:txBody>
      </p:sp>
      <p:sp>
        <p:nvSpPr>
          <p:cNvPr id="3" name="Rectangle 2"/>
          <p:cNvSpPr/>
          <p:nvPr/>
        </p:nvSpPr>
        <p:spPr>
          <a:xfrm>
            <a:off x="1066800" y="1168680"/>
            <a:ext cx="7467600" cy="1569660"/>
          </a:xfrm>
          <a:prstGeom prst="rect">
            <a:avLst/>
          </a:prstGeom>
        </p:spPr>
        <p:txBody>
          <a:bodyPr wrap="square">
            <a:spAutoFit/>
          </a:bodyPr>
          <a:lstStyle/>
          <a:p>
            <a:r>
              <a:rPr lang="en-US" sz="2400" b="1" dirty="0" smtClean="0">
                <a:solidFill>
                  <a:srgbClr val="FF0000"/>
                </a:solidFill>
              </a:rPr>
              <a:t>Gen. Doolittle </a:t>
            </a:r>
            <a:r>
              <a:rPr lang="en-US" sz="2400" b="1" dirty="0" smtClean="0"/>
              <a:t>in his memories </a:t>
            </a:r>
            <a:r>
              <a:rPr lang="en-US" sz="2400" b="1" dirty="0"/>
              <a:t>quoted </a:t>
            </a:r>
            <a:r>
              <a:rPr lang="en-US" sz="2400" b="1" dirty="0">
                <a:solidFill>
                  <a:srgbClr val="FF0000"/>
                </a:solidFill>
              </a:rPr>
              <a:t>Hermann </a:t>
            </a:r>
            <a:r>
              <a:rPr lang="en-US" sz="2400" b="1" dirty="0" smtClean="0">
                <a:solidFill>
                  <a:srgbClr val="FF0000"/>
                </a:solidFill>
              </a:rPr>
              <a:t>Goering </a:t>
            </a:r>
            <a:r>
              <a:rPr lang="en-US" sz="2400" b="1" dirty="0" smtClean="0"/>
              <a:t>saying  "The </a:t>
            </a:r>
            <a:r>
              <a:rPr lang="en-US" sz="2400" b="1" dirty="0"/>
              <a:t>day I saw </a:t>
            </a:r>
            <a:r>
              <a:rPr lang="en-US" sz="2400" b="1" dirty="0" smtClean="0"/>
              <a:t>fighters flying with bombers over </a:t>
            </a:r>
            <a:r>
              <a:rPr lang="en-US" sz="2400" b="1" dirty="0"/>
              <a:t>Berlin, I knew the </a:t>
            </a:r>
            <a:r>
              <a:rPr lang="en-US" sz="2400" b="1" dirty="0" smtClean="0"/>
              <a:t>war was lost."</a:t>
            </a:r>
            <a:endParaRPr lang="en-US" sz="2400" dirty="0"/>
          </a:p>
          <a:p>
            <a:endParaRPr lang="en-US" sz="2400" dirty="0"/>
          </a:p>
        </p:txBody>
      </p:sp>
      <p:sp>
        <p:nvSpPr>
          <p:cNvPr id="4" name="Rectangle 3"/>
          <p:cNvSpPr/>
          <p:nvPr/>
        </p:nvSpPr>
        <p:spPr>
          <a:xfrm>
            <a:off x="1066800" y="2514600"/>
            <a:ext cx="7467600" cy="3785652"/>
          </a:xfrm>
          <a:prstGeom prst="rect">
            <a:avLst/>
          </a:prstGeom>
        </p:spPr>
        <p:txBody>
          <a:bodyPr wrap="square">
            <a:spAutoFit/>
          </a:bodyPr>
          <a:lstStyle/>
          <a:p>
            <a:r>
              <a:rPr lang="en-US" sz="2400" b="1" dirty="0"/>
              <a:t>Mustang ace </a:t>
            </a:r>
            <a:r>
              <a:rPr lang="en-US" sz="2400" b="1" dirty="0">
                <a:solidFill>
                  <a:srgbClr val="FF0000"/>
                </a:solidFill>
              </a:rPr>
              <a:t>Brig. Gen. Thomas “Tommy” Hayes </a:t>
            </a:r>
            <a:r>
              <a:rPr lang="en-US" sz="2400" b="1" dirty="0"/>
              <a:t>said that the Merlin-powered P-51 “had the three qualities you need most if you were going to escort bombers to </a:t>
            </a:r>
            <a:r>
              <a:rPr lang="en-US" sz="2400" b="1" dirty="0" smtClean="0"/>
              <a:t>Berlin: </a:t>
            </a:r>
            <a:r>
              <a:rPr lang="en-US" sz="2400" b="1" dirty="0" smtClean="0">
                <a:solidFill>
                  <a:srgbClr val="FF0000"/>
                </a:solidFill>
              </a:rPr>
              <a:t>[1] range</a:t>
            </a:r>
            <a:r>
              <a:rPr lang="en-US" sz="2400" b="1" dirty="0">
                <a:solidFill>
                  <a:srgbClr val="FF0000"/>
                </a:solidFill>
              </a:rPr>
              <a:t>, </a:t>
            </a:r>
            <a:r>
              <a:rPr lang="en-US" sz="2400" b="1" dirty="0" smtClean="0">
                <a:solidFill>
                  <a:srgbClr val="FF0000"/>
                </a:solidFill>
              </a:rPr>
              <a:t>[2] range </a:t>
            </a:r>
            <a:r>
              <a:rPr lang="en-US" sz="2400" b="1" dirty="0">
                <a:solidFill>
                  <a:srgbClr val="FF0000"/>
                </a:solidFill>
              </a:rPr>
              <a:t>and </a:t>
            </a:r>
            <a:r>
              <a:rPr lang="en-US" sz="2400" b="1" dirty="0" smtClean="0">
                <a:solidFill>
                  <a:srgbClr val="FF0000"/>
                </a:solidFill>
              </a:rPr>
              <a:t>[3] range.”</a:t>
            </a:r>
          </a:p>
          <a:p>
            <a:endParaRPr lang="en-US" sz="2400" b="1" dirty="0"/>
          </a:p>
          <a:p>
            <a:r>
              <a:rPr lang="en-US" sz="2400" b="1" dirty="0" smtClean="0">
                <a:solidFill>
                  <a:srgbClr val="FF0000"/>
                </a:solidFill>
              </a:rPr>
              <a:t>German Field Marshall Wilhelm Keitel  </a:t>
            </a:r>
            <a:r>
              <a:rPr lang="en-US" sz="2400" b="1" dirty="0" smtClean="0"/>
              <a:t>“Normandy invasion succeeded because of our inability to bring up reserves at the proper time, as enemy bomber and fighters made it impossible to throw additional division into the field.” </a:t>
            </a:r>
            <a:endParaRPr lang="en-US" sz="2400" b="1" dirty="0"/>
          </a:p>
        </p:txBody>
      </p:sp>
    </p:spTree>
    <p:extLst>
      <p:ext uri="{BB962C8B-B14F-4D97-AF65-F5344CB8AC3E}">
        <p14:creationId xmlns:p14="http://schemas.microsoft.com/office/powerpoint/2010/main" val="1097642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337"/>
            <a:ext cx="9144000" cy="1143000"/>
          </a:xfrm>
        </p:spPr>
        <p:txBody>
          <a:bodyPr>
            <a:normAutofit fontScale="90000"/>
          </a:bodyPr>
          <a:lstStyle/>
          <a:p>
            <a:r>
              <a:rPr lang="en-US" b="1" dirty="0" smtClean="0"/>
              <a:t>So, Did </a:t>
            </a:r>
            <a:r>
              <a:rPr lang="en-US" b="1" dirty="0"/>
              <a:t>C</a:t>
            </a:r>
            <a:r>
              <a:rPr lang="en-US" b="1" dirty="0" smtClean="0"/>
              <a:t>ommand of the Air and Strategic Bombing </a:t>
            </a:r>
            <a:r>
              <a:rPr lang="en-US" b="1" dirty="0"/>
              <a:t>W</a:t>
            </a:r>
            <a:r>
              <a:rPr lang="en-US" b="1" dirty="0" smtClean="0"/>
              <a:t>in the War in Europe?</a:t>
            </a:r>
            <a:endParaRPr lang="en-US" b="1" dirty="0"/>
          </a:p>
        </p:txBody>
      </p:sp>
      <p:sp>
        <p:nvSpPr>
          <p:cNvPr id="4" name="Content Placeholder 3"/>
          <p:cNvSpPr>
            <a:spLocks noGrp="1"/>
          </p:cNvSpPr>
          <p:nvPr>
            <p:ph idx="1"/>
          </p:nvPr>
        </p:nvSpPr>
        <p:spPr>
          <a:xfrm>
            <a:off x="0" y="1295400"/>
            <a:ext cx="9144000" cy="5334000"/>
          </a:xfrm>
        </p:spPr>
        <p:txBody>
          <a:bodyPr>
            <a:normAutofit fontScale="85000" lnSpcReduction="20000"/>
          </a:bodyPr>
          <a:lstStyle/>
          <a:p>
            <a:r>
              <a:rPr lang="en-US" b="1" dirty="0" smtClean="0"/>
              <a:t>Opinions vary!</a:t>
            </a:r>
          </a:p>
          <a:p>
            <a:r>
              <a:rPr lang="en-US" b="1" dirty="0" smtClean="0"/>
              <a:t>It was not the </a:t>
            </a:r>
            <a:r>
              <a:rPr lang="en-US" b="1" u="sng" dirty="0" smtClean="0">
                <a:solidFill>
                  <a:srgbClr val="FF0000"/>
                </a:solidFill>
              </a:rPr>
              <a:t>short war </a:t>
            </a:r>
            <a:r>
              <a:rPr lang="en-US" b="1" dirty="0" smtClean="0"/>
              <a:t>projected by Strategic Bombing advocates!</a:t>
            </a:r>
          </a:p>
          <a:p>
            <a:r>
              <a:rPr lang="en-US" b="1" dirty="0"/>
              <a:t>There was no knock-out blow, the WWI style drawn-out </a:t>
            </a:r>
            <a:r>
              <a:rPr lang="en-US" b="1" dirty="0" smtClean="0"/>
              <a:t>land battle continued on three fronts.</a:t>
            </a:r>
          </a:p>
          <a:p>
            <a:r>
              <a:rPr lang="en-US" b="1" dirty="0" smtClean="0"/>
              <a:t>The German civilian population did not break and force an end of the war.</a:t>
            </a:r>
          </a:p>
          <a:p>
            <a:r>
              <a:rPr lang="en-US" b="1" dirty="0" smtClean="0"/>
              <a:t>Strategic Bombing was </a:t>
            </a:r>
            <a:r>
              <a:rPr lang="en-US" b="1" dirty="0" smtClean="0">
                <a:solidFill>
                  <a:srgbClr val="FF0000"/>
                </a:solidFill>
              </a:rPr>
              <a:t>vast</a:t>
            </a:r>
            <a:r>
              <a:rPr lang="en-US" b="1" dirty="0" smtClean="0"/>
              <a:t>, but </a:t>
            </a:r>
            <a:r>
              <a:rPr lang="en-US" b="1" dirty="0" smtClean="0">
                <a:solidFill>
                  <a:srgbClr val="FF0000"/>
                </a:solidFill>
              </a:rPr>
              <a:t>inaccurate</a:t>
            </a:r>
            <a:r>
              <a:rPr lang="en-US" b="1" dirty="0" smtClean="0"/>
              <a:t>.</a:t>
            </a:r>
          </a:p>
          <a:p>
            <a:r>
              <a:rPr lang="en-US" b="1" dirty="0" smtClean="0"/>
              <a:t>1942-1943 at best was a Allied build-up and holding action.</a:t>
            </a:r>
          </a:p>
          <a:p>
            <a:r>
              <a:rPr lang="en-US" b="1" dirty="0" smtClean="0"/>
              <a:t>1944-1945 constantly attacked industries and transportation.</a:t>
            </a:r>
          </a:p>
          <a:p>
            <a:r>
              <a:rPr lang="en-US" b="1" dirty="0" smtClean="0"/>
              <a:t>As 85% of German forces were directed against Russia.</a:t>
            </a:r>
          </a:p>
          <a:p>
            <a:pPr lvl="1"/>
            <a:r>
              <a:rPr lang="en-US" b="1" dirty="0" smtClean="0"/>
              <a:t>But, the US/UK air actions [1943-1945] drew the Luftwaffe from the </a:t>
            </a:r>
            <a:r>
              <a:rPr lang="en-US" b="1" i="1" u="sng" dirty="0" smtClean="0"/>
              <a:t>Ostfeldung</a:t>
            </a:r>
            <a:endParaRPr lang="en-US" b="1" i="1" u="sng" dirty="0"/>
          </a:p>
        </p:txBody>
      </p:sp>
      <p:sp>
        <p:nvSpPr>
          <p:cNvPr id="2" name="Slide Number Placeholder 1"/>
          <p:cNvSpPr>
            <a:spLocks noGrp="1"/>
          </p:cNvSpPr>
          <p:nvPr>
            <p:ph type="sldNum" sz="quarter" idx="12"/>
          </p:nvPr>
        </p:nvSpPr>
        <p:spPr/>
        <p:txBody>
          <a:bodyPr/>
          <a:lstStyle/>
          <a:p>
            <a:fld id="{7629007D-6A62-4939-9C58-AA89BFE6B387}"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20124004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 y="1533465"/>
            <a:ext cx="8915400" cy="5324535"/>
          </a:xfrm>
          <a:prstGeom prst="rect">
            <a:avLst/>
          </a:prstGeom>
        </p:spPr>
        <p:txBody>
          <a:bodyPr wrap="square">
            <a:spAutoFit/>
          </a:bodyPr>
          <a:lstStyle/>
          <a:p>
            <a:pPr marL="285750" indent="-285750">
              <a:buFont typeface="Arial" panose="020B0604020202020204" pitchFamily="34" charset="0"/>
              <a:buChar char="•"/>
            </a:pPr>
            <a:r>
              <a:rPr lang="en-US" sz="2000" b="1" dirty="0" smtClean="0"/>
              <a:t>(CNN) -- </a:t>
            </a:r>
            <a:r>
              <a:rPr lang="en-US" sz="2000" b="1" dirty="0" smtClean="0">
                <a:solidFill>
                  <a:srgbClr val="FF0000"/>
                </a:solidFill>
              </a:rPr>
              <a:t>British WW II code-breaker</a:t>
            </a:r>
            <a:r>
              <a:rPr lang="en-US" sz="2000" b="1" dirty="0" smtClean="0"/>
              <a:t>, who was later subjected to chemical castration for homosexual activity, has received a royal pardon nearly 60 years after he committed suicide.</a:t>
            </a:r>
          </a:p>
          <a:p>
            <a:pPr marL="285750" indent="-285750">
              <a:buFont typeface="Arial" panose="020B0604020202020204" pitchFamily="34" charset="0"/>
              <a:buChar char="•"/>
            </a:pPr>
            <a:r>
              <a:rPr lang="en-US" sz="2000" b="1" dirty="0" smtClean="0"/>
              <a:t>Turing was best known for developing the </a:t>
            </a:r>
            <a:r>
              <a:rPr lang="en-US" sz="2000" b="1" dirty="0" smtClean="0">
                <a:solidFill>
                  <a:srgbClr val="FF0000"/>
                </a:solidFill>
              </a:rPr>
              <a:t>Bombe</a:t>
            </a:r>
            <a:r>
              <a:rPr lang="en-US" sz="2000" b="1" dirty="0" smtClean="0"/>
              <a:t>, a code-breaking machine that deciphered messages encoded by German machines. His work is considered by many to have </a:t>
            </a:r>
            <a:r>
              <a:rPr lang="en-US" sz="2000" b="1" dirty="0" smtClean="0">
                <a:solidFill>
                  <a:srgbClr val="FF0000"/>
                </a:solidFill>
              </a:rPr>
              <a:t>helped change the course of the war and save thousands of lives</a:t>
            </a:r>
            <a:r>
              <a:rPr lang="en-US" sz="2000" b="1" dirty="0" smtClean="0"/>
              <a:t>.</a:t>
            </a:r>
          </a:p>
          <a:p>
            <a:pPr marL="285750" indent="-285750">
              <a:buFont typeface="Arial" panose="020B0604020202020204" pitchFamily="34" charset="0"/>
              <a:buChar char="•"/>
            </a:pPr>
            <a:r>
              <a:rPr lang="en-US" sz="2000" b="1" dirty="0" smtClean="0"/>
              <a:t>The </a:t>
            </a:r>
            <a:r>
              <a:rPr lang="en-US" sz="2000" b="1" dirty="0"/>
              <a:t>German </a:t>
            </a:r>
            <a:r>
              <a:rPr lang="en-US" sz="2000" b="1" dirty="0" smtClean="0"/>
              <a:t>Enigma encrypted  messages that Turing cracked at the British government's code-breaking headquarters in </a:t>
            </a:r>
            <a:r>
              <a:rPr lang="en-US" sz="2000" b="1" dirty="0" smtClean="0">
                <a:solidFill>
                  <a:srgbClr val="FF0000"/>
                </a:solidFill>
              </a:rPr>
              <a:t>Bletchley Park </a:t>
            </a:r>
            <a:r>
              <a:rPr lang="en-US" sz="2000" b="1" dirty="0" smtClean="0"/>
              <a:t>provided the Allies with crucial information.</a:t>
            </a:r>
          </a:p>
          <a:p>
            <a:pPr marL="285750" indent="-285750">
              <a:buFont typeface="Arial" panose="020B0604020202020204" pitchFamily="34" charset="0"/>
              <a:buChar char="•"/>
            </a:pPr>
            <a:r>
              <a:rPr lang="en-US" sz="2000" b="1" dirty="0" smtClean="0"/>
              <a:t>Turing is considered a </a:t>
            </a:r>
            <a:r>
              <a:rPr lang="en-US" sz="2000" b="1" dirty="0" smtClean="0">
                <a:solidFill>
                  <a:srgbClr val="FF0000"/>
                </a:solidFill>
              </a:rPr>
              <a:t>mathematical genius </a:t>
            </a:r>
            <a:r>
              <a:rPr lang="en-US" sz="2000" b="1" dirty="0" smtClean="0"/>
              <a:t>and later developed the Turing machine, which is considered to have </a:t>
            </a:r>
            <a:r>
              <a:rPr lang="en-US" sz="2000" b="1" dirty="0" smtClean="0">
                <a:solidFill>
                  <a:srgbClr val="FF0000"/>
                </a:solidFill>
              </a:rPr>
              <a:t>formed the basis of modern computing</a:t>
            </a:r>
            <a:r>
              <a:rPr lang="en-US" sz="2000" b="1" dirty="0" smtClean="0"/>
              <a:t>. </a:t>
            </a:r>
          </a:p>
          <a:p>
            <a:pPr marL="285750" indent="-285750">
              <a:buFont typeface="Arial" panose="020B0604020202020204" pitchFamily="34" charset="0"/>
              <a:buChar char="•"/>
            </a:pPr>
            <a:r>
              <a:rPr lang="en-US" sz="2000" b="1" dirty="0" smtClean="0"/>
              <a:t>"Dr. Turing deserves to be remembered and recognized for his fantastic contribution to the war effort and his legacy to science," British Justice Secretary Chris Grayling stated. "</a:t>
            </a:r>
            <a:r>
              <a:rPr lang="en-US" sz="2000" b="1" dirty="0" smtClean="0">
                <a:solidFill>
                  <a:srgbClr val="FF0000"/>
                </a:solidFill>
              </a:rPr>
              <a:t>A pardon from the Queen is a fitting tribute to an exceptional man</a:t>
            </a:r>
            <a:r>
              <a:rPr lang="en-US" sz="2000" b="1" dirty="0" smtClean="0"/>
              <a:t>."  The pardon, under the Royal Prerogative of Mercy, came into effect Dec 24, 2013.</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52599" y="177671"/>
            <a:ext cx="7238999" cy="1077218"/>
          </a:xfrm>
          <a:prstGeom prst="rect">
            <a:avLst/>
          </a:prstGeom>
        </p:spPr>
        <p:txBody>
          <a:bodyPr wrap="square">
            <a:spAutoFit/>
          </a:bodyPr>
          <a:lstStyle/>
          <a:p>
            <a:r>
              <a:rPr lang="en-US" sz="3200" b="1" dirty="0" smtClean="0"/>
              <a:t>Footnote</a:t>
            </a:r>
          </a:p>
          <a:p>
            <a:r>
              <a:rPr lang="en-US" sz="3200" b="1" dirty="0" smtClean="0"/>
              <a:t>Dr. Alan Turing – Receives Royal Pardon</a:t>
            </a:r>
            <a:endParaRPr lang="en-US" sz="3200" b="1" dirty="0"/>
          </a:p>
        </p:txBody>
      </p:sp>
    </p:spTree>
    <p:extLst>
      <p:ext uri="{BB962C8B-B14F-4D97-AF65-F5344CB8AC3E}">
        <p14:creationId xmlns:p14="http://schemas.microsoft.com/office/powerpoint/2010/main" val="7055186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Addition to History of Aviation</a:t>
            </a:r>
            <a:br>
              <a:rPr lang="en-US" b="1" dirty="0" smtClean="0"/>
            </a:br>
            <a:r>
              <a:rPr lang="en-US" b="1" dirty="0" smtClean="0"/>
              <a:t>WWI Session</a:t>
            </a:r>
            <a:endParaRPr lang="en-US" b="1" dirty="0"/>
          </a:p>
        </p:txBody>
      </p:sp>
      <p:sp>
        <p:nvSpPr>
          <p:cNvPr id="4" name="Content Placeholder 3"/>
          <p:cNvSpPr>
            <a:spLocks noGrp="1"/>
          </p:cNvSpPr>
          <p:nvPr>
            <p:ph idx="1"/>
          </p:nvPr>
        </p:nvSpPr>
        <p:spPr/>
        <p:txBody>
          <a:bodyPr>
            <a:normAutofit lnSpcReduction="10000"/>
          </a:bodyPr>
          <a:lstStyle/>
          <a:p>
            <a:r>
              <a:rPr lang="en-US" dirty="0">
                <a:hlinkClick r:id="rId2"/>
              </a:rPr>
              <a:t>Zeppelin Terror Attack</a:t>
            </a:r>
            <a:endParaRPr lang="en-US" dirty="0"/>
          </a:p>
          <a:p>
            <a:r>
              <a:rPr lang="en-US" dirty="0"/>
              <a:t>In the early days of World War I, Germany, determined to bring its British enemies to their knees, launched a new kind of terror campaign: bombing civilians from the sky. But the aircraft delivering the lethal payloads weren’t planes. They were Zeppelins, enormous... </a:t>
            </a:r>
            <a:endParaRPr lang="en-US" dirty="0" smtClean="0"/>
          </a:p>
          <a:p>
            <a:r>
              <a:rPr lang="en-US" dirty="0" smtClean="0"/>
              <a:t>www.PBS.org/WGBH/nova</a:t>
            </a:r>
            <a:endParaRPr lang="en-US" dirty="0"/>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1167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Prequel – Command </a:t>
            </a:r>
            <a:r>
              <a:rPr lang="en-US" b="1" dirty="0"/>
              <a:t>of the Air</a:t>
            </a:r>
          </a:p>
        </p:txBody>
      </p:sp>
      <p:sp>
        <p:nvSpPr>
          <p:cNvPr id="3" name="Content Placeholder 2"/>
          <p:cNvSpPr>
            <a:spLocks noGrp="1"/>
          </p:cNvSpPr>
          <p:nvPr>
            <p:ph idx="1"/>
          </p:nvPr>
        </p:nvSpPr>
        <p:spPr>
          <a:xfrm>
            <a:off x="228600" y="838200"/>
            <a:ext cx="8763000" cy="5562600"/>
          </a:xfrm>
        </p:spPr>
        <p:txBody>
          <a:bodyPr>
            <a:normAutofit fontScale="85000" lnSpcReduction="10000"/>
          </a:bodyPr>
          <a:lstStyle/>
          <a:p>
            <a:r>
              <a:rPr lang="en-US" b="1" dirty="0" smtClean="0">
                <a:solidFill>
                  <a:srgbClr val="C00000"/>
                </a:solidFill>
              </a:rPr>
              <a:t>First military aircraft 1909. First Air Combat 1911. Command </a:t>
            </a:r>
            <a:r>
              <a:rPr lang="en-US" b="1" dirty="0">
                <a:solidFill>
                  <a:srgbClr val="C00000"/>
                </a:solidFill>
              </a:rPr>
              <a:t>of the </a:t>
            </a:r>
            <a:r>
              <a:rPr lang="en-US" b="1" dirty="0" smtClean="0">
                <a:solidFill>
                  <a:srgbClr val="C00000"/>
                </a:solidFill>
              </a:rPr>
              <a:t>Air is a mid-20</a:t>
            </a:r>
            <a:r>
              <a:rPr lang="en-US" b="1" baseline="30000" dirty="0" smtClean="0">
                <a:solidFill>
                  <a:srgbClr val="C00000"/>
                </a:solidFill>
              </a:rPr>
              <a:t>th</a:t>
            </a:r>
            <a:r>
              <a:rPr lang="en-US" b="1" dirty="0" smtClean="0">
                <a:solidFill>
                  <a:srgbClr val="C00000"/>
                </a:solidFill>
              </a:rPr>
              <a:t> century transformation</a:t>
            </a:r>
            <a:r>
              <a:rPr lang="en-US" b="1" dirty="0" smtClean="0"/>
              <a:t>.</a:t>
            </a:r>
          </a:p>
          <a:p>
            <a:r>
              <a:rPr lang="en-US" b="1" dirty="0" smtClean="0"/>
              <a:t>There was air warfare [mostly observation] at the WWI fronts, but it did not effect the ultimate outcome.</a:t>
            </a:r>
          </a:p>
          <a:p>
            <a:r>
              <a:rPr lang="en-US" b="1" dirty="0">
                <a:solidFill>
                  <a:schemeClr val="accent1"/>
                </a:solidFill>
              </a:rPr>
              <a:t>Germans implement Strategic Bombing of London </a:t>
            </a:r>
            <a:r>
              <a:rPr lang="en-US" b="1" dirty="0" smtClean="0">
                <a:solidFill>
                  <a:schemeClr val="accent1"/>
                </a:solidFill>
              </a:rPr>
              <a:t>with 54  Zeppelins raids and Gotha bomber raids [1915-1918].</a:t>
            </a:r>
            <a:endParaRPr lang="en-US" b="1" dirty="0" smtClean="0"/>
          </a:p>
          <a:p>
            <a:r>
              <a:rPr lang="en-US" b="1" dirty="0" smtClean="0"/>
              <a:t>Because of WWI stalemate, </a:t>
            </a:r>
            <a:r>
              <a:rPr lang="en-US" b="1" dirty="0" smtClean="0">
                <a:solidFill>
                  <a:srgbClr val="FF0000"/>
                </a:solidFill>
              </a:rPr>
              <a:t>both</a:t>
            </a:r>
            <a:r>
              <a:rPr lang="en-US" b="1" dirty="0" smtClean="0"/>
              <a:t> the Allies [to a degree] and the Axis powers leaped at the battlefield aviation revolution to avoid a future stalemates.</a:t>
            </a:r>
          </a:p>
          <a:p>
            <a:pPr lvl="1"/>
            <a:r>
              <a:rPr lang="en-US" b="1" dirty="0" smtClean="0">
                <a:solidFill>
                  <a:srgbClr val="FF0000"/>
                </a:solidFill>
              </a:rPr>
              <a:t>1920s Paper studies, 1930s fledgling bombers,1940 combat</a:t>
            </a:r>
          </a:p>
          <a:p>
            <a:r>
              <a:rPr lang="en-US" b="1" dirty="0" smtClean="0"/>
              <a:t>“With </a:t>
            </a:r>
            <a:r>
              <a:rPr lang="en-US" b="1" dirty="0"/>
              <a:t>Command of the </a:t>
            </a:r>
            <a:r>
              <a:rPr lang="en-US" b="1" dirty="0" smtClean="0"/>
              <a:t>Air over the battle fields or sea lanes, victory was workable, but without it, there was only stalemate or ultimate defeat.” </a:t>
            </a:r>
            <a:endParaRPr lang="en-US" b="1" dirty="0"/>
          </a:p>
        </p:txBody>
      </p:sp>
      <p:sp>
        <p:nvSpPr>
          <p:cNvPr id="4" name="Slide Number Placeholder 3"/>
          <p:cNvSpPr>
            <a:spLocks noGrp="1"/>
          </p:cNvSpPr>
          <p:nvPr>
            <p:ph type="sldNum" sz="quarter" idx="12"/>
          </p:nvPr>
        </p:nvSpPr>
        <p:spPr/>
        <p:txBody>
          <a:bodyPr/>
          <a:lstStyle/>
          <a:p>
            <a:fld id="{3B48A1CB-BC9D-400D-B1D7-5C1B37483DD7}" type="slidenum">
              <a:rPr lang="en-US" smtClean="0"/>
              <a:t>8</a:t>
            </a:fld>
            <a:endParaRPr lang="en-US"/>
          </a:p>
        </p:txBody>
      </p:sp>
    </p:spTree>
    <p:extLst>
      <p:ext uri="{BB962C8B-B14F-4D97-AF65-F5344CB8AC3E}">
        <p14:creationId xmlns:p14="http://schemas.microsoft.com/office/powerpoint/2010/main" val="15441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Lessons of the 1930s/Early 1940s</a:t>
            </a:r>
            <a:endParaRPr lang="en-US" b="1" dirty="0"/>
          </a:p>
        </p:txBody>
      </p:sp>
      <p:sp>
        <p:nvSpPr>
          <p:cNvPr id="3" name="Content Placeholder 2"/>
          <p:cNvSpPr>
            <a:spLocks noGrp="1"/>
          </p:cNvSpPr>
          <p:nvPr>
            <p:ph idx="1"/>
          </p:nvPr>
        </p:nvSpPr>
        <p:spPr>
          <a:xfrm>
            <a:off x="457200" y="990600"/>
            <a:ext cx="8229600" cy="5638800"/>
          </a:xfrm>
        </p:spPr>
        <p:txBody>
          <a:bodyPr>
            <a:normAutofit fontScale="85000" lnSpcReduction="10000"/>
          </a:bodyPr>
          <a:lstStyle/>
          <a:p>
            <a:r>
              <a:rPr lang="en-US" b="1" dirty="0" smtClean="0"/>
              <a:t>The </a:t>
            </a:r>
            <a:r>
              <a:rPr lang="en-US" b="1" dirty="0" smtClean="0">
                <a:solidFill>
                  <a:srgbClr val="C00000"/>
                </a:solidFill>
              </a:rPr>
              <a:t>French Air force</a:t>
            </a:r>
            <a:r>
              <a:rPr lang="en-US" b="1" dirty="0" smtClean="0"/>
              <a:t>, the largest in the world in 1930 was allowed to </a:t>
            </a:r>
            <a:r>
              <a:rPr lang="en-US" b="1" dirty="0" smtClean="0">
                <a:solidFill>
                  <a:srgbClr val="C00000"/>
                </a:solidFill>
              </a:rPr>
              <a:t>decay</a:t>
            </a:r>
            <a:r>
              <a:rPr lang="en-US" b="1" dirty="0" smtClean="0"/>
              <a:t> because of the economy.</a:t>
            </a:r>
          </a:p>
          <a:p>
            <a:r>
              <a:rPr lang="en-US" b="1" dirty="0" smtClean="0"/>
              <a:t>When WW </a:t>
            </a:r>
            <a:r>
              <a:rPr lang="en-US" b="1" dirty="0"/>
              <a:t>II started in 1939/1940, </a:t>
            </a:r>
            <a:r>
              <a:rPr lang="en-US" b="1" dirty="0" smtClean="0"/>
              <a:t>the French would </a:t>
            </a:r>
            <a:r>
              <a:rPr lang="en-US" b="1" dirty="0" smtClean="0">
                <a:solidFill>
                  <a:srgbClr val="C00000"/>
                </a:solidFill>
              </a:rPr>
              <a:t>not let British bombers fly from French </a:t>
            </a:r>
            <a:r>
              <a:rPr lang="en-US" b="1" dirty="0" smtClean="0">
                <a:solidFill>
                  <a:srgbClr val="FF0000"/>
                </a:solidFill>
              </a:rPr>
              <a:t>fields.</a:t>
            </a:r>
          </a:p>
          <a:p>
            <a:r>
              <a:rPr lang="en-US" b="1" dirty="0" smtClean="0"/>
              <a:t>The RAF held most of their fighters </a:t>
            </a:r>
            <a:r>
              <a:rPr lang="en-US" b="1" dirty="0"/>
              <a:t>back </a:t>
            </a:r>
            <a:r>
              <a:rPr lang="en-US" b="1" dirty="0" smtClean="0"/>
              <a:t>in England during the May 1940 European mainland fighting.</a:t>
            </a:r>
          </a:p>
          <a:p>
            <a:r>
              <a:rPr lang="en-US" b="1" dirty="0" smtClean="0"/>
              <a:t>By May 1941 RAF bombers only flew at night, somewhat concealed, but with </a:t>
            </a:r>
            <a:r>
              <a:rPr lang="en-US" b="1" dirty="0" smtClean="0">
                <a:solidFill>
                  <a:srgbClr val="C00000"/>
                </a:solidFill>
              </a:rPr>
              <a:t>greatly diminished bombing accuracy.</a:t>
            </a:r>
          </a:p>
          <a:p>
            <a:r>
              <a:rPr lang="en-US" b="1" dirty="0" smtClean="0"/>
              <a:t>Pre-Pearl </a:t>
            </a:r>
            <a:r>
              <a:rPr lang="en-US" b="1" dirty="0"/>
              <a:t>Harbor only </a:t>
            </a:r>
            <a:r>
              <a:rPr lang="en-US" b="1" dirty="0">
                <a:solidFill>
                  <a:srgbClr val="C00000"/>
                </a:solidFill>
              </a:rPr>
              <a:t>England and Russia</a:t>
            </a:r>
            <a:r>
              <a:rPr lang="en-US" b="1" dirty="0"/>
              <a:t>, had Air Forces </a:t>
            </a:r>
            <a:r>
              <a:rPr lang="en-US" b="1" dirty="0">
                <a:solidFill>
                  <a:srgbClr val="C00000"/>
                </a:solidFill>
              </a:rPr>
              <a:t>comparable</a:t>
            </a:r>
            <a:r>
              <a:rPr lang="en-US" b="1" dirty="0"/>
              <a:t> </a:t>
            </a:r>
            <a:r>
              <a:rPr lang="en-US" b="1" dirty="0" smtClean="0"/>
              <a:t>in numbers to </a:t>
            </a:r>
            <a:r>
              <a:rPr lang="en-US" b="1" dirty="0"/>
              <a:t>the Germans  </a:t>
            </a:r>
            <a:r>
              <a:rPr lang="en-US" b="1" dirty="0" smtClean="0"/>
              <a:t>              [</a:t>
            </a:r>
            <a:r>
              <a:rPr lang="en-US" b="1" dirty="0"/>
              <a:t>6 months]. Actions not coordinated. </a:t>
            </a:r>
          </a:p>
          <a:p>
            <a:endParaRPr lang="en-US" b="1" dirty="0" smtClean="0">
              <a:solidFill>
                <a:srgbClr val="C00000"/>
              </a:solidFill>
            </a:endParaRPr>
          </a:p>
          <a:p>
            <a:endParaRPr lang="en-US" dirty="0"/>
          </a:p>
        </p:txBody>
      </p:sp>
      <p:sp>
        <p:nvSpPr>
          <p:cNvPr id="4" name="Slide Number Placeholder 3"/>
          <p:cNvSpPr>
            <a:spLocks noGrp="1"/>
          </p:cNvSpPr>
          <p:nvPr>
            <p:ph type="sldNum" sz="quarter" idx="12"/>
          </p:nvPr>
        </p:nvSpPr>
        <p:spPr/>
        <p:txBody>
          <a:bodyPr/>
          <a:lstStyle/>
          <a:p>
            <a:fld id="{3B48A1CB-BC9D-400D-B1D7-5C1B37483DD7}" type="slidenum">
              <a:rPr lang="en-US" smtClean="0"/>
              <a:t>9</a:t>
            </a:fld>
            <a:endParaRPr lang="en-US"/>
          </a:p>
        </p:txBody>
      </p:sp>
    </p:spTree>
    <p:extLst>
      <p:ext uri="{BB962C8B-B14F-4D97-AF65-F5344CB8AC3E}">
        <p14:creationId xmlns:p14="http://schemas.microsoft.com/office/powerpoint/2010/main" val="2489051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3345</TotalTime>
  <Words>5543</Words>
  <Application>Microsoft Office PowerPoint</Application>
  <PresentationFormat>On-screen Show (4:3)</PresentationFormat>
  <Paragraphs>510</Paragraphs>
  <Slides>75</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75</vt:i4>
      </vt:variant>
    </vt:vector>
  </HeadingPairs>
  <TitlesOfParts>
    <vt:vector size="80" baseType="lpstr">
      <vt:lpstr>Office Theme</vt:lpstr>
      <vt:lpstr>1_Office Theme</vt:lpstr>
      <vt:lpstr>2_Office Theme</vt:lpstr>
      <vt:lpstr>3_Office Theme</vt:lpstr>
      <vt:lpstr>Presentation</vt:lpstr>
      <vt:lpstr>Engineers (and Managers) of Victory© The Problem  Solvers Who Turned the Tide in the Second World War Part II </vt:lpstr>
      <vt:lpstr>Engineers (and Managers) of Victory© Sessions</vt:lpstr>
      <vt:lpstr>Who/What Will We Be Discussing? </vt:lpstr>
      <vt:lpstr>Linkage</vt:lpstr>
      <vt:lpstr>Timeline Highlights</vt:lpstr>
      <vt:lpstr>PowerPoint Presentation</vt:lpstr>
      <vt:lpstr>Part II Session 1 How To Win Command of the Air   </vt:lpstr>
      <vt:lpstr>Prequel – Command of the Air</vt:lpstr>
      <vt:lpstr>Lessons of the 1930s/Early 1940s</vt:lpstr>
      <vt:lpstr>Profound Change</vt:lpstr>
      <vt:lpstr>Changing Nature of Command of the Air</vt:lpstr>
      <vt:lpstr>PowerPoint Presentation</vt:lpstr>
      <vt:lpstr> How To Win Command of the Air –  WW II Allies Chronological Perspective   </vt:lpstr>
      <vt:lpstr>British Survival ― Critical Management of  Limited Resources</vt:lpstr>
      <vt:lpstr>Very Early Radars and Command and Control Centers Roll Out</vt:lpstr>
      <vt:lpstr>Hat, EE 606</vt:lpstr>
      <vt:lpstr>PowerPoint Presentation</vt:lpstr>
      <vt:lpstr>PowerPoint Presentation</vt:lpstr>
      <vt:lpstr>PowerPoint Presentation</vt:lpstr>
      <vt:lpstr>Early Radar VCR</vt:lpstr>
      <vt:lpstr>Hurricanes and Spitfires in Action</vt:lpstr>
      <vt:lpstr>Strategic German Errors</vt:lpstr>
      <vt:lpstr>Battle of Britain  Video</vt:lpstr>
      <vt:lpstr>Battle of Britain Numbers </vt:lpstr>
      <vt:lpstr>Blackett’s Anti-Aircraft Tasking</vt:lpstr>
      <vt:lpstr>US/UK Technical Collaboration  Prior to  Pearl Harbor</vt:lpstr>
      <vt:lpstr>Hat, NSA</vt:lpstr>
      <vt:lpstr>US/UK Technical Collaboration Prior to  Pearl Harbor, Con’t.</vt:lpstr>
      <vt:lpstr>Centimeter WL RADAR One of the Major WW II Technologies That Extends to Today</vt:lpstr>
      <vt:lpstr>Quick Evolution of the Bomber</vt:lpstr>
      <vt:lpstr>PowerPoint Presentation</vt:lpstr>
      <vt:lpstr>First the Germans and Then the Allies </vt:lpstr>
      <vt:lpstr>German Air Campaign: Two/Three(?) Phases</vt:lpstr>
      <vt:lpstr>Dr. Blackett’s Actions in Aviation</vt:lpstr>
      <vt:lpstr>Allied Bombing Campaign The Rolls reversed</vt:lpstr>
      <vt:lpstr>Trying  to Win Command the sky</vt:lpstr>
      <vt:lpstr>Technical Issues</vt:lpstr>
      <vt:lpstr>But, Now the Germans Were Flying Over Their Country</vt:lpstr>
      <vt:lpstr>PowerPoint Presentation</vt:lpstr>
      <vt:lpstr>Memphis Belle-May 1943 Film Clip</vt:lpstr>
      <vt:lpstr>Operation Chastise―Dam Busters</vt:lpstr>
      <vt:lpstr>Dam Busters-Tennis Anyone?</vt:lpstr>
      <vt:lpstr>Two Operational Technical Issues</vt:lpstr>
      <vt:lpstr>PowerPoint Presentation</vt:lpstr>
      <vt:lpstr>The Fabled Path of the P-51</vt:lpstr>
      <vt:lpstr>PowerPoint Presentation</vt:lpstr>
      <vt:lpstr>But What of the P-51’s Parentage?</vt:lpstr>
      <vt:lpstr>What did this mean?</vt:lpstr>
      <vt:lpstr>Sheer Luck!</vt:lpstr>
      <vt:lpstr>•  Significant P-51 Operational Improvement was       attained with the more powerful  Rolls-Royce engine in spite of weighing 245 #s more.  2% GC  Δ • With simple brackets, the Merlin fit in the P-51’s engine compartment.  </vt:lpstr>
      <vt:lpstr>Allison vs Merlin There were a lot of Variables</vt:lpstr>
      <vt:lpstr>Who Pulled This Off? Air Marshall Wilfred Freeman</vt:lpstr>
      <vt:lpstr>What next?</vt:lpstr>
      <vt:lpstr>PowerPoint Presentation</vt:lpstr>
      <vt:lpstr> WW II Paper Drop Tanks </vt:lpstr>
      <vt:lpstr>PowerPoint Presentation</vt:lpstr>
      <vt:lpstr>PowerPoint Presentation</vt:lpstr>
      <vt:lpstr>PowerPoint Presentation</vt:lpstr>
      <vt:lpstr>Trivial Pursuit</vt:lpstr>
      <vt:lpstr>Dr. Frederick Terman</vt:lpstr>
      <vt:lpstr>PowerPoint Presentation</vt:lpstr>
      <vt:lpstr>Destroying the Luftwaffe </vt:lpstr>
      <vt:lpstr>VHS Operation Point blank</vt:lpstr>
      <vt:lpstr>The Strategic Air Doctrine-1</vt:lpstr>
      <vt:lpstr>The Strategic Air Doctrine-2</vt:lpstr>
      <vt:lpstr>The Strategic Air Doctrine-3</vt:lpstr>
      <vt:lpstr>The Strategic Air Doctrine-4</vt:lpstr>
      <vt:lpstr>PowerPoint Presentation</vt:lpstr>
      <vt:lpstr>Continual German Fuel Shortfall </vt:lpstr>
      <vt:lpstr>The Impact of Fuel on the War </vt:lpstr>
      <vt:lpstr>German Synthetic Fuel Production</vt:lpstr>
      <vt:lpstr>Notable Quotes</vt:lpstr>
      <vt:lpstr>So, Did Command of the Air and Strategic Bombing Win the War in Europe?</vt:lpstr>
      <vt:lpstr>PowerPoint Presentation</vt:lpstr>
      <vt:lpstr>Addition to History of Aviation WWI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How to win command of the air.  How to stop a blitzkrieg.  How to seize an enemy-held shore.  </dc:title>
  <dc:creator>Flyer</dc:creator>
  <cp:lastModifiedBy>Windows User</cp:lastModifiedBy>
  <cp:revision>282</cp:revision>
  <cp:lastPrinted>2013-12-08T19:42:56Z</cp:lastPrinted>
  <dcterms:created xsi:type="dcterms:W3CDTF">2013-06-08T02:17:42Z</dcterms:created>
  <dcterms:modified xsi:type="dcterms:W3CDTF">2014-01-29T01:49:56Z</dcterms:modified>
</cp:coreProperties>
</file>