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57" r:id="rId2"/>
    <p:sldId id="259" r:id="rId3"/>
    <p:sldId id="260" r:id="rId4"/>
    <p:sldId id="261" r:id="rId5"/>
    <p:sldId id="262" r:id="rId6"/>
    <p:sldId id="263" r:id="rId7"/>
    <p:sldId id="264" r:id="rId8"/>
    <p:sldId id="265" r:id="rId9"/>
    <p:sldId id="266" r:id="rId10"/>
    <p:sldId id="26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64" autoAdjust="0"/>
  </p:normalViewPr>
  <p:slideViewPr>
    <p:cSldViewPr>
      <p:cViewPr varScale="1">
        <p:scale>
          <a:sx n="58" d="100"/>
          <a:sy n="58" d="100"/>
        </p:scale>
        <p:origin x="-1716" y="-78"/>
      </p:cViewPr>
      <p:guideLst>
        <p:guide orient="horz" pos="2160"/>
        <p:guide pos="2880"/>
      </p:guideLst>
    </p:cSldViewPr>
  </p:slideViewPr>
  <p:notesTextViewPr>
    <p:cViewPr>
      <p:scale>
        <a:sx n="1" d="1"/>
        <a:sy n="1" d="1"/>
      </p:scale>
      <p:origin x="24"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4E82D2-4089-423E-8C2E-4FCFFCD92AA9}" type="datetimeFigureOut">
              <a:rPr lang="en-US" smtClean="0"/>
              <a:t>4/19/2013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986DAF-3E86-45F6-A55E-32A238F5F323}" type="slidenum">
              <a:rPr lang="en-US" smtClean="0"/>
              <a:t>‹#›</a:t>
            </a:fld>
            <a:endParaRPr lang="en-US"/>
          </a:p>
        </p:txBody>
      </p:sp>
    </p:spTree>
    <p:extLst>
      <p:ext uri="{BB962C8B-B14F-4D97-AF65-F5344CB8AC3E}">
        <p14:creationId xmlns:p14="http://schemas.microsoft.com/office/powerpoint/2010/main" val="3122543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5D1BC9-CF01-44A4-AD65-15FAE6019EA5}" type="datetimeFigureOut">
              <a:rPr lang="en-US" smtClean="0"/>
              <a:t>4/19/2013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EFE76-260F-46D7-8B1A-C29FF3CF3376}" type="slidenum">
              <a:rPr lang="en-US" smtClean="0"/>
              <a:t>‹#›</a:t>
            </a:fld>
            <a:endParaRPr lang="en-US"/>
          </a:p>
        </p:txBody>
      </p:sp>
    </p:spTree>
    <p:extLst>
      <p:ext uri="{BB962C8B-B14F-4D97-AF65-F5344CB8AC3E}">
        <p14:creationId xmlns:p14="http://schemas.microsoft.com/office/powerpoint/2010/main" val="61001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D36F34-B5BC-48F1-83EA-1950B96C68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kern="1200" dirty="0" smtClean="0">
                <a:solidFill>
                  <a:schemeClr val="tx1"/>
                </a:solidFill>
                <a:latin typeface="Times New Roman" pitchFamily="18" charset="0"/>
                <a:ea typeface="+mn-ea"/>
                <a:cs typeface="Times New Roman" pitchFamily="18" charset="0"/>
              </a:rPr>
              <a:t>Reach into the home - </a:t>
            </a:r>
            <a:r>
              <a:rPr lang="en-US" sz="1600" kern="1200" dirty="0" smtClean="0">
                <a:solidFill>
                  <a:schemeClr val="tx1"/>
                </a:solidFill>
                <a:latin typeface="Times New Roman" pitchFamily="18" charset="0"/>
                <a:ea typeface="+mn-ea"/>
                <a:cs typeface="Times New Roman" pitchFamily="18" charset="0"/>
              </a:rPr>
              <a:t>“Frank A. Arnold, director of development for the National Broadcasting Company, called broadcasting the "Fourth Dimension of Advertising," an addition to the three traditional advertising media of newspapers, magazines, and outdoor displays. Arnold elaborated the image of radio advertising as a sort of psychological burglar in the home. The fourth dimension allowed business men to invade psychic space previously unreachable. </a:t>
            </a:r>
          </a:p>
          <a:p>
            <a:r>
              <a:rPr lang="en-US" sz="1600" kern="1200" baseline="0" dirty="0" smtClean="0">
                <a:solidFill>
                  <a:schemeClr val="tx1"/>
                </a:solidFill>
                <a:latin typeface="Times New Roman" pitchFamily="18" charset="0"/>
                <a:ea typeface="+mn-ea"/>
                <a:cs typeface="Times New Roman" pitchFamily="18" charset="0"/>
              </a:rPr>
              <a:t>       </a:t>
            </a:r>
            <a:r>
              <a:rPr lang="en-US" sz="1600" kern="1200" dirty="0" smtClean="0">
                <a:solidFill>
                  <a:schemeClr val="tx1"/>
                </a:solidFill>
                <a:latin typeface="Times New Roman" pitchFamily="18" charset="0"/>
                <a:ea typeface="+mn-ea"/>
                <a:cs typeface="Times New Roman" pitchFamily="18" charset="0"/>
              </a:rPr>
              <a:t>“For years the national advertiser and his agency had been dreaming of the time to come when there would be evolved some great family medium which should reach the home and the adult members of the family in  their moments of relaxation, bringing to them the editorial and advertising message. . . . Then came radio broadcasting, utilizing the very air we breathe, and with electricity as its vehicle entering the homes of the nation through doors and windows, no matter how tightly barred, and delivering its message audibly through the loud­speaker wherever placed. ... In the midst of the family circle, in moments of relaxation, the voice of radio brings to the audience its program of entertainment or its message of advertising.</a:t>
            </a:r>
          </a:p>
          <a:p>
            <a:r>
              <a:rPr lang="en-US" sz="1600" b="1" kern="1200" dirty="0" smtClean="0">
                <a:solidFill>
                  <a:schemeClr val="tx1"/>
                </a:solidFill>
                <a:latin typeface="Times New Roman" pitchFamily="18" charset="0"/>
                <a:ea typeface="+mn-ea"/>
                <a:cs typeface="Times New Roman" pitchFamily="18" charset="0"/>
              </a:rPr>
              <a:t>Unavoidable commercials - </a:t>
            </a:r>
            <a:r>
              <a:rPr lang="en-US" sz="1600" kern="1200" dirty="0" smtClean="0">
                <a:solidFill>
                  <a:schemeClr val="tx1"/>
                </a:solidFill>
                <a:latin typeface="Times New Roman" pitchFamily="18" charset="0"/>
                <a:ea typeface="+mn-ea"/>
                <a:cs typeface="Times New Roman" pitchFamily="18" charset="0"/>
              </a:rPr>
              <a:t>By reaching into the home, radio made commercials</a:t>
            </a:r>
            <a:r>
              <a:rPr lang="en-US" sz="1600" kern="1200" baseline="0" dirty="0" smtClean="0">
                <a:solidFill>
                  <a:schemeClr val="tx1"/>
                </a:solidFill>
                <a:latin typeface="Times New Roman" pitchFamily="18" charset="0"/>
                <a:ea typeface="+mn-ea"/>
                <a:cs typeface="Times New Roman" pitchFamily="18" charset="0"/>
              </a:rPr>
              <a:t> difficult to avoid. While one could easily skip over newspaper and magazine advertisements, avoiding radio commercials was much more difficult – you had to turn off the set or move the dial and often this could not be done before you heard the commercial. </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4E9CE4D9-4B89-4381-A053-6E278D1A3D07}"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latin typeface="Times New Roman" pitchFamily="18" charset="0"/>
                <a:cs typeface="Times New Roman" pitchFamily="18" charset="0"/>
              </a:rPr>
              <a:t>Disintermediation</a:t>
            </a:r>
            <a:r>
              <a:rPr lang="en-US" sz="1600" b="1" baseline="0" dirty="0" smtClean="0">
                <a:latin typeface="Times New Roman" pitchFamily="18" charset="0"/>
                <a:cs typeface="Times New Roman" pitchFamily="18" charset="0"/>
              </a:rPr>
              <a:t> of local newspaper and political elites - </a:t>
            </a:r>
            <a:r>
              <a:rPr lang="en-US" sz="1600" dirty="0" smtClean="0">
                <a:latin typeface="Times New Roman" pitchFamily="18" charset="0"/>
                <a:cs typeface="Times New Roman" pitchFamily="18" charset="0"/>
              </a:rPr>
              <a:t>Before radio, politicians on the national and large-state level wishing</a:t>
            </a:r>
            <a:r>
              <a:rPr lang="en-US" sz="1600" baseline="0" dirty="0" smtClean="0">
                <a:latin typeface="Times New Roman" pitchFamily="18" charset="0"/>
                <a:cs typeface="Times New Roman" pitchFamily="18" charset="0"/>
              </a:rPr>
              <a:t> to get their messages across to the voting public had to rely either on the press, the political party,  and/or the local party machine. States and nations were just too big for a politician to be able to speak to each voter individually. One reason FDR resorted to the radio was that 3/4</a:t>
            </a:r>
            <a:r>
              <a:rPr lang="en-US" sz="1600" baseline="30000" dirty="0" smtClean="0">
                <a:latin typeface="Times New Roman" pitchFamily="18" charset="0"/>
                <a:cs typeface="Times New Roman" pitchFamily="18" charset="0"/>
              </a:rPr>
              <a:t>th</a:t>
            </a:r>
            <a:r>
              <a:rPr lang="en-US" sz="1600" baseline="0" dirty="0" smtClean="0">
                <a:latin typeface="Times New Roman" pitchFamily="18" charset="0"/>
                <a:cs typeface="Times New Roman" pitchFamily="18" charset="0"/>
              </a:rPr>
              <a:t> of the newspapers supported his Republican opponents. </a:t>
            </a:r>
          </a:p>
          <a:p>
            <a:r>
              <a:rPr lang="en-US" sz="1600" b="1" baseline="0" dirty="0" smtClean="0">
                <a:latin typeface="Times New Roman" pitchFamily="18" charset="0"/>
                <a:cs typeface="Times New Roman" pitchFamily="18" charset="0"/>
              </a:rPr>
              <a:t>Agenda setting – </a:t>
            </a:r>
            <a:r>
              <a:rPr lang="en-US" sz="1600" b="0" baseline="0" dirty="0" smtClean="0">
                <a:latin typeface="Times New Roman" pitchFamily="18" charset="0"/>
                <a:cs typeface="Times New Roman" pitchFamily="18" charset="0"/>
              </a:rPr>
              <a:t>What was talked about on the radio was what the politicians, pundits, and newspapers talked about. What was not talked about was ignored. </a:t>
            </a:r>
          </a:p>
          <a:p>
            <a:r>
              <a:rPr lang="en-US" sz="1600" b="1" baseline="0" dirty="0" smtClean="0">
                <a:latin typeface="Times New Roman" pitchFamily="18" charset="0"/>
                <a:cs typeface="Times New Roman" pitchFamily="18" charset="0"/>
              </a:rPr>
              <a:t>Radio &amp; imagined communities – </a:t>
            </a:r>
            <a:r>
              <a:rPr lang="en-US" sz="1600" b="0" baseline="0" dirty="0" smtClean="0">
                <a:latin typeface="Times New Roman" pitchFamily="18" charset="0"/>
                <a:cs typeface="Times New Roman" pitchFamily="18" charset="0"/>
              </a:rPr>
              <a:t>Radio, even more than newspapers, created an ‘imagined community’ among listeners who could be constituted as such by the speaker’s verbalization of the values, ideals, or grievances of his listeners. Aimee </a:t>
            </a:r>
            <a:r>
              <a:rPr lang="en-US" sz="1600" b="0" baseline="0" dirty="0" err="1" smtClean="0">
                <a:latin typeface="Times New Roman" pitchFamily="18" charset="0"/>
                <a:cs typeface="Times New Roman" pitchFamily="18" charset="0"/>
              </a:rPr>
              <a:t>Semple</a:t>
            </a:r>
            <a:r>
              <a:rPr lang="en-US" sz="1600" b="0" baseline="0" dirty="0" smtClean="0">
                <a:latin typeface="Times New Roman" pitchFamily="18" charset="0"/>
                <a:cs typeface="Times New Roman" pitchFamily="18" charset="0"/>
              </a:rPr>
              <a:t> McPherson, Billy Sunday, Adolf Hitler, FDR, Huey Long, and Fr. Charles Coughlin were all expert at using radio to create an ‘imagined community’ of listeners. </a:t>
            </a:r>
            <a:endParaRPr lang="en-US" sz="1600" b="1"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4E9CE4D9-4B89-4381-A053-6E278D1A3D07}"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38B90-4F73-421B-8C6A-681D1C7DA29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Motor &amp; generator - </a:t>
            </a:r>
            <a:r>
              <a:rPr lang="en-US" sz="1600" kern="1200" dirty="0" smtClean="0">
                <a:solidFill>
                  <a:schemeClr val="tx1"/>
                </a:solidFill>
                <a:latin typeface="+mn-lt"/>
                <a:ea typeface="+mn-ea"/>
                <a:cs typeface="+mn-cs"/>
              </a:rPr>
              <a:t>A generator, the machine that makes electricity is mainly a motor in reverse. In a motor, currents flowing through competing coils of wire force a shaft to rotate. In a generator, it’s the other way around: A rotating shaft (spun up by a steam-fed turbine, say) forces currents to flow in the coil. </a:t>
            </a:r>
          </a:p>
          <a:p>
            <a:r>
              <a:rPr lang="en-US" sz="1600" b="1" dirty="0" smtClean="0"/>
              <a:t>Current wars – </a:t>
            </a:r>
            <a:r>
              <a:rPr lang="en-US" sz="1600" b="0" dirty="0" smtClean="0"/>
              <a:t>The</a:t>
            </a:r>
            <a:r>
              <a:rPr lang="en-US" sz="1600" b="0" baseline="0" dirty="0" smtClean="0"/>
              <a:t> current wars reflected a dispute between Thomas Edison, proponent of direct current, on the one hand, and George Westinghouse and Nikola Tesla, proponents of alternating current, on the other. Edison’s system required that power generators be near the users; Tesla’s did not. What tipped the scales was the desire to make use of the hydroelectric power potential of Niagara Falls and Westinghouse’s winning the contract to provide power for the Columbian Exposition of 1893 in Chicago. </a:t>
            </a:r>
            <a:r>
              <a:rPr lang="en-US" sz="1600" kern="1200" dirty="0" smtClean="0">
                <a:solidFill>
                  <a:schemeClr val="tx1"/>
                </a:solidFill>
                <a:latin typeface="+mn-lt"/>
                <a:ea typeface="+mn-ea"/>
                <a:cs typeface="+mn-cs"/>
              </a:rPr>
              <a:t>A 2,000 horsepower engine and a dozen 1,000-horsepower engines supplied electricity to the Exposition which consumed three times as much power as the surrounding city of Chicago itself. The Exposition included the largest assemblage of powered machines anywhere plus 100,000 light bulbs. The Exposition was attended by 27 million people. Its success plus Tesla’s invention of a practical AC motor made AC the champion.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a:t>
            </a:r>
            <a:r>
              <a:rPr lang="en-US" sz="1600" baseline="0" dirty="0" smtClean="0"/>
              <a:t> phases began before World War I (starting in the 1890s), but did not have their </a:t>
            </a:r>
            <a:r>
              <a:rPr lang="en-US" sz="1600" baseline="0" dirty="0" err="1" smtClean="0"/>
              <a:t>transformatory</a:t>
            </a:r>
            <a:r>
              <a:rPr lang="en-US" sz="1600" baseline="0" dirty="0" smtClean="0"/>
              <a:t> effect until the 1920s. As far as the </a:t>
            </a:r>
            <a:r>
              <a:rPr lang="en-US" sz="1600" baseline="0" dirty="0" err="1" smtClean="0"/>
              <a:t>transformatory</a:t>
            </a:r>
            <a:r>
              <a:rPr lang="en-US" sz="1600" baseline="0" dirty="0" smtClean="0"/>
              <a:t> impact of the electric light, Thomas Homer-Dixon noted that  o</a:t>
            </a:r>
            <a:r>
              <a:rPr lang="en-US" sz="1600" b="0" i="0" kern="1200" dirty="0" smtClean="0">
                <a:solidFill>
                  <a:schemeClr val="tx1"/>
                </a:solidFill>
                <a:latin typeface="+mn-lt"/>
                <a:ea typeface="+mn-ea"/>
                <a:cs typeface="+mn-cs"/>
              </a:rPr>
              <a:t>ne modern 100-watt incandescent light bulb running three hours per night produces 1,500,000 lumen hrs of light per year. At the beginning of the 19</a:t>
            </a:r>
            <a:r>
              <a:rPr lang="en-US" sz="1600" b="0" i="0" kern="1200" baseline="30000" dirty="0" smtClean="0">
                <a:solidFill>
                  <a:schemeClr val="tx1"/>
                </a:solidFill>
                <a:latin typeface="+mn-lt"/>
                <a:ea typeface="+mn-ea"/>
                <a:cs typeface="+mn-cs"/>
              </a:rPr>
              <a:t>th</a:t>
            </a:r>
            <a:r>
              <a:rPr lang="en-US" sz="1600" b="0" i="0" kern="1200" dirty="0" smtClean="0">
                <a:solidFill>
                  <a:schemeClr val="tx1"/>
                </a:solidFill>
                <a:latin typeface="+mn-lt"/>
                <a:ea typeface="+mn-ea"/>
                <a:cs typeface="+mn-cs"/>
              </a:rPr>
              <a:t> century, this amount of light would have required 17,000 candles, and an average worker would have had to toil 1,000 hours to earn the money to buy the candles. </a:t>
            </a:r>
            <a:r>
              <a:rPr lang="en-US" sz="1600" b="1" i="1" kern="1200" dirty="0" smtClean="0">
                <a:solidFill>
                  <a:schemeClr val="tx1"/>
                </a:solidFill>
                <a:latin typeface="+mn-lt"/>
                <a:ea typeface="+mn-ea"/>
                <a:cs typeface="+mn-cs"/>
              </a:rPr>
              <a:t>By 1929, about 70% of all manufacturing plants used electricity as their main source of power. </a:t>
            </a:r>
            <a:endParaRPr lang="en-US" sz="1600" b="0" i="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dirty="0" smtClean="0"/>
              <a:t>Power - </a:t>
            </a:r>
            <a:r>
              <a:rPr lang="en-US" sz="1600" kern="1200" baseline="0" dirty="0" smtClean="0">
                <a:solidFill>
                  <a:schemeClr val="tx1"/>
                </a:solidFill>
                <a:latin typeface="+mn-lt"/>
                <a:ea typeface="+mn-ea"/>
                <a:cs typeface="+mn-cs"/>
              </a:rPr>
              <a:t>A factory's form of power determines its maximum size and possible locations. Prior to the steam engine, water wheels supplied the majority of all industrial energy in the United States. </a:t>
            </a:r>
          </a:p>
          <a:p>
            <a:r>
              <a:rPr lang="en-US" sz="1600" b="1" kern="1200" baseline="0" dirty="0" smtClean="0">
                <a:solidFill>
                  <a:schemeClr val="tx1"/>
                </a:solidFill>
                <a:latin typeface="+mn-lt"/>
                <a:ea typeface="+mn-ea"/>
                <a:cs typeface="+mn-cs"/>
              </a:rPr>
              <a:t>Water power - </a:t>
            </a:r>
            <a:r>
              <a:rPr lang="en-US" sz="1600" kern="1200" baseline="0" dirty="0" smtClean="0">
                <a:solidFill>
                  <a:schemeClr val="tx1"/>
                </a:solidFill>
                <a:latin typeface="+mn-lt"/>
                <a:ea typeface="+mn-ea"/>
                <a:cs typeface="+mn-cs"/>
              </a:rPr>
              <a:t>Water power tied production to the banks of swiftly moving streams and required the construction of dams, channels, and spillways. Within the mill, power had to be transmitted by gears, belts, and pulleys, which lost power at literally every turn due to inevitable mechanical friction involved. In an economy based on such power transmission, the factory reached an absolute limit on its size beyond which inefficiencies were too great. The factory’s form was also dictated by the need to minimize the distance between the flowing water and the work. Consequently, factory buildings were invariably multistoried structures placed as close to the water as possible, usually parallel to the stream. Thus water power, not the comfort or efficiency of the workers, determined the structure of early factories. </a:t>
            </a:r>
          </a:p>
          <a:p>
            <a:r>
              <a:rPr lang="en-US" sz="1600" b="1" kern="1200" baseline="0" dirty="0" smtClean="0">
                <a:solidFill>
                  <a:schemeClr val="tx1"/>
                </a:solidFill>
                <a:latin typeface="+mn-lt"/>
                <a:ea typeface="+mn-ea"/>
                <a:cs typeface="+mn-cs"/>
              </a:rPr>
              <a:t>Steam power - </a:t>
            </a:r>
            <a:r>
              <a:rPr lang="en-US" sz="1600" kern="1200" baseline="0" dirty="0" smtClean="0">
                <a:solidFill>
                  <a:schemeClr val="tx1"/>
                </a:solidFill>
                <a:latin typeface="+mn-lt"/>
                <a:ea typeface="+mn-ea"/>
                <a:cs typeface="+mn-cs"/>
              </a:rPr>
              <a:t>Only in  the 1870s did steam engines supplant water power as the chief energy source, not so much through a process of replacement of existing facilities as in new plant construction, particularly in the Middle West where the flat terrain made water power less feasible than in the East or Far West. Steam-driven mills could be built away from streams, but they still had systems of gears, shafts, pulleys, and leather belts to provide power to individual machines. Thus the factory layout was tied to the power requirements of individual machines – with the machines requiring greater power needing to be placed closer to the power source – and not to the sequential  flow of the production process whereby input(s) were converted into finished product.</a:t>
            </a:r>
            <a:r>
              <a:rPr lang="en-US" sz="1200" kern="1200" baseline="0" dirty="0" smtClean="0">
                <a:solidFill>
                  <a:schemeClr val="tx1"/>
                </a:solidFill>
                <a:latin typeface="+mn-lt"/>
                <a:ea typeface="+mn-ea"/>
                <a:cs typeface="+mn-cs"/>
              </a:rPr>
              <a:t> </a:t>
            </a:r>
          </a:p>
          <a:p>
            <a:endParaRPr lang="en-US"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Why Electricity took</a:t>
            </a:r>
            <a:r>
              <a:rPr lang="en-US" sz="1600" b="1" kern="1200" baseline="0" dirty="0" smtClean="0">
                <a:solidFill>
                  <a:schemeClr val="tx1"/>
                </a:solidFill>
                <a:latin typeface="+mn-lt"/>
                <a:ea typeface="+mn-ea"/>
                <a:cs typeface="+mn-cs"/>
              </a:rPr>
              <a:t> time to exert its effects - </a:t>
            </a:r>
            <a:r>
              <a:rPr lang="en-US" sz="1600" kern="1200" dirty="0" smtClean="0">
                <a:solidFill>
                  <a:schemeClr val="tx1"/>
                </a:solidFill>
                <a:latin typeface="+mn-lt"/>
                <a:ea typeface="+mn-ea"/>
                <a:cs typeface="+mn-cs"/>
              </a:rPr>
              <a:t>Prior to 1920s, manufacturers simply added electricity-powered machines to old factories -- a rational choice while the old factories/equipment were still serviceable, but not one which fully realized the productivity potential of electrically-powered factories and equipment</a:t>
            </a:r>
            <a:r>
              <a:rPr lang="en-US" sz="1600" b="0" baseline="0" dirty="0" smtClean="0"/>
              <a:t>. It was only during World War I and in the 1920s, however, that manufacturers began to restructure their work processes to fully exploit the productivity efficiencies that electricity and electrically-powered machines made possible. </a:t>
            </a:r>
            <a:r>
              <a:rPr lang="en-US" sz="1600" b="0" i="0" kern="1200" dirty="0" smtClean="0">
                <a:solidFill>
                  <a:schemeClr val="tx1"/>
                </a:solidFill>
                <a:latin typeface="+mn-lt"/>
                <a:ea typeface="+mn-ea"/>
                <a:cs typeface="+mn-cs"/>
              </a:rPr>
              <a:t>By 1929, about 70% of all manufacturing plants used electricity as their main source of power. </a:t>
            </a:r>
            <a:endParaRPr lang="en-US" sz="1600"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Restructurin</a:t>
            </a:r>
            <a:r>
              <a:rPr lang="en-US" sz="1600" b="1" baseline="0" dirty="0" smtClean="0"/>
              <a:t>g work process – </a:t>
            </a:r>
            <a:r>
              <a:rPr lang="en-US" sz="1600" b="0" baseline="0" dirty="0" smtClean="0"/>
              <a:t>You had a similar situation later on with the introduction of the computer into the factory and office. Initially, all the computer did was to enable inefficient work processes to work faster, but not more productively. Secretaries who typed the boss’s letters on a typewriter would, if they made a typing error, simply white it out and type or ink in a correction. Once they got word processing, any error on a typewritten letter was a signal to redo the whole letter. Once the letter was redone, it was printed out and filed in paper form with the related incoming document – often in a central file outside the individual office - while the computer file copy was often deleted. It wasn’t until much later that office work processes began to be changed. </a:t>
            </a:r>
            <a:endParaRPr lang="en-US" sz="1600" b="0" i="0" dirty="0" smtClean="0"/>
          </a:p>
          <a:p>
            <a:endParaRPr lang="en-US" sz="1600" b="0" baseline="0" dirty="0" smtClean="0"/>
          </a:p>
        </p:txBody>
      </p:sp>
      <p:sp>
        <p:nvSpPr>
          <p:cNvPr id="4" name="Slide Number Placeholder 3"/>
          <p:cNvSpPr>
            <a:spLocks noGrp="1"/>
          </p:cNvSpPr>
          <p:nvPr>
            <p:ph type="sldNum" sz="quarter" idx="10"/>
          </p:nvPr>
        </p:nvSpPr>
        <p:spPr/>
        <p:txBody>
          <a:bodyPr/>
          <a:lstStyle/>
          <a:p>
            <a:fld id="{94837FB1-3FF8-4B23-9EDE-774D5359EB4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New Kind of Factory</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Electricity made it possible to power each machine with its own electric motor in a single story sky-lit factory with machines placed in a manner that correlated with each stage of the manufacturing process. It was not until the 1920’s, however, that all the elements fell into place -- i.e. low utility rates, reasonable prices for electric motors &amp; machinery, obsolescence &amp; service life end of old but still useful plants &amp; mechanical power systems.  Prior to that, manufacturers simply added electricity-powered machines to old factories -- a rational choice while the old factories/equipment were still serviceable, but not one which fully realized the productivity potential of electrically-powered factories and equipment</a:t>
            </a:r>
            <a:r>
              <a:rPr lang="en-US" sz="1600"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latin typeface="+mn-lt"/>
                <a:ea typeface="+mn-ea"/>
                <a:cs typeface="+mn-cs"/>
              </a:rPr>
              <a:t>Productivity</a:t>
            </a:r>
            <a:r>
              <a:rPr lang="en-US" sz="1600" b="1" i="0" kern="1200" baseline="0" dirty="0" smtClean="0">
                <a:solidFill>
                  <a:schemeClr val="tx1"/>
                </a:solidFill>
                <a:latin typeface="+mn-lt"/>
                <a:ea typeface="+mn-ea"/>
                <a:cs typeface="+mn-cs"/>
              </a:rPr>
              <a:t> Effects - </a:t>
            </a:r>
            <a:r>
              <a:rPr lang="en-US" sz="1600" kern="1200" dirty="0" smtClean="0">
                <a:solidFill>
                  <a:schemeClr val="tx1"/>
                </a:solidFill>
                <a:latin typeface="+mn-lt"/>
                <a:ea typeface="+mn-ea"/>
                <a:cs typeface="+mn-cs"/>
              </a:rPr>
              <a:t>Between 1922-28, output per factory man-hour increased 75%. </a:t>
            </a:r>
            <a:r>
              <a:rPr lang="en-US" sz="1600" b="0" i="0" kern="1200" dirty="0" smtClean="0">
                <a:solidFill>
                  <a:schemeClr val="tx1"/>
                </a:solidFill>
                <a:latin typeface="+mn-lt"/>
                <a:ea typeface="+mn-ea"/>
                <a:cs typeface="+mn-cs"/>
              </a:rPr>
              <a:t>By 1929, about 70% of all manufacturing plants used electricity as their main source of power.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p>
        </p:txBody>
      </p:sp>
      <p:sp>
        <p:nvSpPr>
          <p:cNvPr id="4" name="Slide Number Placeholder 3"/>
          <p:cNvSpPr>
            <a:spLocks noGrp="1"/>
          </p:cNvSpPr>
          <p:nvPr>
            <p:ph type="sldNum" sz="quarter" idx="10"/>
          </p:nvPr>
        </p:nvSpPr>
        <p:spPr/>
        <p:txBody>
          <a:bodyPr/>
          <a:lstStyle/>
          <a:p>
            <a:fld id="{AE038B90-4F73-421B-8C6A-681D1C7DA29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Printing</a:t>
            </a:r>
            <a:r>
              <a:rPr lang="en-US" sz="1600" b="1" baseline="0" dirty="0" smtClean="0"/>
              <a:t> – </a:t>
            </a:r>
            <a:r>
              <a:rPr lang="en-US" sz="1600" b="0" baseline="0" dirty="0" smtClean="0"/>
              <a:t>Electrically-driven presses helped small printing operations that had been threatened with extinction because they could not compete with the steam-driven presses that only large companies could afford.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0" i="0" kern="1200" baseline="0" dirty="0" smtClean="0">
                <a:solidFill>
                  <a:schemeClr val="tx1"/>
                </a:solidFill>
                <a:latin typeface="+mn-lt"/>
                <a:ea typeface="+mn-ea"/>
                <a:cs typeface="+mn-cs"/>
              </a:rPr>
              <a:t>In comparison with steam, electric power was cheaper. </a:t>
            </a:r>
          </a:p>
          <a:p>
            <a:pPr marL="285750" indent="-285750">
              <a:buFont typeface="Arial" pitchFamily="34" charset="0"/>
              <a:buChar char="•"/>
            </a:pPr>
            <a:r>
              <a:rPr lang="en-US" sz="1600" b="0" i="0" kern="1200" baseline="0" dirty="0" smtClean="0">
                <a:solidFill>
                  <a:schemeClr val="tx1"/>
                </a:solidFill>
                <a:latin typeface="+mn-lt"/>
                <a:ea typeface="+mn-ea"/>
                <a:cs typeface="+mn-cs"/>
              </a:rPr>
              <a:t>Typically, an electric motor cost one fifth as much to operate as a comparatively powered steam engine. “Typically, one large steam engine generated power, which was then transmitted by a maze of belting to individual machines throughout the factory. On average, two thirds of the power so generated was wasted in transmission.” </a:t>
            </a:r>
          </a:p>
          <a:p>
            <a:pPr marL="285750" indent="-285750">
              <a:buFont typeface="Arial" pitchFamily="34" charset="0"/>
              <a:buChar char="•"/>
            </a:pPr>
            <a:r>
              <a:rPr lang="en-US" sz="1600" b="0" i="0" kern="1200" baseline="0" dirty="0" smtClean="0">
                <a:solidFill>
                  <a:schemeClr val="tx1"/>
                </a:solidFill>
                <a:latin typeface="+mn-lt"/>
                <a:ea typeface="+mn-ea"/>
                <a:cs typeface="+mn-cs"/>
              </a:rPr>
              <a:t>To operate any one machine the whole plant had to be run. </a:t>
            </a:r>
          </a:p>
          <a:p>
            <a:pPr marL="285750" indent="-285750">
              <a:buFont typeface="Arial" pitchFamily="34" charset="0"/>
              <a:buChar char="•"/>
            </a:pPr>
            <a:r>
              <a:rPr lang="en-US" sz="1600" b="0" i="0" kern="1200" baseline="0" dirty="0" smtClean="0">
                <a:solidFill>
                  <a:schemeClr val="tx1"/>
                </a:solidFill>
                <a:latin typeface="+mn-lt"/>
                <a:ea typeface="+mn-ea"/>
                <a:cs typeface="+mn-cs"/>
              </a:rPr>
              <a:t>Whenever the main transmission belt had to be tightened, replaced, or repaired, the whole factory came to a halt. Such a concentrated waste of energy disappeared when individual electric motors attached to individual machines and tools were developed. </a:t>
            </a:r>
          </a:p>
          <a:p>
            <a:pPr marL="285750" indent="-285750">
              <a:buFont typeface="Arial" pitchFamily="34" charset="0"/>
              <a:buChar char="•"/>
            </a:pPr>
            <a:r>
              <a:rPr lang="en-US" sz="1600" b="0" i="0" kern="1200" baseline="0" dirty="0" smtClean="0">
                <a:solidFill>
                  <a:schemeClr val="tx1"/>
                </a:solidFill>
                <a:latin typeface="+mn-lt"/>
                <a:ea typeface="+mn-ea"/>
                <a:cs typeface="+mn-cs"/>
              </a:rPr>
              <a:t>Fires were significantly reduced (as well as resulting fire insurance costs) when coal-burning steam generators and chafing belts (both main transmission and secondary transmission belts) no longer created sparks. </a:t>
            </a:r>
            <a:endParaRPr lang="en-US" sz="1600" b="0" i="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D36F34-B5BC-48F1-83EA-1950B96C682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tx1"/>
                </a:solidFill>
                <a:latin typeface="+mn-lt"/>
                <a:ea typeface="+mn-ea"/>
                <a:cs typeface="+mn-cs"/>
              </a:rPr>
              <a:t>The Selling Problem -  </a:t>
            </a:r>
            <a:r>
              <a:rPr lang="en-US" sz="1600" b="0" kern="1200" baseline="0" dirty="0" smtClean="0">
                <a:solidFill>
                  <a:schemeClr val="tx1"/>
                </a:solidFill>
                <a:latin typeface="+mn-lt"/>
                <a:ea typeface="+mn-ea"/>
                <a:cs typeface="+mn-cs"/>
              </a:rPr>
              <a:t>Once selling all that could be produced became a problem, the manufacturers had to convince </a:t>
            </a:r>
            <a:r>
              <a:rPr lang="en-US" sz="1600" kern="1200" dirty="0" smtClean="0">
                <a:solidFill>
                  <a:schemeClr val="tx1"/>
                </a:solidFill>
                <a:latin typeface="+mn-lt"/>
                <a:ea typeface="+mn-ea"/>
                <a:cs typeface="+mn-cs"/>
              </a:rPr>
              <a:t>consumers to buy their products and also to define themselves by the goods they owned.</a:t>
            </a:r>
            <a:r>
              <a:rPr lang="en-US" sz="1600" kern="1200" baseline="0" dirty="0" smtClean="0">
                <a:solidFill>
                  <a:schemeClr val="tx1"/>
                </a:solidFill>
                <a:latin typeface="+mn-lt"/>
                <a:ea typeface="+mn-ea"/>
                <a:cs typeface="+mn-cs"/>
              </a:rPr>
              <a:t>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solidFill>
                  <a:schemeClr val="tx1"/>
                </a:solidFill>
                <a:latin typeface="+mn-lt"/>
                <a:ea typeface="+mn-ea"/>
                <a:cs typeface="+mn-cs"/>
              </a:rPr>
              <a:t>To do this, advertisers and mass merchandisers</a:t>
            </a:r>
            <a:r>
              <a:rPr lang="en-US" sz="1600" kern="1200" dirty="0" smtClean="0">
                <a:solidFill>
                  <a:schemeClr val="tx1"/>
                </a:solidFill>
                <a:latin typeface="+mn-lt"/>
                <a:ea typeface="+mn-ea"/>
                <a:cs typeface="+mn-cs"/>
              </a:rPr>
              <a:t> had to overcome centuries-old Protestant values. Thrift, disciplined work, delayed gratification, and contentment with one’s material lot had to be replaced with beliefs implicit in quickly acquired wealth, installment buying, immediate pleasure, and dissatisfaction with the goods one already owned,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mn-ea"/>
                <a:cs typeface="+mn-cs"/>
              </a:rPr>
              <a:t>Guiltless discard of things that still worked or that could be fixed was necessary in the new calculus of consumption; otherwise the economy could not continue to expand.</a:t>
            </a:r>
            <a:r>
              <a:rPr lang="en-US" sz="1600" kern="1200" baseline="0" dirty="0" smtClean="0">
                <a:solidFill>
                  <a:schemeClr val="tx1"/>
                </a:solidFill>
                <a:latin typeface="+mn-lt"/>
                <a:ea typeface="+mn-ea"/>
                <a:cs typeface="+mn-cs"/>
              </a:rPr>
              <a:t> One result was a vast increase in the amount of expenditures for advertising. </a:t>
            </a:r>
            <a:r>
              <a:rPr lang="en-US" sz="1600" kern="1200" dirty="0" smtClean="0">
                <a:solidFill>
                  <a:schemeClr val="tx1"/>
                </a:solidFill>
                <a:latin typeface="+mn-lt"/>
                <a:ea typeface="+mn-ea"/>
                <a:cs typeface="+mn-cs"/>
              </a:rPr>
              <a:t>Advertising expenditures rose from $682,000,000 in 1914 to $1</a:t>
            </a:r>
            <a:r>
              <a:rPr lang="en-US" sz="1600" b="1" kern="1200" dirty="0" smtClean="0">
                <a:solidFill>
                  <a:schemeClr val="tx1"/>
                </a:solidFill>
                <a:latin typeface="+mn-lt"/>
                <a:ea typeface="+mn-ea"/>
                <a:cs typeface="+mn-cs"/>
              </a:rPr>
              <a:t>.</a:t>
            </a:r>
            <a:r>
              <a:rPr lang="en-US" sz="1600" kern="1200" dirty="0" smtClean="0">
                <a:solidFill>
                  <a:schemeClr val="tx1"/>
                </a:solidFill>
                <a:latin typeface="+mn-lt"/>
                <a:ea typeface="+mn-ea"/>
                <a:cs typeface="+mn-cs"/>
              </a:rPr>
              <a:t>4 billion in 1919 and nearly $3 billion in 1929.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Productivity gains &amp; higher profits - </a:t>
            </a:r>
            <a:r>
              <a:rPr lang="en-US" sz="1600" dirty="0" smtClean="0"/>
              <a:t>In the 1920s,  the</a:t>
            </a:r>
            <a:r>
              <a:rPr lang="en-US" sz="1600" baseline="0" dirty="0" smtClean="0"/>
              <a:t> NBER index of Employee Output in Manufacturing (with 1958 as the base year =100) rose from 30.2 in 1919 to 52.0 in 1929, an increase of 72.2%. </a:t>
            </a:r>
          </a:p>
          <a:p>
            <a:pPr marL="285750" indent="-285750">
              <a:buFont typeface="Arial" pitchFamily="34" charset="0"/>
              <a:buChar char="•"/>
            </a:pPr>
            <a:r>
              <a:rPr lang="en-US" sz="1600" baseline="0" dirty="0" smtClean="0"/>
              <a:t>Meanwhile, the average weekly wage of employees in manufacturing rose from $21.44 a week in 1919 to $24.76 a week in 1929, an increase of 11.47% </a:t>
            </a:r>
          </a:p>
          <a:p>
            <a:pPr marL="285750" indent="-285750">
              <a:buFont typeface="Arial" pitchFamily="34" charset="0"/>
              <a:buChar char="•"/>
            </a:pPr>
            <a:r>
              <a:rPr lang="en-US" sz="1600" baseline="0" dirty="0" smtClean="0"/>
              <a:t>The Consumer Price Index (CPI) for all items declined from 51.8 in 1919 to 51.3 in 1929, a decline of about 1%. </a:t>
            </a:r>
          </a:p>
          <a:p>
            <a:pPr marL="285750" indent="-285750">
              <a:buFont typeface="Arial" pitchFamily="34" charset="0"/>
              <a:buChar char="•"/>
            </a:pPr>
            <a:r>
              <a:rPr lang="en-US" sz="1600" baseline="0" dirty="0" smtClean="0"/>
              <a:t>Thus, most of the increase in productivity went into profits. The large-scale increase in profits in turn went into conspicuous consumption and to some extent into speculative bubbles that eventually crashed. In the 1920s, the speculative bubbles were Florida real estate and the stock market. </a:t>
            </a:r>
            <a:endParaRPr lang="en-US" sz="160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smtClean="0"/>
              <a:t>Gas</a:t>
            </a:r>
            <a:r>
              <a:rPr lang="en-US" sz="1600" b="1" baseline="0" dirty="0" smtClean="0"/>
              <a:t> &amp; kerosene lighting - </a:t>
            </a:r>
            <a:r>
              <a:rPr lang="en-US" sz="1600" kern="1200" dirty="0" smtClean="0">
                <a:solidFill>
                  <a:schemeClr val="tx1"/>
                </a:solidFill>
                <a:latin typeface="+mn-lt"/>
                <a:ea typeface="+mn-ea"/>
                <a:cs typeface="+mn-cs"/>
              </a:rPr>
              <a:t>Gas burned oxygen, produced odors and soot, and required gas jets that could ignite fires or, if snuffed out, release poisonous fumes and cause explosions. Gas fixtures had to be washed of black</a:t>
            </a:r>
            <a:r>
              <a:rPr lang="en-US" sz="1600" kern="1200" baseline="0" dirty="0" smtClean="0">
                <a:solidFill>
                  <a:schemeClr val="tx1"/>
                </a:solidFill>
                <a:latin typeface="+mn-lt"/>
                <a:ea typeface="+mn-ea"/>
                <a:cs typeface="+mn-cs"/>
              </a:rPr>
              <a:t> soot almost daily and the soot soiled wallpaper and fabrics. </a:t>
            </a:r>
            <a:r>
              <a:rPr lang="en-US" sz="1600" kern="1200" dirty="0" smtClean="0">
                <a:solidFill>
                  <a:schemeClr val="tx1"/>
                </a:solidFill>
                <a:latin typeface="+mn-lt"/>
                <a:ea typeface="+mn-ea"/>
                <a:cs typeface="+mn-cs"/>
              </a:rPr>
              <a:t>Gas-fueled houses were most functional, appealing, and safe if individual rooms could be shut off for airing out and minimizing drafts. Interiors decorated in deep reds, blues, greens, and browns were preferred for their capacity to conceal soot. Thus, Victorian</a:t>
            </a:r>
            <a:r>
              <a:rPr lang="en-US" sz="1600" kern="1200" baseline="0" dirty="0" smtClean="0">
                <a:solidFill>
                  <a:schemeClr val="tx1"/>
                </a:solidFill>
                <a:latin typeface="+mn-lt"/>
                <a:ea typeface="+mn-ea"/>
                <a:cs typeface="+mn-cs"/>
              </a:rPr>
              <a:t> home décor favored these darker colors.   </a:t>
            </a:r>
          </a:p>
          <a:p>
            <a:r>
              <a:rPr lang="en-US" sz="1600" b="1" kern="1200" baseline="0" dirty="0" smtClean="0">
                <a:solidFill>
                  <a:schemeClr val="tx1"/>
                </a:solidFill>
                <a:latin typeface="+mn-lt"/>
                <a:ea typeface="+mn-ea"/>
                <a:cs typeface="+mn-cs"/>
              </a:rPr>
              <a:t>Electric lighting – </a:t>
            </a:r>
            <a:r>
              <a:rPr lang="en-US" sz="1600" b="0" kern="1200" baseline="0" dirty="0" smtClean="0">
                <a:solidFill>
                  <a:schemeClr val="tx1"/>
                </a:solidFill>
                <a:latin typeface="+mn-lt"/>
                <a:ea typeface="+mn-ea"/>
                <a:cs typeface="+mn-cs"/>
              </a:rPr>
              <a:t>Electric lighting, </a:t>
            </a:r>
            <a:r>
              <a:rPr lang="en-US" sz="1600" kern="1200" dirty="0" smtClean="0">
                <a:solidFill>
                  <a:schemeClr val="tx1"/>
                </a:solidFill>
                <a:latin typeface="+mn-lt"/>
                <a:ea typeface="+mn-ea"/>
                <a:cs typeface="+mn-cs"/>
              </a:rPr>
              <a:t>which did not involve heavier capital investment than gas, proved cheaper to operate, especially when all factors, such as  worker health and fire insurance, were included. !! Better light dramatically improved working conditions in print shops, textile mills, and other facilities where visual acuity and clean air were important. Its effects were indirect; it improved the work environment rather than the means of production.</a:t>
            </a:r>
            <a:r>
              <a:rPr lang="en-US" sz="1600" kern="1200" baseline="0" dirty="0" smtClean="0">
                <a:solidFill>
                  <a:schemeClr val="tx1"/>
                </a:solidFill>
                <a:latin typeface="+mn-lt"/>
                <a:ea typeface="+mn-ea"/>
                <a:cs typeface="+mn-cs"/>
              </a:rPr>
              <a:t> </a:t>
            </a:r>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Reconfiguration of the house –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mn-ea"/>
                <a:cs typeface="+mn-cs"/>
              </a:rPr>
              <a:t>Late nineteenth- century gas-equipped Victorian homes tended to be dark and divided into many rooms. Gas burned oxygen, produced odors and soot, and required gas jets that could ignite fires or, if snuffed out, release poisonous fumes and cause explosions. Gas-fueled houses were most functional, appealing, and safe if individual rooms could be shut off for airing out and minimizing drafts. Interiors decorated in deep reds, blues, greens, and browns were preferred for their capacity to conceal soot.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mn-ea"/>
                <a:cs typeface="+mn-cs"/>
              </a:rPr>
              <a:t>Houses illuminated by electricity could have more numerous and flexible light sources, thus more freedom in furniture arrangement. Also, since electric lights did not produce soot, electrified homes could also have lighter-colored carpets, walls, and ceilings, making their interiors much brighter than before. Electric wiring, together with indoor plumbing, added substantially to the cost of house construction. To keep housing prices stable while adding these new technologies, builders proved eager to cut costs elsewhere by reducing the size and number of rooms! House plans for homes with electricity began to eliminate formal front parlors, merging them with the family sitting room to create a single living room, often opening directly into a dining room. Large entrance halls were reduced in size or even eliminated. As Gwendolyn Wright noted in </a:t>
            </a:r>
            <a:r>
              <a:rPr lang="en-US" sz="1600" i="1" kern="1200" dirty="0" smtClean="0">
                <a:solidFill>
                  <a:schemeClr val="tx1"/>
                </a:solidFill>
                <a:latin typeface="+mn-lt"/>
                <a:ea typeface="+mn-ea"/>
                <a:cs typeface="+mn-cs"/>
              </a:rPr>
              <a:t>Building the Dream, </a:t>
            </a:r>
            <a:r>
              <a:rPr lang="en-US" sz="1600" kern="1200" dirty="0" smtClean="0">
                <a:solidFill>
                  <a:schemeClr val="tx1"/>
                </a:solidFill>
                <a:latin typeface="+mn-lt"/>
                <a:ea typeface="+mn-ea"/>
                <a:cs typeface="+mn-cs"/>
              </a:rPr>
              <a:t>it was rare to have single-purpose rooms such as libraries, pantries, sewing rooms, and spare bedrooms, which had comprised the Victorians' sense of uniqueness and complex domestic life. In a moderately priced two-story house there were usually only three downstairs rooms: living room, dining room, and kitchen.</a:t>
            </a:r>
            <a:endParaRPr lang="en-US" sz="1600" b="1"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Wall colors and lamps – </a:t>
            </a:r>
          </a:p>
          <a:p>
            <a:pPr marL="171450" indent="-171450">
              <a:buFont typeface="Arial" pitchFamily="34" charset="0"/>
              <a:buChar char="•"/>
            </a:pPr>
            <a:r>
              <a:rPr lang="en-US" sz="1600" kern="1200" dirty="0" smtClean="0">
                <a:solidFill>
                  <a:schemeClr val="tx1"/>
                </a:solidFill>
                <a:latin typeface="+mn-lt"/>
                <a:ea typeface="+mn-ea"/>
                <a:cs typeface="+mn-cs"/>
              </a:rPr>
              <a:t>Victorian color schemes of dark reds, greens, and browns that once had hidden the soot from gas burners. </a:t>
            </a:r>
          </a:p>
          <a:p>
            <a:pPr marL="171450" indent="-171450">
              <a:buFont typeface="Arial" pitchFamily="34" charset="0"/>
              <a:buChar char="•"/>
            </a:pPr>
            <a:r>
              <a:rPr lang="en-US" sz="1600" kern="1200" dirty="0" smtClean="0">
                <a:solidFill>
                  <a:schemeClr val="tx1"/>
                </a:solidFill>
                <a:latin typeface="+mn-lt"/>
                <a:ea typeface="+mn-ea"/>
                <a:cs typeface="+mn-cs"/>
              </a:rPr>
              <a:t>A house with electricity could adopt lighter colors for walls and ceilings, making it much brighter than before. Electricity was also much more flexible as a lighting source, compared to gas. </a:t>
            </a:r>
          </a:p>
          <a:p>
            <a:pPr marL="171450" indent="-171450">
              <a:buFont typeface="Arial" pitchFamily="34" charset="0"/>
              <a:buChar char="•"/>
            </a:pPr>
            <a:r>
              <a:rPr lang="en-US" sz="1600" kern="1200" dirty="0" smtClean="0">
                <a:solidFill>
                  <a:schemeClr val="tx1"/>
                </a:solidFill>
                <a:latin typeface="+mn-lt"/>
                <a:ea typeface="+mn-ea"/>
                <a:cs typeface="+mn-cs"/>
              </a:rPr>
              <a:t>A gas burner could not be placed anywhere in a room, while an electric light could, making it easier to move furniture into new arrangements. </a:t>
            </a:r>
          </a:p>
          <a:p>
            <a:pPr marL="171450" indent="-171450">
              <a:buFont typeface="Arial" pitchFamily="34" charset="0"/>
              <a:buChar char="•"/>
            </a:pPr>
            <a:r>
              <a:rPr lang="en-US" sz="1600" kern="1200" dirty="0" smtClean="0">
                <a:solidFill>
                  <a:schemeClr val="tx1"/>
                </a:solidFill>
                <a:latin typeface="+mn-lt"/>
                <a:ea typeface="+mn-ea"/>
                <a:cs typeface="+mn-cs"/>
              </a:rPr>
              <a:t>Other factors influenced home design, but the nature of gas lighting was a check upon the bright, open, and flexible house plans that electric lights encouraged and which many home economists preferred</a:t>
            </a:r>
            <a:endParaRPr lang="en-US" sz="1600"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Sporting events ‘under the lights’ – </a:t>
            </a:r>
            <a:r>
              <a:rPr lang="en-US" sz="1600" b="0" kern="1200" dirty="0" smtClean="0">
                <a:solidFill>
                  <a:schemeClr val="tx1"/>
                </a:solidFill>
                <a:latin typeface="+mn-lt"/>
                <a:ea typeface="+mn-ea"/>
                <a:cs typeface="+mn-cs"/>
              </a:rPr>
              <a:t>By</a:t>
            </a:r>
            <a:r>
              <a:rPr lang="en-US" sz="1600" b="0" kern="1200" baseline="0" dirty="0" smtClean="0">
                <a:solidFill>
                  <a:schemeClr val="tx1"/>
                </a:solidFill>
                <a:latin typeface="+mn-lt"/>
                <a:ea typeface="+mn-ea"/>
                <a:cs typeface="+mn-cs"/>
              </a:rPr>
              <a:t> the late-1930s and early-1940s, baseball and football games often took place at night since this usually increased attendance. People no longer had to take time off from work or school to attend a game. Sometimes, teams scheduled games at night to get an edge on the competition. In the early 1940s, Clark Griffith would schedule Washington Senators’ baseball games at night to take advantage of the fact that his pitching staff had four knuckleball pitchers whose knuckleball pitches were especially hard to hit at night. </a:t>
            </a:r>
            <a:endParaRPr lang="en-US" sz="16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Increased Reading - </a:t>
            </a:r>
            <a:r>
              <a:rPr lang="en-US" sz="1600" kern="1200" dirty="0" smtClean="0">
                <a:solidFill>
                  <a:schemeClr val="tx1"/>
                </a:solidFill>
                <a:latin typeface="+mn-lt"/>
                <a:ea typeface="+mn-ea"/>
                <a:cs typeface="+mn-cs"/>
              </a:rPr>
              <a:t>One of the less apparent but most profound consequences of domestic electric lighting was the encouragement of reading at home. Increased reading broadened knowledge, stirred new interests, and created a more sophisticated society, especially away from centers of culture, which in turn increased demand for electricity. Persons who had trouble reading by dim fire- or candlelight, and especially young children who could not be left alone to regulate gaslights, could eas­ily and safely read by electric light. Partly for this reason, the Muncie, Indiana, public library loaned out eight times as many books per inhabitant in 1925 as it had in 1890.</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baseline="0" dirty="0" smtClean="0">
                <a:solidFill>
                  <a:schemeClr val="tx1"/>
                </a:solidFill>
                <a:latin typeface="+mn-lt"/>
                <a:ea typeface="+mn-ea"/>
                <a:cs typeface="+mn-cs"/>
              </a:rPr>
              <a:t>Dispersal of the family within the house - </a:t>
            </a:r>
            <a:r>
              <a:rPr lang="en-US" sz="1600" kern="1200" dirty="0" smtClean="0">
                <a:solidFill>
                  <a:schemeClr val="tx1"/>
                </a:solidFill>
                <a:latin typeface="+mn-lt"/>
                <a:ea typeface="+mn-ea"/>
                <a:cs typeface="+mn-cs"/>
              </a:rPr>
              <a:t>Electricity had an equalizing effect; all spaces could be heated and lighted to the same degree and there were fewer cold rooms or dark corners pushing the family toward the hearth or kitchen stove where they had once automatically clustered. Because the electric light was not a form of fire, adults did not have to control or supervise its use, as even the youngest could turn a switch. Children could find light anywhere and no longer had to do homework together around a common table. Artificial light also erased such of the distinction between day and night, so that the timing as well as the location of activities varied more, and the coming of darkness no longer called a halt to much of the daily round. When the hearth ceased to be the center, domestic life spread out and lost both its focus and the rhythm imparted by alternating light and darkness. Furthermore, the conversation which had once been the hearth's distinguishing feature was interrupted and transected by the radio, phonograph, and telephone. !! In the later 1920s radio became a substitute hearth, clustering the family together to hear crackling reports from great distances, baseball games, and the latest music. Radio drew the family circle together to hear about the outside world; broadcasts both stimulated and silenced conversation. In the nineteenth century the lighted hearth and the oil lamp were the universal symbols of the home, providing a warm center for social life. Just as electrification spread out the city's population and made the factory's form more flexible, so too at the microcosmic level of the home it dispersed the family.</a:t>
            </a:r>
            <a:endParaRPr lang="en-US" sz="1600" b="1" i="0" dirty="0" smtClean="0"/>
          </a:p>
        </p:txBody>
      </p:sp>
      <p:sp>
        <p:nvSpPr>
          <p:cNvPr id="4" name="Slide Number Placeholder 3"/>
          <p:cNvSpPr>
            <a:spLocks noGrp="1"/>
          </p:cNvSpPr>
          <p:nvPr>
            <p:ph type="sldNum" sz="quarter" idx="10"/>
          </p:nvPr>
        </p:nvSpPr>
        <p:spPr/>
        <p:txBody>
          <a:bodyPr/>
          <a:lstStyle/>
          <a:p>
            <a:fld id="{AE038B90-4F73-421B-8C6A-681D1C7DA29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Lights</a:t>
            </a:r>
            <a:r>
              <a:rPr lang="en-US" sz="1600" b="1" baseline="0" dirty="0" smtClean="0"/>
              <a:t> – </a:t>
            </a:r>
            <a:r>
              <a:rPr lang="en-US" sz="1600" b="0" baseline="0" dirty="0" smtClean="0"/>
              <a:t>a General Electric manager called the electric light “the entering wedge” that made possible all further sales. </a:t>
            </a:r>
          </a:p>
          <a:p>
            <a:r>
              <a:rPr lang="en-US" sz="1600" b="1" baseline="0" dirty="0" smtClean="0"/>
              <a:t>Irons – </a:t>
            </a:r>
            <a:r>
              <a:rPr lang="en-US" sz="1600" b="0" baseline="0" dirty="0" smtClean="0"/>
              <a:t>Unlike the previous hot stove iron, the electric iron did not require a nearby hot stove. Consequently, it could be used anywhere, saving fuel and keeping the house cooler in summer. </a:t>
            </a:r>
          </a:p>
          <a:p>
            <a:endParaRPr lang="en-US" sz="1600" b="1" dirty="0"/>
          </a:p>
        </p:txBody>
      </p:sp>
      <p:sp>
        <p:nvSpPr>
          <p:cNvPr id="4" name="Slide Number Placeholder 3"/>
          <p:cNvSpPr>
            <a:spLocks noGrp="1"/>
          </p:cNvSpPr>
          <p:nvPr>
            <p:ph type="sldNum" sz="quarter" idx="10"/>
          </p:nvPr>
        </p:nvSpPr>
        <p:spPr/>
        <p:txBody>
          <a:bodyPr/>
          <a:lstStyle/>
          <a:p>
            <a:fld id="{94837FB1-3FF8-4B23-9EDE-774D5359EB4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55BB3-2382-4CAF-A98E-80E1DA15E88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C279E1-C1DA-4494-93CE-BAD7230BAF0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0" kern="1200" dirty="0" smtClean="0">
                <a:solidFill>
                  <a:schemeClr val="tx1"/>
                </a:solidFill>
                <a:latin typeface="+mn-lt"/>
                <a:ea typeface="+mn-ea"/>
                <a:cs typeface="+mn-cs"/>
              </a:rPr>
              <a:t>As production became more capital-intensive, assurance of adequate return on investment required large, steady, and predictable demand for products in order to keep the new plants and machinery running at peak efficiency</a:t>
            </a:r>
            <a:endParaRPr lang="en-US" sz="1600" b="0"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kern="1200" dirty="0" smtClean="0">
                <a:solidFill>
                  <a:schemeClr val="tx1"/>
                </a:solidFill>
                <a:latin typeface="+mn-lt"/>
                <a:ea typeface="+mn-ea"/>
                <a:cs typeface="+mn-cs"/>
              </a:rPr>
              <a:t>Exploitation of anxieties </a:t>
            </a:r>
            <a:r>
              <a:rPr lang="en-US" sz="1600" b="1" kern="1200" dirty="0" smtClean="0">
                <a:solidFill>
                  <a:schemeClr val="tx1"/>
                </a:solidFill>
                <a:latin typeface="+mn-lt"/>
                <a:ea typeface="+mn-ea"/>
                <a:cs typeface="+mn-cs"/>
              </a:rPr>
              <a:t>– </a:t>
            </a:r>
          </a:p>
          <a:p>
            <a:pPr marL="285750" indent="-285750">
              <a:buFont typeface="Arial" pitchFamily="34" charset="0"/>
              <a:buChar char="•"/>
            </a:pPr>
            <a:r>
              <a:rPr lang="en-US" sz="1600" dirty="0" smtClean="0"/>
              <a:t>Advertising </a:t>
            </a:r>
            <a:r>
              <a:rPr lang="en-US" sz="1600" dirty="0" smtClean="0"/>
              <a:t>creators understood that an effective way to capture an audience was to exploit personal anxiety and insecurity about appearance, achievement, popularity, and other measures of social acceptance. Concerns about personal inferiority, one advertising agency executive acknowledged in 1930, were "a valuable thing in Advertising." </a:t>
            </a:r>
            <a:endParaRPr lang="en-US" sz="1600" dirty="0" smtClean="0"/>
          </a:p>
          <a:p>
            <a:pPr marL="285750" indent="-285750">
              <a:buFont typeface="Arial" pitchFamily="34" charset="0"/>
              <a:buChar char="•"/>
            </a:pPr>
            <a:r>
              <a:rPr lang="en-US" sz="1600" dirty="0" smtClean="0"/>
              <a:t>Efforts </a:t>
            </a:r>
            <a:r>
              <a:rPr lang="en-US" sz="1600" dirty="0" smtClean="0"/>
              <a:t>to exploit feelings of inadequacy led naturally and easily to messages that the products being offered would generate admiration, success, and pleasure. Rather than merely describe a product's characteristics, ads increasingly focused upon a message of opportunity to share in a satisfying life. </a:t>
            </a:r>
          </a:p>
          <a:p>
            <a:r>
              <a:rPr lang="en-US" sz="1600" b="1" dirty="0" smtClean="0"/>
              <a:t>Listerine</a:t>
            </a:r>
            <a:r>
              <a:rPr lang="en-US" sz="1600" dirty="0" smtClean="0"/>
              <a:t> - No better example exists of the nature and power of advertising in the 1920s than the success of the Lambert Pharmaceutical Company. Its antiseptic mouthwash attracted few buyers until Lambert ad writers started warning readers of the dangers of "halitosis</a:t>
            </a:r>
            <a:r>
              <a:rPr lang="en-US" sz="1600" dirty="0" smtClean="0"/>
              <a:t>," a </a:t>
            </a:r>
            <a:r>
              <a:rPr lang="en-US" sz="1600" dirty="0" smtClean="0"/>
              <a:t>Latin-derived word for bad breath they discovered in a 1922 British medical journal. </a:t>
            </a:r>
            <a:endParaRPr lang="en-US" sz="1600" dirty="0" smtClean="0"/>
          </a:p>
          <a:p>
            <a:pPr marL="285750" indent="-285750">
              <a:buFont typeface="Arial" pitchFamily="34" charset="0"/>
              <a:buChar char="•"/>
            </a:pPr>
            <a:r>
              <a:rPr lang="en-US" sz="1600" dirty="0" smtClean="0"/>
              <a:t>Cleverly </a:t>
            </a:r>
            <a:r>
              <a:rPr lang="en-US" sz="1600" dirty="0" smtClean="0"/>
              <a:t>crafted ads titled "They Say It Behind Your Back," "He Never Knew Why," and "Often a Bridesmaid But Never a Bride" warned that halitosis could ruin social and business relationships and undermine one's chance for romance and happi­ness. Fortunately for those afflicted with such a dreadful condition, halitosis could be banished by Listerine mouthwash. </a:t>
            </a:r>
            <a:endParaRPr lang="en-US" sz="1600" dirty="0" smtClean="0"/>
          </a:p>
          <a:p>
            <a:pPr marL="285750" indent="-285750">
              <a:buFont typeface="Arial" pitchFamily="34" charset="0"/>
              <a:buChar char="•"/>
            </a:pPr>
            <a:r>
              <a:rPr lang="en-US" sz="1600" dirty="0" smtClean="0"/>
              <a:t>Not </a:t>
            </a:r>
            <a:r>
              <a:rPr lang="en-US" sz="1600" dirty="0" smtClean="0"/>
              <a:t>only did sales of Listerine soar but the hitherto unheard-of ideal of odorless breath entered the list of personal characteristics about which peo­ple thought they had to be concerned. </a:t>
            </a:r>
          </a:p>
          <a:p>
            <a:endParaRPr lang="en-US" sz="1600"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51A968-44C9-4C93-B168-4BB64A17487C}"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Protestant </a:t>
            </a:r>
            <a:r>
              <a:rPr lang="en-US" sz="1600" b="1" dirty="0" smtClean="0"/>
              <a:t>Ethic </a:t>
            </a:r>
            <a:r>
              <a:rPr lang="en-US" sz="1600" b="1" dirty="0" err="1" smtClean="0"/>
              <a:t>vs</a:t>
            </a:r>
            <a:r>
              <a:rPr lang="en-US" sz="1600" b="1" dirty="0" smtClean="0"/>
              <a:t> </a:t>
            </a:r>
            <a:r>
              <a:rPr lang="en-US" sz="1600" b="1" dirty="0" smtClean="0"/>
              <a:t>Consumption Ethic </a:t>
            </a:r>
            <a:r>
              <a:rPr lang="en-US" sz="1600" dirty="0" smtClean="0"/>
              <a:t>- In the words of Jeremy Rifkin in his The End of Work, “Converting Americans from a psychology of thrift to one of spendthrifts posed a daunting task. The Protestant work ethic, which had so dominated the American frontier ethos, was deeply ingrained. Parsimony and savings were cornerstones of the American way of life, part of the early Yankee tradition that had served as a guidepost for generations of Americans as well as an anchor for newly-arrived immigrants determined to make a better life for their children’s generation. For most Americans, the virtue of self-sacrifice continued to hold sway over the lure of immediate gratification in the marketplace. </a:t>
            </a:r>
            <a:endParaRPr lang="en-US" sz="1600" dirty="0" smtClean="0"/>
          </a:p>
          <a:p>
            <a:pPr marL="171450" indent="-171450">
              <a:buFont typeface="Arial" pitchFamily="34" charset="0"/>
              <a:buChar char="•"/>
            </a:pPr>
            <a:r>
              <a:rPr lang="en-US" sz="1600" dirty="0" smtClean="0"/>
              <a:t>The </a:t>
            </a:r>
            <a:r>
              <a:rPr lang="en-US" sz="1600" dirty="0" smtClean="0"/>
              <a:t>American business community set out to radically change the psychology that had built a nation -- to turn American workers from investors in the future to spenders in the present.” </a:t>
            </a:r>
          </a:p>
          <a:p>
            <a:r>
              <a:rPr lang="en-US" sz="1600" b="1" dirty="0" smtClean="0"/>
              <a:t>Work &amp; leisure </a:t>
            </a:r>
            <a:r>
              <a:rPr lang="en-US" sz="1600" dirty="0" smtClean="0"/>
              <a:t>- Mass consumption was NOT an inevitable phenomenon. Economists at the turn of the century had noted that most working people were content to earn just enough income to provide for their basic needs and a few luxuries -- after which, they preferred increased leisure time over additional work hours and extra income</a:t>
            </a:r>
            <a:endParaRPr lang="en-US" sz="1600"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i="0" kern="1200" dirty="0" smtClean="0">
                <a:solidFill>
                  <a:schemeClr val="tx1"/>
                </a:solidFill>
                <a:latin typeface="+mn-lt"/>
                <a:ea typeface="+mn-ea"/>
                <a:cs typeface="+mn-cs"/>
              </a:rPr>
              <a:t>Appeals to status - </a:t>
            </a:r>
            <a:r>
              <a:rPr lang="en-US" sz="1600" b="0" i="0" kern="1200" dirty="0" smtClean="0">
                <a:solidFill>
                  <a:schemeClr val="tx1"/>
                </a:solidFill>
                <a:latin typeface="+mn-lt"/>
                <a:ea typeface="+mn-ea"/>
                <a:cs typeface="+mn-cs"/>
              </a:rPr>
              <a:t>Advertisers began to shift their sales pitches from utilitarian arguments and descriptive information to emotional appeals to status and social differentiation. The common men and women were invited to emulate the rich and take on the trappings of wealth and prosperity previously reserved for the business and social elite</a:t>
            </a:r>
            <a:endParaRPr lang="en-US" sz="1600"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Model &amp; fashion changes - </a:t>
            </a:r>
            <a:r>
              <a:rPr lang="en-US" sz="1600" b="0" i="0" kern="1200" dirty="0" smtClean="0">
                <a:solidFill>
                  <a:schemeClr val="tx1"/>
                </a:solidFill>
                <a:latin typeface="+mn-lt"/>
                <a:ea typeface="+mn-ea"/>
                <a:cs typeface="+mn-cs"/>
              </a:rPr>
              <a:t>. ‘Fashion’ became the vogue as companies and industries tried to make their products ‘chic’ and ‘in vogue.’ In the words of economist Hazel </a:t>
            </a:r>
            <a:r>
              <a:rPr lang="en-US" sz="1600" b="0" i="0" kern="1200" dirty="0" err="1" smtClean="0">
                <a:solidFill>
                  <a:schemeClr val="tx1"/>
                </a:solidFill>
                <a:latin typeface="+mn-lt"/>
                <a:ea typeface="+mn-ea"/>
                <a:cs typeface="+mn-cs"/>
              </a:rPr>
              <a:t>Kyrk</a:t>
            </a:r>
            <a:r>
              <a:rPr lang="en-US" sz="1600" b="0" i="0" kern="1200" dirty="0" smtClean="0">
                <a:solidFill>
                  <a:schemeClr val="tx1"/>
                </a:solidFill>
                <a:latin typeface="+mn-lt"/>
                <a:ea typeface="+mn-ea"/>
                <a:cs typeface="+mn-cs"/>
              </a:rPr>
              <a:t>, “Luxuries for the well-off had to be turned into necessities for the poorer classes.”</a:t>
            </a:r>
            <a:r>
              <a:rPr lang="en-US" sz="1600" kern="1200" dirty="0" smtClean="0">
                <a:solidFill>
                  <a:schemeClr val="tx1"/>
                </a:solidFill>
                <a:latin typeface="+mn-lt"/>
                <a:ea typeface="+mn-ea"/>
                <a:cs typeface="+mn-cs"/>
              </a:rPr>
              <a:t> In the words of Thomas</a:t>
            </a:r>
            <a:r>
              <a:rPr lang="en-US" sz="1600" kern="1200" baseline="0" dirty="0" smtClean="0">
                <a:solidFill>
                  <a:schemeClr val="tx1"/>
                </a:solidFill>
                <a:latin typeface="+mn-lt"/>
                <a:ea typeface="+mn-ea"/>
                <a:cs typeface="+mn-cs"/>
              </a:rPr>
              <a:t> Hine in his </a:t>
            </a:r>
            <a:r>
              <a:rPr lang="en-US" sz="1600" i="1" kern="1200" baseline="0" dirty="0" smtClean="0">
                <a:solidFill>
                  <a:schemeClr val="tx1"/>
                </a:solidFill>
                <a:latin typeface="+mn-lt"/>
                <a:ea typeface="+mn-ea"/>
                <a:cs typeface="+mn-cs"/>
              </a:rPr>
              <a:t>I Want That. How we all became shoppers</a:t>
            </a:r>
            <a:r>
              <a:rPr lang="en-US" sz="1600" i="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“Fashion is one way to render goods obsolete before their useful lives are over. Thus fashion plays an important role in adding feelings of scarcity and insecurity to a world of factory-made abundance. It can make a warm and useful coat </a:t>
            </a:r>
            <a:r>
              <a:rPr lang="en-US" sz="1600" kern="1200" dirty="0" err="1" smtClean="0">
                <a:solidFill>
                  <a:schemeClr val="tx1"/>
                </a:solidFill>
                <a:latin typeface="+mn-lt"/>
                <a:ea typeface="+mn-ea"/>
                <a:cs typeface="+mn-cs"/>
              </a:rPr>
              <a:t>unwearable</a:t>
            </a:r>
            <a:r>
              <a:rPr lang="en-US" sz="1600" kern="1200" dirty="0" smtClean="0">
                <a:solidFill>
                  <a:schemeClr val="tx1"/>
                </a:solidFill>
                <a:latin typeface="+mn-lt"/>
                <a:ea typeface="+mn-ea"/>
                <a:cs typeface="+mn-cs"/>
              </a:rPr>
              <a:t>, a sturdy and comfortable chair dowdy. It feels like a way of engaging the future, but its chief impact is to make people dissatisfied with the present, and especially with all the objects in it.” </a:t>
            </a:r>
            <a:endParaRPr lang="en-US" sz="1600" b="1"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kern="1200" dirty="0" smtClean="0">
                <a:solidFill>
                  <a:schemeClr val="tx1"/>
                </a:solidFill>
                <a:latin typeface="+mn-lt"/>
                <a:ea typeface="+mn-ea"/>
                <a:cs typeface="+mn-cs"/>
              </a:rPr>
              <a:t>Radio advertising - </a:t>
            </a:r>
            <a:r>
              <a:rPr lang="en-US" sz="1600" kern="1200" dirty="0" smtClean="0">
                <a:solidFill>
                  <a:schemeClr val="tx1"/>
                </a:solidFill>
                <a:latin typeface="+mn-lt"/>
                <a:ea typeface="+mn-ea"/>
                <a:cs typeface="+mn-cs"/>
              </a:rPr>
              <a:t>Advertising became the economic basis of radio in America; in addition, sponsors and advertising agencies became far more pow­erful in radio than they had been in the press.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Newspapers </a:t>
            </a:r>
            <a:r>
              <a:rPr lang="en-US" sz="1600" kern="1200" dirty="0" smtClean="0">
                <a:solidFill>
                  <a:schemeClr val="tx1"/>
                </a:solidFill>
                <a:latin typeface="+mn-lt"/>
                <a:ea typeface="+mn-ea"/>
                <a:cs typeface="+mn-cs"/>
              </a:rPr>
              <a:t>and most mag­azines depended on advertisers for only part of their income, and some publications survived entirely by selling subscriptions and individual copies to readers.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Commercial </a:t>
            </a:r>
            <a:r>
              <a:rPr lang="en-US" sz="1600" kern="1200" dirty="0" smtClean="0">
                <a:solidFill>
                  <a:schemeClr val="tx1"/>
                </a:solidFill>
                <a:latin typeface="+mn-lt"/>
                <a:ea typeface="+mn-ea"/>
                <a:cs typeface="+mn-cs"/>
              </a:rPr>
              <a:t>broadcasters, however, derived all of their revenue from advertising. Rather than selling; shows to listeners, they only sold listeners' attention to sponsors.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Advertising </a:t>
            </a:r>
            <a:r>
              <a:rPr lang="en-US" sz="1600" kern="1200" dirty="0" smtClean="0">
                <a:solidFill>
                  <a:schemeClr val="tx1"/>
                </a:solidFill>
                <a:latin typeface="+mn-lt"/>
                <a:ea typeface="+mn-ea"/>
                <a:cs typeface="+mn-cs"/>
              </a:rPr>
              <a:t>revenue in the print media also typically came from many different sources, while the sponsorship of radio programs was far more concentrated. Although spot advertising began on local and independent stations in the mid-1920s, network programs typically had single sponsors, who frequently intervened in shaping and censoring the shows' content.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Perhaps </a:t>
            </a:r>
            <a:r>
              <a:rPr lang="en-US" sz="1600" kern="1200" dirty="0" smtClean="0">
                <a:solidFill>
                  <a:schemeClr val="tx1"/>
                </a:solidFill>
                <a:latin typeface="+mn-lt"/>
                <a:ea typeface="+mn-ea"/>
                <a:cs typeface="+mn-cs"/>
              </a:rPr>
              <a:t>the most distinctive feature of radio as  an advertising medium lay in the critical role and power of advertising agencies.  Although the agencies started out by preparing copy for the radio advertisements and negotiating with stations on behalf of sponsors, they quickly assumed  the central role in program production. </a:t>
            </a:r>
            <a:endParaRPr lang="en-US" sz="1600" kern="1200" dirty="0" smtClean="0">
              <a:solidFill>
                <a:schemeClr val="tx1"/>
              </a:solidFill>
              <a:latin typeface="+mn-lt"/>
              <a:ea typeface="+mn-ea"/>
              <a:cs typeface="+mn-cs"/>
            </a:endParaRPr>
          </a:p>
          <a:p>
            <a:pPr marL="742950" lvl="1" indent="-285750">
              <a:buFont typeface="Arial" pitchFamily="34" charset="0"/>
              <a:buChar char="•"/>
            </a:pPr>
            <a:r>
              <a:rPr lang="en-US" sz="1600" kern="1200" dirty="0" smtClean="0">
                <a:solidFill>
                  <a:schemeClr val="tx1"/>
                </a:solidFill>
                <a:latin typeface="+mn-lt"/>
                <a:ea typeface="+mn-ea"/>
                <a:cs typeface="+mn-cs"/>
              </a:rPr>
              <a:t>Increasingly</a:t>
            </a:r>
            <a:r>
              <a:rPr lang="en-US" sz="1600" kern="1200" dirty="0" smtClean="0">
                <a:solidFill>
                  <a:schemeClr val="tx1"/>
                </a:solidFill>
                <a:latin typeface="+mn-lt"/>
                <a:ea typeface="+mn-ea"/>
                <a:cs typeface="+mn-cs"/>
              </a:rPr>
              <a:t>, the agencies came up with the ideas for programs, wrote the scripts, hired the performers, found sponsors, and presented shows to the networks as a complete package.  By 1929, advertising agencies were producing 33 percent of programs; individual sponsors, another 20 percent; the networks, 28 percent; and special program builders, 19 percent. </a:t>
            </a:r>
            <a:endParaRPr lang="en-US" sz="1600"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b="1" kern="1200" dirty="0" smtClean="0">
                <a:solidFill>
                  <a:schemeClr val="tx1"/>
                </a:solidFill>
                <a:latin typeface="+mn-lt"/>
                <a:ea typeface="+mn-ea"/>
                <a:cs typeface="+mn-cs"/>
              </a:rPr>
              <a:t>Ad agencies - </a:t>
            </a:r>
            <a:r>
              <a:rPr lang="en-US" sz="1600" kern="1200" dirty="0" smtClean="0">
                <a:solidFill>
                  <a:schemeClr val="tx1"/>
                </a:solidFill>
                <a:latin typeface="+mn-lt"/>
                <a:ea typeface="+mn-ea"/>
                <a:cs typeface="+mn-cs"/>
              </a:rPr>
              <a:t>Young &amp; Rubicam, destined to lead all American agencies in client billings during the early 1980s, was founded in 1923 by two N. W. Ayer &amp; Son employees, account ex­ecutive John Orr Young and copywriter Raymond Rubicam. It was Rubicam who gave the agency its tone; he had already created the slogans "The instrument of the immortals" for Steinway pianos and "The priceless ingredient" for Squibb Pharmaceuticals In addition to Young &amp; Rubicam, other ad agencies that originated</a:t>
            </a:r>
            <a:r>
              <a:rPr lang="en-US" sz="1600" kern="1200" baseline="0" dirty="0" smtClean="0">
                <a:solidFill>
                  <a:schemeClr val="tx1"/>
                </a:solidFill>
                <a:latin typeface="+mn-lt"/>
                <a:ea typeface="+mn-ea"/>
                <a:cs typeface="+mn-cs"/>
              </a:rPr>
              <a:t> in the 1920s were </a:t>
            </a:r>
            <a:r>
              <a:rPr lang="en-US" sz="1600" kern="1200" dirty="0" smtClean="0">
                <a:solidFill>
                  <a:schemeClr val="tx1"/>
                </a:solidFill>
                <a:latin typeface="+mn-lt"/>
                <a:ea typeface="+mn-ea"/>
                <a:cs typeface="+mn-cs"/>
              </a:rPr>
              <a:t>Dancer-Fitzgerald-Sample, 1923; and three 1929 entries, Benton &amp; Bowles, Kenyon &amp; </a:t>
            </a:r>
            <a:r>
              <a:rPr lang="en-US" sz="1600" kern="1200" dirty="0" err="1" smtClean="0">
                <a:solidFill>
                  <a:schemeClr val="tx1"/>
                </a:solidFill>
                <a:latin typeface="+mn-lt"/>
                <a:ea typeface="+mn-ea"/>
                <a:cs typeface="+mn-cs"/>
              </a:rPr>
              <a:t>Eckhardt</a:t>
            </a:r>
            <a:r>
              <a:rPr lang="en-US" sz="1600" kern="1200" dirty="0" smtClean="0">
                <a:solidFill>
                  <a:schemeClr val="tx1"/>
                </a:solidFill>
                <a:latin typeface="+mn-lt"/>
                <a:ea typeface="+mn-ea"/>
                <a:cs typeface="+mn-cs"/>
              </a:rPr>
              <a:t>, and Needham, Louis &amp; </a:t>
            </a:r>
            <a:r>
              <a:rPr lang="en-US" sz="1600" kern="1200" dirty="0" err="1" smtClean="0">
                <a:solidFill>
                  <a:schemeClr val="tx1"/>
                </a:solidFill>
                <a:latin typeface="+mn-lt"/>
                <a:ea typeface="+mn-ea"/>
                <a:cs typeface="+mn-cs"/>
              </a:rPr>
              <a:t>Brorby</a:t>
            </a:r>
            <a:r>
              <a:rPr lang="en-US" sz="1600" kern="1200" dirty="0" smtClean="0">
                <a:solidFill>
                  <a:schemeClr val="tx1"/>
                </a:solidFill>
                <a:latin typeface="+mn-lt"/>
                <a:ea typeface="+mn-ea"/>
                <a:cs typeface="+mn-cs"/>
              </a:rPr>
              <a:t>. Two major agencies were created by 1930 mergers of earlier groups, McCann-Erickson and Batten Barton </a:t>
            </a:r>
            <a:r>
              <a:rPr lang="en-US" sz="1600" kern="1200" dirty="0" err="1" smtClean="0">
                <a:solidFill>
                  <a:schemeClr val="tx1"/>
                </a:solidFill>
                <a:latin typeface="+mn-lt"/>
                <a:ea typeface="+mn-ea"/>
                <a:cs typeface="+mn-cs"/>
              </a:rPr>
              <a:t>Durstine</a:t>
            </a:r>
            <a:r>
              <a:rPr lang="en-US" sz="1600" kern="1200" dirty="0" smtClean="0">
                <a:solidFill>
                  <a:schemeClr val="tx1"/>
                </a:solidFill>
                <a:latin typeface="+mn-lt"/>
                <a:ea typeface="+mn-ea"/>
                <a:cs typeface="+mn-cs"/>
              </a:rPr>
              <a:t> &amp; Osborn. Also appearing in the 1930s were the Ted Bates, Leo Burnett, and Compton agencies. </a:t>
            </a:r>
          </a:p>
          <a:p>
            <a:r>
              <a:rPr lang="en-US" sz="1600" b="1" kern="1200" dirty="0" smtClean="0">
                <a:solidFill>
                  <a:schemeClr val="tx1"/>
                </a:solidFill>
                <a:latin typeface="+mn-lt"/>
                <a:ea typeface="+mn-ea"/>
                <a:cs typeface="+mn-cs"/>
              </a:rPr>
              <a:t>Market research</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Public opinion polling developed in the 1920s to serve the advertising industry's growing need for information about the tastes, preferences, and reactions of the largest portion of potential consumers. </a:t>
            </a:r>
            <a:r>
              <a:rPr lang="en-US" sz="1600" b="0" kern="1200" baseline="0" dirty="0" err="1" smtClean="0">
                <a:solidFill>
                  <a:schemeClr val="tx1"/>
                </a:solidFill>
                <a:latin typeface="+mn-lt"/>
                <a:ea typeface="+mn-ea"/>
                <a:cs typeface="+mn-cs"/>
              </a:rPr>
              <a:t>J.Walter</a:t>
            </a:r>
            <a:r>
              <a:rPr lang="en-US" sz="1600" b="0" kern="1200" baseline="0" dirty="0" smtClean="0">
                <a:solidFill>
                  <a:schemeClr val="tx1"/>
                </a:solidFill>
                <a:latin typeface="+mn-lt"/>
                <a:ea typeface="+mn-ea"/>
                <a:cs typeface="+mn-cs"/>
              </a:rPr>
              <a:t> Thompson and Young &amp; Rubicam began employing George Gallop in 1932 and Elmo Roper in 1933. </a:t>
            </a:r>
            <a:endParaRPr lang="en-US" sz="1600" b="0" kern="1200" baseline="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The </a:t>
            </a:r>
            <a:r>
              <a:rPr lang="en-US" sz="1600" kern="1200" dirty="0" smtClean="0">
                <a:solidFill>
                  <a:schemeClr val="tx1"/>
                </a:solidFill>
                <a:latin typeface="+mn-lt"/>
                <a:ea typeface="+mn-ea"/>
                <a:cs typeface="+mn-cs"/>
              </a:rPr>
              <a:t>big three pollsters – George Gallup, Elmo Roper, and Archibald </a:t>
            </a:r>
            <a:r>
              <a:rPr lang="en-US" sz="1600" kern="1200" dirty="0" err="1" smtClean="0">
                <a:solidFill>
                  <a:schemeClr val="tx1"/>
                </a:solidFill>
                <a:latin typeface="+mn-lt"/>
                <a:ea typeface="+mn-ea"/>
                <a:cs typeface="+mn-cs"/>
              </a:rPr>
              <a:t>Crossley</a:t>
            </a:r>
            <a:r>
              <a:rPr lang="en-US" sz="1600" kern="1200" dirty="0" smtClean="0">
                <a:solidFill>
                  <a:schemeClr val="tx1"/>
                </a:solidFill>
                <a:latin typeface="+mn-lt"/>
                <a:ea typeface="+mn-ea"/>
                <a:cs typeface="+mn-cs"/>
              </a:rPr>
              <a:t> – each got their start not in academic attitude research or in journalistic straw polling, but in the world of business. They were first and foremost market researchers, devoted to the science of improving corporate profitability through carefully crafted advertising campaigns and public relations stratagems. </a:t>
            </a:r>
          </a:p>
          <a:p>
            <a:r>
              <a:rPr lang="en-US" sz="1600" b="1" kern="1200" dirty="0" smtClean="0">
                <a:solidFill>
                  <a:schemeClr val="tx1"/>
                </a:solidFill>
                <a:latin typeface="+mn-lt"/>
                <a:ea typeface="+mn-ea"/>
                <a:cs typeface="+mn-cs"/>
              </a:rPr>
              <a:t>Election</a:t>
            </a:r>
            <a:r>
              <a:rPr lang="en-US" sz="1600" b="1" kern="1200" baseline="0" dirty="0" smtClean="0">
                <a:solidFill>
                  <a:schemeClr val="tx1"/>
                </a:solidFill>
                <a:latin typeface="+mn-lt"/>
                <a:ea typeface="+mn-ea"/>
                <a:cs typeface="+mn-cs"/>
              </a:rPr>
              <a:t> polls </a:t>
            </a:r>
            <a:r>
              <a:rPr lang="en-US" sz="1600" b="1" kern="1200" baseline="0" dirty="0" smtClean="0">
                <a:solidFill>
                  <a:schemeClr val="tx1"/>
                </a:solidFill>
                <a:latin typeface="+mn-lt"/>
                <a:ea typeface="+mn-ea"/>
                <a:cs typeface="+mn-cs"/>
              </a:rPr>
              <a:t>– </a:t>
            </a:r>
          </a:p>
          <a:p>
            <a:pPr marL="285750" indent="-285750">
              <a:buFont typeface="Arial" pitchFamily="34" charset="0"/>
              <a:buChar char="•"/>
            </a:pPr>
            <a:r>
              <a:rPr lang="en-US" sz="1600" kern="1200" dirty="0" smtClean="0">
                <a:solidFill>
                  <a:schemeClr val="tx1"/>
                </a:solidFill>
                <a:latin typeface="+mn-lt"/>
                <a:ea typeface="+mn-ea"/>
                <a:cs typeface="+mn-cs"/>
              </a:rPr>
              <a:t>After </a:t>
            </a:r>
            <a:r>
              <a:rPr lang="en-US" sz="1600" kern="1200" dirty="0" smtClean="0">
                <a:solidFill>
                  <a:schemeClr val="tx1"/>
                </a:solidFill>
                <a:latin typeface="+mn-lt"/>
                <a:ea typeface="+mn-ea"/>
                <a:cs typeface="+mn-cs"/>
              </a:rPr>
              <a:t>publishing his PhD dissertation in applied psychology, George Gallup worked at Young &amp; Rubicam for 15 years. In 1935, he founded the American Institute of Public Opinion, otherwise known as the Gallup Poll. Its reports, first issued weekly, but soon two, then three, and finally four times a week, were published in 60 newspapers in 1935 and 106 by 1940.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After </a:t>
            </a:r>
            <a:r>
              <a:rPr lang="en-US" sz="1600" kern="1200" dirty="0" smtClean="0">
                <a:solidFill>
                  <a:schemeClr val="tx1"/>
                </a:solidFill>
                <a:latin typeface="+mn-lt"/>
                <a:ea typeface="+mn-ea"/>
                <a:cs typeface="+mn-cs"/>
              </a:rPr>
              <a:t>working at the J. Walter Thompson ad agency, Roper founded his own market research firm in 1937, signing up such corporate clients as the American Meat Institute, Standard Oil, Ford Motor Company, Time, NBC, and RCA-Victor. He also did monthly surveys for </a:t>
            </a:r>
            <a:r>
              <a:rPr lang="en-US" sz="1600" i="1" kern="1200" dirty="0" smtClean="0">
                <a:solidFill>
                  <a:schemeClr val="tx1"/>
                </a:solidFill>
                <a:latin typeface="+mn-lt"/>
                <a:ea typeface="+mn-ea"/>
                <a:cs typeface="+mn-cs"/>
              </a:rPr>
              <a:t>Fortune </a:t>
            </a:r>
            <a:r>
              <a:rPr lang="en-US" sz="1600" kern="1200" dirty="0" smtClean="0">
                <a:solidFill>
                  <a:schemeClr val="tx1"/>
                </a:solidFill>
                <a:latin typeface="+mn-lt"/>
                <a:ea typeface="+mn-ea"/>
                <a:cs typeface="+mn-cs"/>
              </a:rPr>
              <a:t>magazine on consumer attitudes regarding the economy. Political polling came along later in the mid-1930s as a means for poll takers to demonstrate their ability to measure the public accurately. An election offered the one opportunity to see how the choice of the general population compared with that of a</a:t>
            </a:r>
            <a:r>
              <a:rPr lang="en-US" sz="1600" kern="1200" baseline="-25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small sample taken earlier.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In </a:t>
            </a:r>
            <a:r>
              <a:rPr lang="en-US" sz="1600" kern="1200" dirty="0" smtClean="0">
                <a:solidFill>
                  <a:schemeClr val="tx1"/>
                </a:solidFill>
                <a:latin typeface="+mn-lt"/>
                <a:ea typeface="+mn-ea"/>
                <a:cs typeface="+mn-cs"/>
              </a:rPr>
              <a:t>the words of Sarah </a:t>
            </a:r>
            <a:r>
              <a:rPr lang="en-US" sz="1600" kern="1200" dirty="0" err="1" smtClean="0">
                <a:solidFill>
                  <a:schemeClr val="tx1"/>
                </a:solidFill>
                <a:latin typeface="+mn-lt"/>
                <a:ea typeface="+mn-ea"/>
                <a:cs typeface="+mn-cs"/>
              </a:rPr>
              <a:t>Igo</a:t>
            </a:r>
            <a:r>
              <a:rPr lang="en-US" sz="1600" kern="1200" dirty="0" smtClean="0">
                <a:solidFill>
                  <a:schemeClr val="tx1"/>
                </a:solidFill>
                <a:latin typeface="+mn-lt"/>
                <a:ea typeface="+mn-ea"/>
                <a:cs typeface="+mn-cs"/>
              </a:rPr>
              <a:t> in </a:t>
            </a:r>
            <a:r>
              <a:rPr lang="en-US" sz="1600" i="1" kern="1200" dirty="0" smtClean="0">
                <a:solidFill>
                  <a:schemeClr val="tx1"/>
                </a:solidFill>
                <a:latin typeface="+mn-lt"/>
                <a:ea typeface="+mn-ea"/>
                <a:cs typeface="+mn-cs"/>
              </a:rPr>
              <a:t>The Averaged American. Surveys, citizens,</a:t>
            </a:r>
            <a:r>
              <a:rPr lang="en-US" sz="1600" i="1" kern="1200" baseline="0" dirty="0" smtClean="0">
                <a:solidFill>
                  <a:schemeClr val="tx1"/>
                </a:solidFill>
                <a:latin typeface="+mn-lt"/>
                <a:ea typeface="+mn-ea"/>
                <a:cs typeface="+mn-cs"/>
              </a:rPr>
              <a:t> and the making of a mass public</a:t>
            </a:r>
            <a:r>
              <a:rPr lang="en-US" sz="1600" i="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Roper and Gallup both believed that the social benefits of the election poll to be insignificant – largely because the real poll took place in the voting booth. </a:t>
            </a:r>
            <a:endParaRPr lang="en-US" sz="1600" kern="1200" dirty="0" smtClean="0">
              <a:solidFill>
                <a:schemeClr val="tx1"/>
              </a:solidFill>
              <a:latin typeface="+mn-lt"/>
              <a:ea typeface="+mn-ea"/>
              <a:cs typeface="+mn-cs"/>
            </a:endParaRPr>
          </a:p>
          <a:p>
            <a:pPr marL="742950" lvl="1" indent="-285750">
              <a:buFont typeface="Arial" pitchFamily="34" charset="0"/>
              <a:buChar char="•"/>
            </a:pPr>
            <a:r>
              <a:rPr lang="en-US" sz="1600" kern="1200" dirty="0" smtClean="0">
                <a:solidFill>
                  <a:schemeClr val="tx1"/>
                </a:solidFill>
                <a:latin typeface="+mn-lt"/>
                <a:ea typeface="+mn-ea"/>
                <a:cs typeface="+mn-cs"/>
              </a:rPr>
              <a:t>Gallup </a:t>
            </a:r>
            <a:r>
              <a:rPr lang="en-US" sz="1600" kern="1200" dirty="0" smtClean="0">
                <a:solidFill>
                  <a:schemeClr val="tx1"/>
                </a:solidFill>
                <a:latin typeface="+mn-lt"/>
                <a:ea typeface="+mn-ea"/>
                <a:cs typeface="+mn-cs"/>
              </a:rPr>
              <a:t>stated that ‘the only useful purpose served by election forecasting is to provide a check on polling methods and techniques.’. “Accurate election results seemingly proved the validity of opinion polling more generally, and surveyors could profit financially from a correct forecast, since new clients viewed elections as a litmus test for sampling methods.” </a:t>
            </a:r>
            <a:endParaRPr lang="en-US" sz="1600" b="1"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Branding - </a:t>
            </a:r>
            <a:r>
              <a:rPr lang="en-US" sz="1600" dirty="0" smtClean="0"/>
              <a:t>Branding was made possible by advances in packaging, in color printing, and by the creation</a:t>
            </a:r>
            <a:r>
              <a:rPr lang="en-US" sz="1600" baseline="0" dirty="0" smtClean="0"/>
              <a:t> of nationwide transportation and communication networks. Brands were not tied to a particular place. </a:t>
            </a:r>
            <a:r>
              <a:rPr lang="en-US" sz="1600" kern="1200" dirty="0" smtClean="0">
                <a:solidFill>
                  <a:schemeClr val="tx1"/>
                </a:solidFill>
                <a:latin typeface="+mn-lt"/>
                <a:ea typeface="+mn-ea"/>
                <a:cs typeface="+mn-cs"/>
              </a:rPr>
              <a:t>Brands  are best served by national media, first of all national magazines, then later, and even more powerfully, radio and television. </a:t>
            </a:r>
            <a:r>
              <a:rPr lang="en-US" sz="1600" dirty="0" smtClean="0"/>
              <a:t> </a:t>
            </a:r>
          </a:p>
          <a:p>
            <a:r>
              <a:rPr lang="en-US" sz="1600" b="1" dirty="0" smtClean="0"/>
              <a:t>Supermarkets - </a:t>
            </a:r>
            <a:r>
              <a:rPr lang="en-US" sz="1600" kern="1200" dirty="0" smtClean="0">
                <a:solidFill>
                  <a:schemeClr val="tx1"/>
                </a:solidFill>
                <a:latin typeface="+mn-lt"/>
                <a:ea typeface="+mn-ea"/>
                <a:cs typeface="+mn-cs"/>
              </a:rPr>
              <a:t>The firm establishment of brand names by the 1930s is what made the first supermarkets possible. If shoppers could see that a cut-rate seller was selling exactly the same national brands as the local grocery, there was good reason to travel a little further to get a better price. This was the beginning of a long deterioration of the authority of retailers as definers of style and quality, and the concomitant rise of packaged, advertised, branded products that could be found at a variety of outlets. </a:t>
            </a:r>
            <a:endParaRPr lang="en-US" sz="1600" b="1"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600" b="1" dirty="0" smtClean="0"/>
              <a:t>Self-service</a:t>
            </a:r>
            <a:r>
              <a:rPr lang="en-US" sz="1600" b="1" baseline="0" dirty="0" smtClean="0"/>
              <a:t> - </a:t>
            </a:r>
            <a:r>
              <a:rPr lang="en-US" sz="1600" dirty="0" smtClean="0"/>
              <a:t>In the words of Thomas Hine, </a:t>
            </a:r>
            <a:r>
              <a:rPr lang="en-US" sz="1600" kern="1200" dirty="0" smtClean="0">
                <a:solidFill>
                  <a:schemeClr val="tx1"/>
                </a:solidFill>
                <a:latin typeface="+mn-lt"/>
                <a:ea typeface="+mn-ea"/>
                <a:cs typeface="+mn-cs"/>
              </a:rPr>
              <a:t>“Branding changed the retail landscape by making individual stores less special, and by making self-service the norm. And the tools that built brands, preeminently advertising, change the psychological landscape as well. Even if you don’t spend a lot of time shopping, you do spend a lot of time preparing for it, whether you want to do so or not.”</a:t>
            </a:r>
          </a:p>
          <a:p>
            <a:pPr hangingPunct="0"/>
            <a:r>
              <a:rPr lang="en-US" sz="1600" b="1" kern="1200" dirty="0" smtClean="0">
                <a:solidFill>
                  <a:schemeClr val="tx1"/>
                </a:solidFill>
                <a:latin typeface="+mn-lt"/>
                <a:ea typeface="+mn-ea"/>
                <a:cs typeface="+mn-cs"/>
              </a:rPr>
              <a:t>Traditional groceries  </a:t>
            </a:r>
            <a:r>
              <a:rPr lang="en-US" sz="1600" b="1" kern="1200" dirty="0" err="1" smtClean="0">
                <a:solidFill>
                  <a:schemeClr val="tx1"/>
                </a:solidFill>
                <a:latin typeface="+mn-lt"/>
                <a:ea typeface="+mn-ea"/>
                <a:cs typeface="+mn-cs"/>
              </a:rPr>
              <a:t>vs</a:t>
            </a:r>
            <a:r>
              <a:rPr lang="en-US" sz="1600" b="1" kern="1200" dirty="0" smtClean="0">
                <a:solidFill>
                  <a:schemeClr val="tx1"/>
                </a:solidFill>
                <a:latin typeface="+mn-lt"/>
                <a:ea typeface="+mn-ea"/>
                <a:cs typeface="+mn-cs"/>
              </a:rPr>
              <a:t> Supermarkets – </a:t>
            </a:r>
            <a:r>
              <a:rPr lang="en-US" sz="1600" b="0" kern="1200" dirty="0" smtClean="0">
                <a:solidFill>
                  <a:schemeClr val="tx1"/>
                </a:solidFill>
                <a:latin typeface="+mn-lt"/>
                <a:ea typeface="+mn-ea"/>
                <a:cs typeface="+mn-cs"/>
              </a:rPr>
              <a:t>Traditional groceries</a:t>
            </a:r>
            <a:r>
              <a:rPr lang="en-US" sz="1600" b="0" kern="1200" baseline="0" dirty="0" smtClean="0">
                <a:solidFill>
                  <a:schemeClr val="tx1"/>
                </a:solidFill>
                <a:latin typeface="+mn-lt"/>
                <a:ea typeface="+mn-ea"/>
                <a:cs typeface="+mn-cs"/>
              </a:rPr>
              <a:t> generally kept goods behind the counter with the clerks going into the back room to pull off the shelf the items the customer wanted. </a:t>
            </a:r>
            <a:r>
              <a:rPr lang="en-US" sz="1600" kern="1200" dirty="0" smtClean="0">
                <a:solidFill>
                  <a:schemeClr val="tx1"/>
                </a:solidFill>
                <a:latin typeface="+mn-lt"/>
                <a:ea typeface="+mn-ea"/>
                <a:cs typeface="+mn-cs"/>
              </a:rPr>
              <a:t>The idea of </a:t>
            </a:r>
            <a:r>
              <a:rPr lang="en-US" sz="1600" i="1" kern="1200" dirty="0" smtClean="0">
                <a:solidFill>
                  <a:schemeClr val="tx1"/>
                </a:solidFill>
                <a:latin typeface="+mn-lt"/>
                <a:ea typeface="+mn-ea"/>
                <a:cs typeface="+mn-cs"/>
              </a:rPr>
              <a:t>self-service </a:t>
            </a:r>
            <a:r>
              <a:rPr lang="en-US" sz="1600" kern="1200" dirty="0" smtClean="0">
                <a:solidFill>
                  <a:schemeClr val="tx1"/>
                </a:solidFill>
                <a:latin typeface="+mn-lt"/>
                <a:ea typeface="+mn-ea"/>
                <a:cs typeface="+mn-cs"/>
              </a:rPr>
              <a:t>(as opposed to having a store clerk fetch the goods  requested from behind the counter or from a store room) is generally credited to Clarence Saunders who opened his first </a:t>
            </a:r>
            <a:r>
              <a:rPr lang="en-US" sz="1600" kern="1200" dirty="0" err="1" smtClean="0">
                <a:solidFill>
                  <a:schemeClr val="tx1"/>
                </a:solidFill>
                <a:latin typeface="+mn-lt"/>
                <a:ea typeface="+mn-ea"/>
                <a:cs typeface="+mn-cs"/>
              </a:rPr>
              <a:t>Piggly</a:t>
            </a:r>
            <a:r>
              <a:rPr lang="en-US" sz="1600" kern="1200" dirty="0" smtClean="0">
                <a:solidFill>
                  <a:schemeClr val="tx1"/>
                </a:solidFill>
                <a:latin typeface="+mn-lt"/>
                <a:ea typeface="+mn-ea"/>
                <a:cs typeface="+mn-cs"/>
              </a:rPr>
              <a:t>-Wiggly store with self-service in Memphis, TN in 1916, arranging a maze of aisles that exposed customers who walked through with their baskets to all of the merchandise available after which customers exited through check-out stands. Eventually, the </a:t>
            </a:r>
            <a:r>
              <a:rPr lang="en-US" sz="1600" kern="1200" dirty="0" err="1" smtClean="0">
                <a:solidFill>
                  <a:schemeClr val="tx1"/>
                </a:solidFill>
                <a:latin typeface="+mn-lt"/>
                <a:ea typeface="+mn-ea"/>
                <a:cs typeface="+mn-cs"/>
              </a:rPr>
              <a:t>Piggly</a:t>
            </a:r>
            <a:r>
              <a:rPr lang="en-US" sz="1600" kern="1200" dirty="0" smtClean="0">
                <a:solidFill>
                  <a:schemeClr val="tx1"/>
                </a:solidFill>
                <a:latin typeface="+mn-lt"/>
                <a:ea typeface="+mn-ea"/>
                <a:cs typeface="+mn-cs"/>
              </a:rPr>
              <a:t>-Wiggly grocery chain grew to 2,660 stores.</a:t>
            </a:r>
            <a:endParaRPr lang="en-US" sz="1600" b="1"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kern="1200" dirty="0" smtClean="0">
                <a:solidFill>
                  <a:schemeClr val="tx1"/>
                </a:solidFill>
                <a:latin typeface="+mn-lt"/>
                <a:ea typeface="+mn-ea"/>
                <a:cs typeface="+mn-cs"/>
              </a:rPr>
              <a:t>Ivy Lee &amp; Public relations - </a:t>
            </a:r>
            <a:r>
              <a:rPr lang="en-US" sz="1600" kern="1200" dirty="0" smtClean="0">
                <a:solidFill>
                  <a:schemeClr val="tx1"/>
                </a:solidFill>
                <a:latin typeface="+mn-lt"/>
                <a:ea typeface="+mn-ea"/>
                <a:cs typeface="+mn-cs"/>
              </a:rPr>
              <a:t>Public relations, the handmaiden of advertising, appeared during the early years of the century when a coal mine owners association hired a for­mer </a:t>
            </a:r>
            <a:r>
              <a:rPr lang="en-US" sz="1600" i="1" kern="1200" dirty="0" smtClean="0">
                <a:solidFill>
                  <a:schemeClr val="tx1"/>
                </a:solidFill>
                <a:latin typeface="+mn-lt"/>
                <a:ea typeface="+mn-ea"/>
                <a:cs typeface="+mn-cs"/>
              </a:rPr>
              <a:t>New York Times </a:t>
            </a:r>
            <a:r>
              <a:rPr lang="en-US" sz="1600" kern="1200" dirty="0" smtClean="0">
                <a:solidFill>
                  <a:schemeClr val="tx1"/>
                </a:solidFill>
                <a:latin typeface="+mn-lt"/>
                <a:ea typeface="+mn-ea"/>
                <a:cs typeface="+mn-cs"/>
              </a:rPr>
              <a:t>reporter named Ivy Lee to keep the press filled in on their version of events during a strike. It was a revolutionary move.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Press </a:t>
            </a:r>
            <a:r>
              <a:rPr lang="en-US" sz="1600" kern="1200" dirty="0" smtClean="0">
                <a:solidFill>
                  <a:schemeClr val="tx1"/>
                </a:solidFill>
                <a:latin typeface="+mn-lt"/>
                <a:ea typeface="+mn-ea"/>
                <a:cs typeface="+mn-cs"/>
              </a:rPr>
              <a:t>agents had been active in promoting popular entertainment but most business tycoons usually adopted a "public be damned" attitude when it came to dealing with press coverage.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kern="1200" dirty="0" smtClean="0">
                <a:solidFill>
                  <a:schemeClr val="tx1"/>
                </a:solidFill>
                <a:latin typeface="+mn-lt"/>
                <a:ea typeface="+mn-ea"/>
                <a:cs typeface="+mn-cs"/>
              </a:rPr>
              <a:t>Lee's </a:t>
            </a:r>
            <a:r>
              <a:rPr lang="en-US" sz="1600" kern="1200" dirty="0" smtClean="0">
                <a:solidFill>
                  <a:schemeClr val="tx1"/>
                </a:solidFill>
                <a:latin typeface="+mn-lt"/>
                <a:ea typeface="+mn-ea"/>
                <a:cs typeface="+mn-cs"/>
              </a:rPr>
              <a:t>initial statement of purpose established the fundamentals for all public relations work: "This is not a secret press bureau. All our work is done ... in the open ... to supply news. . .. [This is] not an advertising agency . . . any editor will be assisted most cheerfully in verifying any statement of fact." Organized labor did not look kindly on Lee's efforts in this and future strikes and to the unions he became known as "Poison Ivy" Lee. </a:t>
            </a:r>
          </a:p>
          <a:p>
            <a:r>
              <a:rPr lang="en-US" sz="1600" b="1" kern="1200" dirty="0" smtClean="0">
                <a:solidFill>
                  <a:schemeClr val="tx1"/>
                </a:solidFill>
                <a:latin typeface="+mn-lt"/>
                <a:ea typeface="+mn-ea"/>
                <a:cs typeface="+mn-cs"/>
              </a:rPr>
              <a:t>Public image - </a:t>
            </a:r>
            <a:r>
              <a:rPr lang="en-US" sz="1600" kern="1200" dirty="0" smtClean="0">
                <a:solidFill>
                  <a:schemeClr val="tx1"/>
                </a:solidFill>
                <a:latin typeface="+mn-lt"/>
                <a:ea typeface="+mn-ea"/>
                <a:cs typeface="+mn-cs"/>
              </a:rPr>
              <a:t>New York's Consolidated Gas Company, the Equitable Life Assurance Company, the Pennsylvania Railroad, the Rockefeller interests, and numerous other firms hired public relations men to improve their image, ward off angry customers and stockholders, and deal with the undesirable consequences of government regulation. The motto of American business now became "the public must be taken into account." During the war, the Wilson administration established an immense internal propaganda machine that served as a model for the modern public relations industry. </a:t>
            </a:r>
            <a:endParaRPr lang="en-US" sz="1600" b="1" dirty="0"/>
          </a:p>
        </p:txBody>
      </p:sp>
      <p:sp>
        <p:nvSpPr>
          <p:cNvPr id="4" name="Slide Number Placeholder 3"/>
          <p:cNvSpPr>
            <a:spLocks noGrp="1"/>
          </p:cNvSpPr>
          <p:nvPr>
            <p:ph type="sldNum" sz="quarter" idx="10"/>
          </p:nvPr>
        </p:nvSpPr>
        <p:spPr/>
        <p:txBody>
          <a:bodyPr/>
          <a:lstStyle/>
          <a:p>
            <a:fld id="{F75B6549-AEFE-4A9C-8CA2-F90DEE06CA0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139B2-4DB4-4445-97C0-B66FF108F7B2}"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139B2-4DB4-4445-97C0-B66FF108F7B2}"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600" b="1" dirty="0" smtClean="0"/>
              <a:t>Youth culture -  </a:t>
            </a:r>
            <a:r>
              <a:rPr lang="en-US" sz="1600" kern="1200" dirty="0" smtClean="0">
                <a:solidFill>
                  <a:schemeClr val="tx1"/>
                </a:solidFill>
                <a:latin typeface="+mn-lt"/>
                <a:ea typeface="+mn-ea"/>
                <a:cs typeface="+mn-cs"/>
              </a:rPr>
              <a:t>The teenager is a social invention, one that took shape during the first half of the 20</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a:t>
            </a:r>
            <a:r>
              <a:rPr lang="en-US" sz="1600" kern="1200" dirty="0" smtClean="0">
                <a:solidFill>
                  <a:schemeClr val="tx1"/>
                </a:solidFill>
                <a:latin typeface="+mn-lt"/>
                <a:ea typeface="+mn-ea"/>
                <a:cs typeface="+mn-cs"/>
              </a:rPr>
              <a:t>. </a:t>
            </a:r>
          </a:p>
          <a:p>
            <a:pPr marL="171450" indent="-171450">
              <a:buFont typeface="Arial" pitchFamily="34" charset="0"/>
              <a:buChar char="•"/>
            </a:pPr>
            <a:r>
              <a:rPr lang="en-US" sz="1600" kern="1200" dirty="0" smtClean="0">
                <a:solidFill>
                  <a:schemeClr val="tx1"/>
                </a:solidFill>
                <a:latin typeface="+mn-lt"/>
                <a:ea typeface="+mn-ea"/>
                <a:cs typeface="+mn-cs"/>
              </a:rPr>
              <a:t>The </a:t>
            </a:r>
            <a:r>
              <a:rPr lang="en-US" sz="1600" kern="1200" dirty="0" smtClean="0">
                <a:solidFill>
                  <a:schemeClr val="tx1"/>
                </a:solidFill>
                <a:latin typeface="+mn-lt"/>
                <a:ea typeface="+mn-ea"/>
                <a:cs typeface="+mn-cs"/>
              </a:rPr>
              <a:t>term “teenager” was born in the 1940s to describe an age group that had suddenly become of great interest to both marketers and social reformers.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During </a:t>
            </a:r>
            <a:r>
              <a:rPr lang="en-US" sz="1600" kern="1200" dirty="0" smtClean="0">
                <a:solidFill>
                  <a:schemeClr val="tx1"/>
                </a:solidFill>
                <a:latin typeface="+mn-lt"/>
                <a:ea typeface="+mn-ea"/>
                <a:cs typeface="+mn-cs"/>
              </a:rPr>
              <a:t>the Great Depression, the national policy was to get the young out of the workforce so that more jobs would be available for family ‘breadwinners.’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For </a:t>
            </a:r>
            <a:r>
              <a:rPr lang="en-US" sz="1600" kern="1200" dirty="0" smtClean="0">
                <a:solidFill>
                  <a:schemeClr val="tx1"/>
                </a:solidFill>
                <a:latin typeface="+mn-lt"/>
                <a:ea typeface="+mn-ea"/>
                <a:cs typeface="+mn-cs"/>
              </a:rPr>
              <a:t>the first time, high schools were enrolling a majority of young people of high school age. A final necessary ingredient to the creation of a teenage culture was the buildup to a wartime economy which provided teenagers with pocket money.</a:t>
            </a:r>
          </a:p>
          <a:p>
            <a:r>
              <a:rPr lang="en-US" sz="1600" b="1" kern="1200" dirty="0" smtClean="0">
                <a:solidFill>
                  <a:schemeClr val="tx1"/>
                </a:solidFill>
                <a:latin typeface="+mn-lt"/>
                <a:ea typeface="+mn-ea"/>
                <a:cs typeface="+mn-cs"/>
              </a:rPr>
              <a:t>High school - </a:t>
            </a:r>
            <a:r>
              <a:rPr lang="en-US" sz="1600" kern="1200" dirty="0" smtClean="0">
                <a:solidFill>
                  <a:schemeClr val="tx1"/>
                </a:solidFill>
                <a:latin typeface="+mn-lt"/>
                <a:ea typeface="+mn-ea"/>
                <a:cs typeface="+mn-cs"/>
              </a:rPr>
              <a:t>What was new about the idea of the teenager </a:t>
            </a:r>
            <a:r>
              <a:rPr lang="en-US" sz="1600" kern="1200" dirty="0" smtClean="0">
                <a:solidFill>
                  <a:schemeClr val="tx1"/>
                </a:solidFill>
                <a:latin typeface="+mn-lt"/>
                <a:ea typeface="+mn-ea"/>
                <a:cs typeface="+mn-cs"/>
              </a:rPr>
              <a:t>was </a:t>
            </a:r>
            <a:r>
              <a:rPr lang="en-US" sz="1600" kern="1200" dirty="0" smtClean="0">
                <a:solidFill>
                  <a:schemeClr val="tx1"/>
                </a:solidFill>
                <a:latin typeface="+mn-lt"/>
                <a:ea typeface="+mn-ea"/>
                <a:cs typeface="+mn-cs"/>
              </a:rPr>
              <a:t>the assumption that all young people, regardless of their class, location, or ethnicity, should have essentially the same experience, spent with people exactly their age, in an environment defined by high school and pop culture. </a:t>
            </a:r>
            <a:endParaRPr lang="en-US" sz="1600" b="1" dirty="0" smtClean="0"/>
          </a:p>
          <a:p>
            <a:r>
              <a:rPr lang="en-US" sz="1600" b="1" dirty="0" smtClean="0"/>
              <a:t>Dating - </a:t>
            </a:r>
            <a:r>
              <a:rPr lang="en-US" sz="1600" kern="1200" dirty="0" smtClean="0">
                <a:solidFill>
                  <a:schemeClr val="tx1"/>
                </a:solidFill>
                <a:latin typeface="+mn-lt"/>
                <a:ea typeface="+mn-ea"/>
                <a:cs typeface="+mn-cs"/>
              </a:rPr>
              <a:t>In the 1920s dating became common practice among the na­tion's youth. It prevailed not only in the cities where it started but in suburbs and smaller communities as well. Young urban men and women who had left school but had not married or acquired a steady companion, found that they could meet at dance halls, speakeasies and bars, skating rinks, and other public places. Only in rural areas and especially in the South where there was little surplus income, access to automobiles, or commercial entertainment did dating fail to develop and older social patterns persist.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Dating </a:t>
            </a:r>
            <a:r>
              <a:rPr lang="en-US" sz="1600" kern="1200" dirty="0" smtClean="0">
                <a:solidFill>
                  <a:schemeClr val="tx1"/>
                </a:solidFill>
                <a:latin typeface="+mn-lt"/>
                <a:ea typeface="+mn-ea"/>
                <a:cs typeface="+mn-cs"/>
              </a:rPr>
              <a:t>soon ceased to be just a search for a mate. It became a primary means for casual social entertainment for adolescents and post-adolescents.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The </a:t>
            </a:r>
            <a:r>
              <a:rPr lang="en-US" sz="1600" kern="1200" dirty="0" err="1" smtClean="0">
                <a:solidFill>
                  <a:schemeClr val="tx1"/>
                </a:solidFill>
                <a:latin typeface="+mn-lt"/>
                <a:ea typeface="+mn-ea"/>
                <a:cs typeface="+mn-cs"/>
              </a:rPr>
              <a:t>Lynds</a:t>
            </a:r>
            <a:r>
              <a:rPr lang="en-US" sz="1600" kern="1200" dirty="0" smtClean="0">
                <a:solidFill>
                  <a:schemeClr val="tx1"/>
                </a:solidFill>
                <a:latin typeface="+mn-lt"/>
                <a:ea typeface="+mn-ea"/>
                <a:cs typeface="+mn-cs"/>
              </a:rPr>
              <a:t> observed that in Middletown frequent dates using the family automobile had become one of the most common sources of tension between teenagers and their parents.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At </a:t>
            </a:r>
            <a:r>
              <a:rPr lang="en-US" sz="1600" kern="1200" dirty="0" smtClean="0">
                <a:solidFill>
                  <a:schemeClr val="tx1"/>
                </a:solidFill>
                <a:latin typeface="+mn-lt"/>
                <a:ea typeface="+mn-ea"/>
                <a:cs typeface="+mn-cs"/>
              </a:rPr>
              <a:t>colleges, and also at high schools as the practice spread, dating came to be regarded as a means of demonstrating popularity. The more numerous and varied the dates and the higher the standing of the persons dated, the higher one's status. Thus continual and di­verse dating became an ideal, and often a practice.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For </a:t>
            </a:r>
            <a:r>
              <a:rPr lang="en-US" sz="1600" kern="1200" dirty="0" smtClean="0">
                <a:solidFill>
                  <a:schemeClr val="tx1"/>
                </a:solidFill>
                <a:latin typeface="+mn-lt"/>
                <a:ea typeface="+mn-ea"/>
                <a:cs typeface="+mn-cs"/>
              </a:rPr>
              <a:t>many young !! people, dating served as general recreation and social self-affirma­tion, not necessarily courtship of a potential life companion. </a:t>
            </a:r>
            <a:endParaRPr lang="en-US" sz="1600" b="1" dirty="0"/>
          </a:p>
        </p:txBody>
      </p:sp>
      <p:sp>
        <p:nvSpPr>
          <p:cNvPr id="4" name="Slide Number Placeholder 3"/>
          <p:cNvSpPr>
            <a:spLocks noGrp="1"/>
          </p:cNvSpPr>
          <p:nvPr>
            <p:ph type="sldNum" sz="quarter" idx="10"/>
          </p:nvPr>
        </p:nvSpPr>
        <p:spPr/>
        <p:txBody>
          <a:bodyPr/>
          <a:lstStyle/>
          <a:p>
            <a:fld id="{9CB139B2-4DB4-4445-97C0-B66FF108F7B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Radio with its sophisticated</a:t>
            </a:r>
            <a:r>
              <a:rPr lang="en-US" sz="1600" baseline="0" dirty="0" smtClean="0"/>
              <a:t> use of music and special sound effects helped popularize ‘psychological thrillers’ involving crime, action, and suspense. Among the popular shows of the late-1930s and 1940s were </a:t>
            </a:r>
            <a:r>
              <a:rPr lang="en-US" sz="1600" i="1" baseline="0" dirty="0" smtClean="0"/>
              <a:t>The Shadow  </a:t>
            </a:r>
            <a:r>
              <a:rPr lang="en-US" sz="1600" i="0" baseline="0" dirty="0" smtClean="0"/>
              <a:t>(which began broadcasting on September 26, 1937) and </a:t>
            </a:r>
            <a:r>
              <a:rPr lang="en-US" sz="1600" i="1" baseline="0" dirty="0" smtClean="0"/>
              <a:t>Mr. Keen, Tracer of Lost Persons </a:t>
            </a:r>
            <a:r>
              <a:rPr lang="en-US" sz="1600" i="0" baseline="0" dirty="0" smtClean="0"/>
              <a:t>(which began broadcasting on October 12, 1937)</a:t>
            </a:r>
            <a:endParaRPr lang="en-US" sz="1600" dirty="0"/>
          </a:p>
        </p:txBody>
      </p:sp>
      <p:sp>
        <p:nvSpPr>
          <p:cNvPr id="4" name="Slide Number Placeholder 3"/>
          <p:cNvSpPr>
            <a:spLocks noGrp="1"/>
          </p:cNvSpPr>
          <p:nvPr>
            <p:ph type="sldNum" sz="quarter" idx="10"/>
          </p:nvPr>
        </p:nvSpPr>
        <p:spPr/>
        <p:txBody>
          <a:bodyPr/>
          <a:lstStyle/>
          <a:p>
            <a:fld id="{DC51A968-44C9-4C93-B168-4BB64A17487C}"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kern="1200" dirty="0" smtClean="0">
                <a:solidFill>
                  <a:schemeClr val="tx1"/>
                </a:solidFill>
                <a:latin typeface="+mn-lt"/>
                <a:ea typeface="+mn-ea"/>
                <a:cs typeface="+mn-cs"/>
              </a:rPr>
              <a:t>Modern high school - </a:t>
            </a:r>
            <a:r>
              <a:rPr lang="en-US" sz="1600" kern="1200" dirty="0" smtClean="0">
                <a:solidFill>
                  <a:schemeClr val="tx1"/>
                </a:solidFill>
                <a:latin typeface="+mn-lt"/>
                <a:ea typeface="+mn-ea"/>
                <a:cs typeface="+mn-cs"/>
              </a:rPr>
              <a:t>What was new about the idea of the teenager at the time the word first appeared during World War II was the assumption that all young people, regardless of their class, location, or ethnicity, should have essen­tially the same experience, spent with people exactly their age, in an environment defined by high school and pop culture. </a:t>
            </a:r>
          </a:p>
          <a:p>
            <a:r>
              <a:rPr lang="en-US" sz="1600" b="1" kern="1200" dirty="0" smtClean="0">
                <a:solidFill>
                  <a:schemeClr val="tx1"/>
                </a:solidFill>
                <a:latin typeface="+mn-lt"/>
                <a:ea typeface="+mn-ea"/>
                <a:cs typeface="+mn-cs"/>
              </a:rPr>
              <a:t>Competitive sports &amp; extracurricular activities - </a:t>
            </a:r>
            <a:r>
              <a:rPr lang="en-US" sz="1600" kern="1200" dirty="0" smtClean="0">
                <a:solidFill>
                  <a:schemeClr val="tx1"/>
                </a:solidFill>
                <a:latin typeface="+mn-lt"/>
                <a:ea typeface="+mn-ea"/>
                <a:cs typeface="+mn-cs"/>
              </a:rPr>
              <a:t>High schools were increasingly attempting not merely to instruct their students but also to offer competitive sports, extracurricular activities, dances, and other social events. By making the high school into a self-contained world, educators were attempting to counter the allure of outside sports clubs and commercial amusements dominated by the working class. Also , high schools launched</a:t>
            </a:r>
            <a:r>
              <a:rPr lang="en-US" sz="1600" kern="1200" baseline="0" dirty="0" smtClean="0">
                <a:solidFill>
                  <a:schemeClr val="tx1"/>
                </a:solidFill>
                <a:latin typeface="+mn-lt"/>
                <a:ea typeface="+mn-ea"/>
                <a:cs typeface="+mn-cs"/>
              </a:rPr>
              <a:t> drama clubs, glee clubs, photography clubs, student government, yearbooks, graduating class rings, and student newspapers</a:t>
            </a:r>
            <a:endParaRPr lang="en-US" sz="1600" kern="1200" dirty="0" smtClean="0">
              <a:solidFill>
                <a:schemeClr val="tx1"/>
              </a:solidFill>
              <a:latin typeface="+mn-lt"/>
              <a:ea typeface="+mn-ea"/>
              <a:cs typeface="+mn-cs"/>
            </a:endParaRPr>
          </a:p>
          <a:p>
            <a:endParaRPr lang="en-US" sz="16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CB139B2-4DB4-4445-97C0-B66FF108F7B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Teenagers &amp; the work</a:t>
            </a:r>
            <a:r>
              <a:rPr lang="en-US" sz="1600" b="1" kern="1200" baseline="0" dirty="0" smtClean="0">
                <a:solidFill>
                  <a:schemeClr val="tx1"/>
                </a:solidFill>
                <a:latin typeface="+mn-lt"/>
                <a:ea typeface="+mn-ea"/>
                <a:cs typeface="+mn-cs"/>
              </a:rPr>
              <a:t> force - </a:t>
            </a:r>
            <a:r>
              <a:rPr lang="en-US" sz="1600" kern="1200" dirty="0" smtClean="0">
                <a:solidFill>
                  <a:schemeClr val="tx1"/>
                </a:solidFill>
                <a:latin typeface="+mn-lt"/>
                <a:ea typeface="+mn-ea"/>
                <a:cs typeface="+mn-cs"/>
              </a:rPr>
              <a:t>Since the 1920s, people in their teens have usually been at the fringes of the economy. They hold jobs that pay enough to provide spending money for clothes, entertainment, and perhaps a car. But they have been discouraged from aspiring to the kind of economic independence that would make family and high school irrelevant.</a:t>
            </a:r>
            <a:endParaRPr lang="en-US" sz="16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Parental uncertainty - </a:t>
            </a:r>
            <a:r>
              <a:rPr lang="en-US" sz="1600" kern="1200" dirty="0" smtClean="0">
                <a:solidFill>
                  <a:schemeClr val="tx1"/>
                </a:solidFill>
                <a:latin typeface="+mn-lt"/>
                <a:ea typeface="+mn-ea"/>
                <a:cs typeface="+mn-cs"/>
              </a:rPr>
              <a:t>The </a:t>
            </a:r>
            <a:r>
              <a:rPr lang="en-US" sz="1600" kern="1200" dirty="0" smtClean="0">
                <a:solidFill>
                  <a:schemeClr val="tx1"/>
                </a:solidFill>
                <a:latin typeface="+mn-lt"/>
                <a:ea typeface="+mn-ea"/>
                <a:cs typeface="+mn-cs"/>
              </a:rPr>
              <a:t>American teenager as we know it today is the product of adult uncertainty about what the world would become. The decision to forego the benefits of young people’s labor in favor of a prolonged period of education and training grew from parents’ fears that change was rendering their own knowledge and skills obsolete,</a:t>
            </a:r>
            <a:r>
              <a:rPr lang="en-US" sz="1600" kern="1200" baseline="0" dirty="0" smtClean="0">
                <a:solidFill>
                  <a:schemeClr val="tx1"/>
                </a:solidFill>
                <a:latin typeface="+mn-lt"/>
                <a:ea typeface="+mn-ea"/>
                <a:cs typeface="+mn-cs"/>
              </a:rPr>
              <a:t> and that the kids needed a general education and set of skills that would be applicable in a wide variety of work environments. </a:t>
            </a:r>
            <a:endParaRPr lang="en-US" sz="1600" dirty="0" smtClean="0"/>
          </a:p>
          <a:p>
            <a:r>
              <a:rPr lang="en-US" sz="1600" b="1" dirty="0" smtClean="0"/>
              <a:t>High schools</a:t>
            </a:r>
            <a:r>
              <a:rPr lang="en-US" sz="1600" b="1" baseline="0" dirty="0" smtClean="0"/>
              <a:t> &amp; youth culture – </a:t>
            </a:r>
            <a:r>
              <a:rPr lang="en-US" sz="1600" b="0" baseline="0" dirty="0" smtClean="0"/>
              <a:t>When few students went to high school, youth entered the work force as either laborers on the family farm or as apprentices or unskilled workers in the adult world. </a:t>
            </a:r>
            <a:endParaRPr lang="en-US" sz="1600" b="0" baseline="0" dirty="0" smtClean="0"/>
          </a:p>
          <a:p>
            <a:pPr marL="171450" indent="-171450">
              <a:buFont typeface="Arial" pitchFamily="34" charset="0"/>
              <a:buChar char="•"/>
            </a:pPr>
            <a:r>
              <a:rPr lang="en-US" sz="1600" b="0" baseline="0" dirty="0" smtClean="0"/>
              <a:t>Being </a:t>
            </a:r>
            <a:r>
              <a:rPr lang="en-US" sz="1600" b="0" baseline="0" dirty="0" smtClean="0"/>
              <a:t>in the work world, their primary contacts were with adults, not peers their own age. In high school, students interacted primarily with their peers, both in and out of class. The only adults they interacted with were their parents, adult relatives, teachers, and school principals. </a:t>
            </a:r>
            <a:endParaRPr lang="en-US" sz="1600" b="0" baseline="0" dirty="0" smtClean="0"/>
          </a:p>
          <a:p>
            <a:pPr marL="171450" indent="-171450">
              <a:buFont typeface="Arial" pitchFamily="34" charset="0"/>
              <a:buChar char="•"/>
            </a:pPr>
            <a:r>
              <a:rPr lang="en-US" sz="1600" b="0" baseline="0" dirty="0" smtClean="0"/>
              <a:t>Given </a:t>
            </a:r>
            <a:r>
              <a:rPr lang="en-US" sz="1600" b="0" baseline="0" dirty="0" smtClean="0"/>
              <a:t>the fact that teenagers had money from allowances or part-time jobs (like paper routes) and activities to occupy their time, the conditions were created for the emergence of a youth culture. </a:t>
            </a:r>
            <a:endParaRPr lang="en-US" sz="1600" b="0" baseline="0" dirty="0" smtClean="0"/>
          </a:p>
          <a:p>
            <a:pPr marL="171450" indent="-171450">
              <a:buFont typeface="Arial" pitchFamily="34" charset="0"/>
              <a:buChar char="•"/>
            </a:pPr>
            <a:r>
              <a:rPr lang="en-US" sz="1600" b="0" baseline="0" dirty="0" smtClean="0"/>
              <a:t>As </a:t>
            </a:r>
            <a:r>
              <a:rPr lang="en-US" sz="1600" b="0" baseline="0" dirty="0" smtClean="0"/>
              <a:t>Thomas Hine in his </a:t>
            </a:r>
            <a:r>
              <a:rPr lang="en-US" sz="1600" b="0" i="1" baseline="0" dirty="0" smtClean="0"/>
              <a:t>The Rise and Fall of the American Teenager </a:t>
            </a:r>
            <a:r>
              <a:rPr lang="en-US" sz="1600" b="0" i="0" baseline="0" dirty="0" smtClean="0"/>
              <a:t>noted, “</a:t>
            </a:r>
            <a:r>
              <a:rPr lang="en-US" sz="1600" kern="1200" dirty="0" smtClean="0">
                <a:solidFill>
                  <a:schemeClr val="tx1"/>
                </a:solidFill>
                <a:latin typeface="+mn-lt"/>
                <a:ea typeface="+mn-ea"/>
                <a:cs typeface="+mn-cs"/>
              </a:rPr>
              <a:t>“The essence of a subculture is that there are people around you who understand and support your values and behavior.</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The purpose of high school was largely to indoctrinate youth with middle class standards. But by segregating young people with many others their own age, universal high school education gave teenagers the chance to set standards of their own.” Thus, lower- and working-class attitudes and styles began to impact middle-class youth.</a:t>
            </a:r>
            <a:endParaRPr lang="en-US" sz="1600" b="1" dirty="0"/>
          </a:p>
        </p:txBody>
      </p:sp>
      <p:sp>
        <p:nvSpPr>
          <p:cNvPr id="4" name="Slide Number Placeholder 3"/>
          <p:cNvSpPr>
            <a:spLocks noGrp="1"/>
          </p:cNvSpPr>
          <p:nvPr>
            <p:ph type="sldNum" sz="quarter" idx="10"/>
          </p:nvPr>
        </p:nvSpPr>
        <p:spPr/>
        <p:txBody>
          <a:bodyPr/>
          <a:lstStyle/>
          <a:p>
            <a:fld id="{9CB139B2-4DB4-4445-97C0-B66FF108F7B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What was different about the high school as</a:t>
            </a:r>
            <a:r>
              <a:rPr lang="en-US" sz="1600" baseline="0" dirty="0" smtClean="0"/>
              <a:t> distinct from the work experience was that work provided a high degree of financial independence at a time when the adolescent was becoming sexually mature while high school left the adolescent still financially dependent upon his/her parents, thus leading teenager autonomy needs to seek other outlets – often by adopting clothing fashions and music that irritated their parents and other adults. </a:t>
            </a:r>
            <a:endParaRPr lang="en-US" sz="1600" dirty="0"/>
          </a:p>
        </p:txBody>
      </p:sp>
      <p:sp>
        <p:nvSpPr>
          <p:cNvPr id="4" name="Slide Number Placeholder 3"/>
          <p:cNvSpPr>
            <a:spLocks noGrp="1"/>
          </p:cNvSpPr>
          <p:nvPr>
            <p:ph type="sldNum" sz="quarter" idx="10"/>
          </p:nvPr>
        </p:nvSpPr>
        <p:spPr/>
        <p:txBody>
          <a:bodyPr/>
          <a:lstStyle/>
          <a:p>
            <a:fld id="{9CB139B2-4DB4-4445-97C0-B66FF108F7B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kern="1200" dirty="0" smtClean="0">
                <a:solidFill>
                  <a:schemeClr val="tx1"/>
                </a:solidFill>
                <a:latin typeface="+mn-lt"/>
                <a:ea typeface="+mn-ea"/>
                <a:cs typeface="+mn-cs"/>
              </a:rPr>
              <a:t>Traditional courting patterns - </a:t>
            </a:r>
            <a:r>
              <a:rPr lang="en-US" sz="1600" kern="1200" dirty="0" smtClean="0">
                <a:solidFill>
                  <a:schemeClr val="tx1"/>
                </a:solidFill>
                <a:latin typeface="+mn-lt"/>
                <a:ea typeface="+mn-ea"/>
                <a:cs typeface="+mn-cs"/>
              </a:rPr>
              <a:t>Traditional courting procedures involved formal introductions of the man and woman, requests by the man for invitations to call upon the woman, and chaperonage (the couple being in the family parlor</a:t>
            </a:r>
            <a:r>
              <a:rPr lang="en-US" sz="1600" kern="1200" baseline="0" dirty="0" smtClean="0">
                <a:solidFill>
                  <a:schemeClr val="tx1"/>
                </a:solidFill>
                <a:latin typeface="+mn-lt"/>
                <a:ea typeface="+mn-ea"/>
                <a:cs typeface="+mn-cs"/>
              </a:rPr>
              <a:t> or front porch under the supervision of the parents)</a:t>
            </a:r>
            <a:r>
              <a:rPr lang="en-US" sz="1600" kern="1200" dirty="0" smtClean="0">
                <a:solidFill>
                  <a:schemeClr val="tx1"/>
                </a:solidFill>
                <a:latin typeface="+mn-lt"/>
                <a:ea typeface="+mn-ea"/>
                <a:cs typeface="+mn-cs"/>
              </a:rPr>
              <a:t> -- did not suit an era of coeducational high schools, urban dance halls, or movies. Young people responded with a new social invention -- dating. </a:t>
            </a:r>
          </a:p>
          <a:p>
            <a:r>
              <a:rPr lang="en-US" sz="1600" b="1" kern="1200" dirty="0" smtClean="0">
                <a:solidFill>
                  <a:schemeClr val="tx1"/>
                </a:solidFill>
                <a:latin typeface="+mn-lt"/>
                <a:ea typeface="+mn-ea"/>
                <a:cs typeface="+mn-cs"/>
              </a:rPr>
              <a:t>Dating</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A date, as the practice emerged around World War I, was arranged by the two people involved -- the man asked, the woman accepted -- with no family involvement.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It </a:t>
            </a:r>
            <a:r>
              <a:rPr lang="en-US" sz="1600" kern="1200" dirty="0" smtClean="0">
                <a:solidFill>
                  <a:schemeClr val="tx1"/>
                </a:solidFill>
                <a:latin typeface="+mn-lt"/>
                <a:ea typeface="+mn-ea"/>
                <a:cs typeface="+mn-cs"/>
              </a:rPr>
              <a:t>happened outside the home, it usually cost money, and the man paid the expenses of the date (which usually involved going to a dance or to the movies</a:t>
            </a:r>
            <a:r>
              <a:rPr lang="en-US" sz="1600" kern="1200" baseline="0" dirty="0" smtClean="0">
                <a:solidFill>
                  <a:schemeClr val="tx1"/>
                </a:solidFill>
                <a:latin typeface="+mn-lt"/>
                <a:ea typeface="+mn-ea"/>
                <a:cs typeface="+mn-cs"/>
              </a:rPr>
              <a:t> and often a post-dance or –movie meal)</a:t>
            </a:r>
            <a:r>
              <a:rPr lang="en-US" sz="16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pPr marL="171450" indent="-171450">
              <a:buFont typeface="Arial" pitchFamily="34" charset="0"/>
              <a:buChar char="•"/>
            </a:pPr>
            <a:r>
              <a:rPr lang="en-US" sz="1600" kern="1200" dirty="0" smtClean="0">
                <a:solidFill>
                  <a:schemeClr val="tx1"/>
                </a:solidFill>
                <a:latin typeface="+mn-lt"/>
                <a:ea typeface="+mn-ea"/>
                <a:cs typeface="+mn-cs"/>
              </a:rPr>
              <a:t>The </a:t>
            </a:r>
            <a:r>
              <a:rPr lang="en-US" sz="1600" kern="1200" dirty="0" smtClean="0">
                <a:solidFill>
                  <a:schemeClr val="tx1"/>
                </a:solidFill>
                <a:latin typeface="+mn-lt"/>
                <a:ea typeface="+mn-ea"/>
                <a:cs typeface="+mn-cs"/>
              </a:rPr>
              <a:t>most radical aspect of the date was that implied no commitment on either side, no sign that the relationship was serious. </a:t>
            </a:r>
            <a:endParaRPr lang="en-US" sz="1600" kern="1200" dirty="0" smtClean="0">
              <a:solidFill>
                <a:schemeClr val="tx1"/>
              </a:solidFill>
              <a:latin typeface="+mn-lt"/>
              <a:ea typeface="+mn-ea"/>
              <a:cs typeface="+mn-cs"/>
            </a:endParaRPr>
          </a:p>
          <a:p>
            <a:pPr marL="628650" lvl="1" indent="-171450">
              <a:buFont typeface="Arial" pitchFamily="34" charset="0"/>
              <a:buChar char="•"/>
            </a:pPr>
            <a:r>
              <a:rPr lang="en-US" sz="1600" kern="1200" dirty="0" smtClean="0">
                <a:solidFill>
                  <a:schemeClr val="tx1"/>
                </a:solidFill>
                <a:latin typeface="+mn-lt"/>
                <a:ea typeface="+mn-ea"/>
                <a:cs typeface="+mn-cs"/>
              </a:rPr>
              <a:t>A </a:t>
            </a:r>
            <a:r>
              <a:rPr lang="en-US" sz="1600" kern="1200" dirty="0" smtClean="0">
                <a:solidFill>
                  <a:schemeClr val="tx1"/>
                </a:solidFill>
                <a:latin typeface="+mn-lt"/>
                <a:ea typeface="+mn-ea"/>
                <a:cs typeface="+mn-cs"/>
              </a:rPr>
              <a:t>couple might spend time together alone -- something only engaged couples had done before -- but a day or two later either or both may be out on a date with a different person. Dates were an extension of the informal interaction that was an inevitable consequence of coeducational high schools and colleges.</a:t>
            </a:r>
            <a:endParaRPr lang="en-US" sz="1600" dirty="0"/>
          </a:p>
        </p:txBody>
      </p:sp>
      <p:sp>
        <p:nvSpPr>
          <p:cNvPr id="4" name="Slide Number Placeholder 3"/>
          <p:cNvSpPr>
            <a:spLocks noGrp="1"/>
          </p:cNvSpPr>
          <p:nvPr>
            <p:ph type="sldNum" sz="quarter" idx="10"/>
          </p:nvPr>
        </p:nvSpPr>
        <p:spPr/>
        <p:txBody>
          <a:bodyPr/>
          <a:lstStyle/>
          <a:p>
            <a:fld id="{9CB139B2-4DB4-4445-97C0-B66FF108F7B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AE1705-7E3D-44CC-8CAB-2DFB252DCF5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The economic deficiencies of the 1920s were not so much unknown as unacknowledged. Poverty had always been a reality for</a:t>
            </a:r>
            <a:r>
              <a:rPr lang="en-US" sz="1600" kern="1200" baseline="-25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most rural dwellers, especially in the South, unskilled urban workers, and recent immigrants. Thus the existence of considerable poverty seemed nothing out of the ordinary. As the Sc</a:t>
            </a:r>
            <a:r>
              <a:rPr lang="en-US" sz="1600" kern="1200" baseline="0" dirty="0" smtClean="0">
                <a:solidFill>
                  <a:schemeClr val="tx1"/>
                </a:solidFill>
                <a:latin typeface="+mn-lt"/>
                <a:ea typeface="+mn-ea"/>
                <a:cs typeface="+mn-cs"/>
              </a:rPr>
              <a:t>ripture said, “The poor you will always have with you.”</a:t>
            </a:r>
            <a:r>
              <a:rPr lang="en-US" sz="1600" kern="1200" dirty="0" smtClean="0">
                <a:solidFill>
                  <a:schemeClr val="tx1"/>
                </a:solidFill>
                <a:latin typeface="+mn-lt"/>
                <a:ea typeface="+mn-ea"/>
                <a:cs typeface="+mn-cs"/>
              </a:rPr>
              <a:t> What was extraordinary, and thus the focus of both contemporary attention and later historical talk about the "Roaring Twenties," was the appearance of astonishing growth in the economy during the decade. </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A major reason for the growing gap between rich and poor was that productivity was increasing at a far faster rate than wages. Between 1923-1929, manufacturing output per person-hour increased by 32%, but wages increased by only 8%. With production costs falling rapidly, wages rising only slowly, and prices nearly stable, the bulk of the benefits from increased productivity went into profits. Thus, between 1923-1929, corporate profits rose 62% and dividends rose by 65%. </a:t>
            </a:r>
            <a:endParaRPr lang="en-US" sz="16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The reasons the agricultural sector of the American economy</a:t>
            </a:r>
            <a:r>
              <a:rPr lang="en-US" sz="1600" baseline="0" dirty="0" smtClean="0"/>
              <a:t> were hurting in the 1920s and in fact getting worse as the decade proceeded were </a:t>
            </a:r>
            <a:r>
              <a:rPr lang="en-US" sz="1600" dirty="0" smtClean="0"/>
              <a:t>overproduction of farm commodities, the replacement of horses by cars and tractors, and the recovery of European farm production</a:t>
            </a:r>
            <a:r>
              <a:rPr lang="en-US" sz="1600" baseline="0" dirty="0" smtClean="0"/>
              <a:t> – all of which greatly depressed farm prices and thus farm income.</a:t>
            </a:r>
            <a:r>
              <a:rPr lang="en-US" sz="1600" dirty="0" smtClean="0"/>
              <a:t> In 1929, the average</a:t>
            </a:r>
            <a:r>
              <a:rPr lang="en-US" sz="1600" baseline="0" dirty="0" smtClean="0"/>
              <a:t> per capita income for the American population was $750; for farm families it was $273.</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Margin</a:t>
            </a:r>
            <a:r>
              <a:rPr lang="en-US" sz="1600" b="1" baseline="0" dirty="0" smtClean="0"/>
              <a:t> requirements – </a:t>
            </a:r>
            <a:r>
              <a:rPr lang="en-US" sz="1600" b="0" baseline="0" dirty="0" smtClean="0"/>
              <a:t>In the 1920s, it was possible to purchase stock at 10% and 20% margin. This meant that one could buy a $100 stock with only $10 down with the rest of the purchase price financed by a loan from the broker (who in turn got the money from either a bank or a corporate lender). The </a:t>
            </a:r>
            <a:r>
              <a:rPr lang="en-US" sz="1600" dirty="0" smtClean="0"/>
              <a:t>brokers got their money from loans by the banks and wealthy corporations. Thus, banks borrowed from the Federal Reserve at 5% and loaned it to brokers at 12%. And not only banks, but corporations also got</a:t>
            </a:r>
            <a:r>
              <a:rPr lang="en-US" sz="1600" baseline="0" dirty="0" smtClean="0"/>
              <a:t> into the act. </a:t>
            </a:r>
            <a:r>
              <a:rPr lang="en-US" sz="1600" dirty="0" smtClean="0"/>
              <a:t>Standard Oil of NJ in 1929 put nearly $100 million into ‘call money’ loans </a:t>
            </a:r>
          </a:p>
          <a:p>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kern="1200" dirty="0" smtClean="0">
                <a:solidFill>
                  <a:schemeClr val="tx1"/>
                </a:solidFill>
                <a:latin typeface="+mn-lt"/>
                <a:ea typeface="+mn-ea"/>
                <a:cs typeface="+mn-cs"/>
              </a:rPr>
              <a:t>Credit expansion - </a:t>
            </a:r>
            <a:r>
              <a:rPr lang="en-US" sz="1600" kern="1200" dirty="0" smtClean="0">
                <a:solidFill>
                  <a:schemeClr val="tx1"/>
                </a:solidFill>
                <a:latin typeface="+mn-lt"/>
                <a:ea typeface="+mn-ea"/>
                <a:cs typeface="+mn-cs"/>
              </a:rPr>
              <a:t>As the boom got under way, it was fed by an expansion of bank credit and also by an expansion of personal credit -- all of which increased the money supply. This in turn increased demand. After a time, increased demand pressed against the supply of existing financial assets. As a result, prices increased, giving rise to new profit opportunities which attracted additional investors and firms into the market. Le. a "positive feedback loop" develops. </a:t>
            </a:r>
          </a:p>
          <a:p>
            <a:r>
              <a:rPr lang="en-US" sz="1600" b="1" kern="1200" dirty="0" smtClean="0">
                <a:solidFill>
                  <a:schemeClr val="tx1"/>
                </a:solidFill>
                <a:latin typeface="+mn-lt"/>
                <a:ea typeface="+mn-ea"/>
                <a:cs typeface="+mn-cs"/>
              </a:rPr>
              <a:t>Positive feedback - </a:t>
            </a:r>
            <a:r>
              <a:rPr lang="en-US" sz="1600" kern="1200" dirty="0" smtClean="0">
                <a:solidFill>
                  <a:schemeClr val="tx1"/>
                </a:solidFill>
                <a:latin typeface="+mn-lt"/>
                <a:ea typeface="+mn-ea"/>
                <a:cs typeface="+mn-cs"/>
              </a:rPr>
              <a:t>As "positive feedback" and profit opportunities increased, speculation (investment solely in anticipation of future price increases and subsequent resale) began. i.e. People began to buy goods and commodities for resale rather than use, and buy financial assets for resale rather than income</a:t>
            </a:r>
          </a:p>
          <a:p>
            <a:r>
              <a:rPr lang="en-US" sz="1600" b="1" kern="1200" dirty="0" smtClean="0">
                <a:solidFill>
                  <a:schemeClr val="tx1"/>
                </a:solidFill>
                <a:latin typeface="+mn-lt"/>
                <a:ea typeface="+mn-ea"/>
                <a:cs typeface="+mn-cs"/>
              </a:rPr>
              <a:t>Margin &amp; speculation - </a:t>
            </a:r>
            <a:r>
              <a:rPr lang="en-US" sz="1600" kern="1200" dirty="0" smtClean="0">
                <a:solidFill>
                  <a:schemeClr val="tx1"/>
                </a:solidFill>
                <a:latin typeface="+mn-lt"/>
                <a:ea typeface="+mn-ea"/>
                <a:cs typeface="+mn-cs"/>
              </a:rPr>
              <a:t>The buying of financial assets on margin (so that cash requirements were low relative to both the prevailing prices and to possible upward changes in price) greatly increased the amount of speculation. The result was a boom, or bubble which in turn brought into the market segments of the population normally aloof from such markets – aided by the new mutual funds (called investment trusts in the 1920s) which invested in the stocks and bonds of other companies and made its profits from stock dividends, bond interest, and capital gains on stock sales. </a:t>
            </a:r>
          </a:p>
          <a:p>
            <a:r>
              <a:rPr lang="en-US" sz="1600" b="1" kern="1200" dirty="0" smtClean="0">
                <a:solidFill>
                  <a:schemeClr val="tx1"/>
                </a:solidFill>
                <a:latin typeface="+mn-lt"/>
                <a:ea typeface="+mn-ea"/>
                <a:cs typeface="+mn-cs"/>
              </a:rPr>
              <a:t>Mutual funds - </a:t>
            </a:r>
            <a:r>
              <a:rPr lang="en-US" sz="1600" kern="1200" dirty="0" smtClean="0">
                <a:solidFill>
                  <a:schemeClr val="tx1"/>
                </a:solidFill>
                <a:latin typeface="+mn-lt"/>
                <a:ea typeface="+mn-ea"/>
                <a:cs typeface="+mn-cs"/>
              </a:rPr>
              <a:t>The appeal of mutual funds, then as now, was that it allowed an investor to rely on the judgment of the trained analysts and economists hired by the fund. As the speculative boom continued, interest rates, velocity of asset circulation, and prices all continued to mount.</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latin typeface="Times New Roman" pitchFamily="18" charset="0"/>
                <a:cs typeface="Times New Roman" pitchFamily="18" charset="0"/>
              </a:rPr>
              <a:t>Standardization</a:t>
            </a:r>
            <a:r>
              <a:rPr lang="en-US" sz="1600" b="1" baseline="0" dirty="0" smtClean="0">
                <a:latin typeface="Times New Roman" pitchFamily="18" charset="0"/>
                <a:cs typeface="Times New Roman" pitchFamily="18" charset="0"/>
              </a:rPr>
              <a:t> of </a:t>
            </a:r>
            <a:r>
              <a:rPr lang="en-US" sz="1600" b="1" dirty="0" smtClean="0">
                <a:latin typeface="Times New Roman" pitchFamily="18" charset="0"/>
                <a:cs typeface="Times New Roman" pitchFamily="18" charset="0"/>
              </a:rPr>
              <a:t>Speech – </a:t>
            </a:r>
            <a:r>
              <a:rPr lang="en-US" sz="1600" b="0" dirty="0" smtClean="0">
                <a:latin typeface="Times New Roman" pitchFamily="18" charset="0"/>
                <a:cs typeface="Times New Roman" pitchFamily="18" charset="0"/>
              </a:rPr>
              <a:t>Fully </a:t>
            </a:r>
            <a:r>
              <a:rPr lang="en-US" sz="1600" kern="1200" dirty="0" smtClean="0">
                <a:solidFill>
                  <a:schemeClr val="tx1"/>
                </a:solidFill>
                <a:latin typeface="Times New Roman" pitchFamily="18" charset="0"/>
                <a:ea typeface="+mn-ea"/>
                <a:cs typeface="Times New Roman" pitchFamily="18" charset="0"/>
              </a:rPr>
              <a:t>established networks and the advertisers who controlled much of the radio programming imposed standards of radio pronunciation. Diction contests set norms for announcers and listeners. Thus, announcers, newscasters, dramatic actors/actresses, and those who read the commercials spoke an ‘official’ English that was largely mid-Western in form. </a:t>
            </a:r>
            <a:endParaRPr lang="en-US" sz="1600" b="1"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4C24D0C2-DA82-4A67-8C74-797156F0EA69}"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In 1921 RCA stock sold for $1.50 a share. By 1923 it reached a high of $4.75. The next year the price tripled after the corporation reorganized and gave shareholders one new share for five of the old. The new stock peaked that year at $66.87. RCA share prices fluctuated within a narrow range for the next two years, then surged after the company established the National Broadcasting Company (NBC) and began network broadcasts in late 1926. Radio climbed to $101 in 1927 and to a breathtaking $420 in 1928. In 1929 the stock split five for one and hit a high of $114.75. At that point a share purchased in 1921</a:t>
            </a:r>
            <a:r>
              <a:rPr lang="en-US" sz="1600" kern="1200" baseline="30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was worth nearly 400 times its original cost. </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In 1925,</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Winston Churchill, the chancellor of the exchequer, who was not renowned for economic acumen, returned Britain to the gold standard at the old prewar rate of $4.86, more out of imperial pride than for financial reasons. As a result, British goods became too expensive, trade collapsed, and investors fled to America. Benjamin Strong, governor of the New York Federal Reserve Bank and the dominant personality in a system of mostly mediocrities, favored low interest rates to aid the British economy by making the United States less attractive to flight capital by keeping interest rates low. In doing so, the Fed </a:t>
            </a:r>
            <a:r>
              <a:rPr lang="en-US" sz="1600" kern="1200" dirty="0" err="1" smtClean="0">
                <a:solidFill>
                  <a:schemeClr val="tx1"/>
                </a:solidFill>
                <a:latin typeface="+mn-lt"/>
                <a:ea typeface="+mn-ea"/>
                <a:cs typeface="+mn-cs"/>
              </a:rPr>
              <a:t>overstimulated</a:t>
            </a:r>
            <a:r>
              <a:rPr lang="en-US" sz="1600" kern="1200" dirty="0" smtClean="0">
                <a:solidFill>
                  <a:schemeClr val="tx1"/>
                </a:solidFill>
                <a:latin typeface="+mn-lt"/>
                <a:ea typeface="+mn-ea"/>
                <a:cs typeface="+mn-cs"/>
              </a:rPr>
              <a:t> the market.</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kern="1200" dirty="0" smtClean="0">
                <a:solidFill>
                  <a:schemeClr val="tx1"/>
                </a:solidFill>
                <a:latin typeface="+mn-lt"/>
                <a:ea typeface="+mn-ea"/>
                <a:cs typeface="+mn-cs"/>
              </a:rPr>
              <a:t>Industrial</a:t>
            </a:r>
            <a:r>
              <a:rPr lang="en-US" sz="1600" b="1" kern="1200" baseline="0" dirty="0" smtClean="0">
                <a:solidFill>
                  <a:schemeClr val="tx1"/>
                </a:solidFill>
                <a:latin typeface="+mn-lt"/>
                <a:ea typeface="+mn-ea"/>
                <a:cs typeface="+mn-cs"/>
              </a:rPr>
              <a:t> production - </a:t>
            </a:r>
            <a:r>
              <a:rPr lang="en-US" sz="1600" kern="1200" dirty="0" smtClean="0">
                <a:solidFill>
                  <a:schemeClr val="tx1"/>
                </a:solidFill>
                <a:latin typeface="+mn-lt"/>
                <a:ea typeface="+mn-ea"/>
                <a:cs typeface="+mn-cs"/>
              </a:rPr>
              <a:t>In 1929, the Index of Industrial Production fell from 127 in June to 122 in September, 117 in October, 106 in November, and 99 in December. </a:t>
            </a:r>
          </a:p>
          <a:p>
            <a:r>
              <a:rPr lang="en-US" sz="1600" b="1" kern="1200" dirty="0" smtClean="0">
                <a:solidFill>
                  <a:schemeClr val="tx1"/>
                </a:solidFill>
                <a:latin typeface="+mn-lt"/>
                <a:ea typeface="+mn-ea"/>
                <a:cs typeface="+mn-cs"/>
              </a:rPr>
              <a:t>Auto production - </a:t>
            </a:r>
            <a:r>
              <a:rPr lang="en-US" sz="1600" kern="1200" dirty="0" smtClean="0">
                <a:solidFill>
                  <a:schemeClr val="tx1"/>
                </a:solidFill>
                <a:latin typeface="+mn-lt"/>
                <a:ea typeface="+mn-ea"/>
                <a:cs typeface="+mn-cs"/>
              </a:rPr>
              <a:t>Auto production declined from 660,000 units in March to 440,000 in August; 416,000 in September; 319,000 in October; 169,500 in November; and 92,500 in December </a:t>
            </a:r>
          </a:p>
          <a:p>
            <a:r>
              <a:rPr lang="en-US" sz="1600" b="1" kern="1200" dirty="0" smtClean="0">
                <a:solidFill>
                  <a:schemeClr val="tx1"/>
                </a:solidFill>
                <a:latin typeface="+mn-lt"/>
                <a:ea typeface="+mn-ea"/>
                <a:cs typeface="+mn-cs"/>
              </a:rPr>
              <a:t>Fed</a:t>
            </a:r>
            <a:r>
              <a:rPr lang="en-US" sz="1600" b="1" kern="1200" baseline="0" dirty="0" smtClean="0">
                <a:solidFill>
                  <a:schemeClr val="tx1"/>
                </a:solidFill>
                <a:latin typeface="+mn-lt"/>
                <a:ea typeface="+mn-ea"/>
                <a:cs typeface="+mn-cs"/>
              </a:rPr>
              <a:t> &amp; interest rates - </a:t>
            </a:r>
            <a:r>
              <a:rPr lang="en-US" sz="1600" b="0" i="0" kern="1200" dirty="0" smtClean="0">
                <a:solidFill>
                  <a:schemeClr val="tx1"/>
                </a:solidFill>
                <a:latin typeface="+mn-lt"/>
                <a:ea typeface="+mn-ea"/>
                <a:cs typeface="+mn-cs"/>
              </a:rPr>
              <a:t>Worried about Wall Street speculation getting out of hand, New York Federal</a:t>
            </a:r>
            <a:r>
              <a:rPr lang="en-US" sz="1600" b="0" i="0" kern="1200" baseline="0" dirty="0" smtClean="0">
                <a:solidFill>
                  <a:schemeClr val="tx1"/>
                </a:solidFill>
                <a:latin typeface="+mn-lt"/>
                <a:ea typeface="+mn-ea"/>
                <a:cs typeface="+mn-cs"/>
              </a:rPr>
              <a:t> Reserve Bank chairman Benjamin </a:t>
            </a:r>
            <a:r>
              <a:rPr lang="en-US" sz="1600" b="0" i="0" kern="1200" dirty="0" smtClean="0">
                <a:solidFill>
                  <a:schemeClr val="tx1"/>
                </a:solidFill>
                <a:latin typeface="+mn-lt"/>
                <a:ea typeface="+mn-ea"/>
                <a:cs typeface="+mn-cs"/>
              </a:rPr>
              <a:t>Strong raised the discount rate three times in 1928 until it reached 5% and began restricting the money supply. By 1929, this rate increase had begun slowing down the real economy; but not Wall Street since banks that were members of the Federal Reserve could borrow at the discount window at 5%, lend the money to brokers at 12% who in turn loaned it to speculators at 20% to support margin requirements as high as 90%, with the stocks serving as collateral. </a:t>
            </a:r>
            <a:r>
              <a:rPr lang="en-US" sz="1600" kern="1200" dirty="0" smtClean="0">
                <a:solidFill>
                  <a:schemeClr val="tx1"/>
                </a:solidFill>
                <a:latin typeface="+mn-lt"/>
                <a:ea typeface="+mn-ea"/>
                <a:cs typeface="+mn-cs"/>
              </a:rPr>
              <a:t>To stop this frenzy of speculation, strong action was necessary; but the Fed after Benjamin Strong’s death in 1928 did nothing. </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Profit taking - </a:t>
            </a:r>
            <a:r>
              <a:rPr lang="en-US" sz="1600" baseline="0" dirty="0" smtClean="0"/>
              <a:t>Economic prognosticator Roger Babson on September 5</a:t>
            </a:r>
            <a:r>
              <a:rPr lang="en-US" sz="1600" baseline="30000" dirty="0" smtClean="0"/>
              <a:t>th</a:t>
            </a:r>
            <a:r>
              <a:rPr lang="en-US" sz="1600" baseline="0" dirty="0" smtClean="0"/>
              <a:t>, warned that ‘sooner or later a crash is coming’ that will send the Dow plunging ‘60 to 80 points. </a:t>
            </a:r>
            <a:r>
              <a:rPr lang="en-US" sz="1600" i="1" baseline="0" dirty="0" smtClean="0"/>
              <a:t>New York Times </a:t>
            </a:r>
            <a:r>
              <a:rPr lang="en-US" sz="1600" i="0" baseline="0" dirty="0" smtClean="0"/>
              <a:t>market analyst Alexander D. Noyes issued repeated warnings of a downturn in stocks. </a:t>
            </a:r>
            <a:r>
              <a:rPr lang="en-US" sz="1600" dirty="0" smtClean="0"/>
              <a:t>In addition to Joseph P. Kennedy and Bernard Baruch, others began getting out of the market. These</a:t>
            </a:r>
            <a:r>
              <a:rPr lang="en-US" sz="1600" baseline="0" dirty="0" smtClean="0"/>
              <a:t> included</a:t>
            </a:r>
            <a:r>
              <a:rPr lang="en-US" sz="1600" dirty="0" smtClean="0"/>
              <a:t> Owen Young,</a:t>
            </a:r>
            <a:r>
              <a:rPr lang="en-US" sz="1600" baseline="0" dirty="0" smtClean="0"/>
              <a:t> and Paul Warburg of Kuhn, Loeb. Albert H. Wiggin, chairman of the Chase Bank, began selling his institution’s shares short – an action that would net him wide opprobrium and $4 million in profits.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Price dips &amp; fluctuations – </a:t>
            </a:r>
            <a:r>
              <a:rPr lang="en-US" sz="1600" b="0" baseline="0" dirty="0" smtClean="0"/>
              <a:t>After September 3</a:t>
            </a:r>
            <a:r>
              <a:rPr lang="en-US" sz="1600" b="0" baseline="30000" dirty="0" smtClean="0"/>
              <a:t>rd</a:t>
            </a:r>
            <a:r>
              <a:rPr lang="en-US" sz="1600" b="0" baseline="0" dirty="0" smtClean="0"/>
              <a:t>, the market broke, but soon recovered. By September 19</a:t>
            </a:r>
            <a:r>
              <a:rPr lang="en-US" sz="1600" b="0" baseline="30000" dirty="0" smtClean="0"/>
              <a:t>th</a:t>
            </a:r>
            <a:r>
              <a:rPr lang="en-US" sz="1600" b="0" baseline="0" dirty="0" smtClean="0"/>
              <a:t>, the market had almost reached its high of September 3</a:t>
            </a:r>
            <a:r>
              <a:rPr lang="en-US" sz="1600" b="0" baseline="30000" dirty="0" smtClean="0"/>
              <a:t>rd</a:t>
            </a:r>
            <a:r>
              <a:rPr lang="en-US" sz="1600" b="0" baseline="0" dirty="0" smtClean="0"/>
              <a:t>. Stocks slumped again, so that by October 4</a:t>
            </a:r>
            <a:r>
              <a:rPr lang="en-US" sz="1600" b="0" baseline="30000" dirty="0" smtClean="0"/>
              <a:t>th</a:t>
            </a:r>
            <a:r>
              <a:rPr lang="en-US" sz="1600" b="0" baseline="0" dirty="0" smtClean="0"/>
              <a:t>, many seemed like bargains – a fact which led brokers’ loans to reach a record $6.8 billion dollars. Stocks rebounded, but again started to slump. On October 23</a:t>
            </a:r>
            <a:r>
              <a:rPr lang="en-US" sz="1600" b="0" baseline="30000" dirty="0" smtClean="0"/>
              <a:t>rd</a:t>
            </a:r>
            <a:r>
              <a:rPr lang="en-US" sz="1600" b="0" baseline="0" dirty="0" smtClean="0"/>
              <a:t>, large-scale selling occurred, with the </a:t>
            </a:r>
            <a:r>
              <a:rPr lang="en-US" sz="1600" b="0" i="1" baseline="0" dirty="0" smtClean="0"/>
              <a:t>New York Times </a:t>
            </a:r>
            <a:r>
              <a:rPr lang="en-US" sz="1600" b="0" i="0" baseline="0" dirty="0" smtClean="0"/>
              <a:t>averages for 50 railroad and industrial stocks lost 18.24 points. </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err="1" smtClean="0"/>
              <a:t>Hatry</a:t>
            </a:r>
            <a:r>
              <a:rPr lang="en-US" sz="1600" b="1" dirty="0" smtClean="0"/>
              <a:t> and scandals - </a:t>
            </a:r>
            <a:r>
              <a:rPr lang="en-US" sz="1600" kern="1200" dirty="0" smtClean="0">
                <a:solidFill>
                  <a:schemeClr val="tx1"/>
                </a:solidFill>
                <a:latin typeface="+mn-lt"/>
                <a:ea typeface="+mn-ea"/>
                <a:cs typeface="+mn-cs"/>
              </a:rPr>
              <a:t>The revelation of swindles and embezzlements have often precipitated crashes and panics. In September 1929, the </a:t>
            </a:r>
            <a:r>
              <a:rPr lang="en-US" sz="1600" kern="1200" dirty="0" err="1" smtClean="0">
                <a:solidFill>
                  <a:schemeClr val="tx1"/>
                </a:solidFill>
                <a:latin typeface="+mn-lt"/>
                <a:ea typeface="+mn-ea"/>
                <a:cs typeface="+mn-cs"/>
              </a:rPr>
              <a:t>Hatry</a:t>
            </a:r>
            <a:r>
              <a:rPr lang="en-US" sz="1600" kern="1200" dirty="0" smtClean="0">
                <a:solidFill>
                  <a:schemeClr val="tx1"/>
                </a:solidFill>
                <a:latin typeface="+mn-lt"/>
                <a:ea typeface="+mn-ea"/>
                <a:cs typeface="+mn-cs"/>
              </a:rPr>
              <a:t> empire collapsed in London. It consisted of a series of investment trusts and operating companies in photographic supplies, cameras, slot machines, and small loans — all of which Clarence </a:t>
            </a:r>
            <a:r>
              <a:rPr lang="en-US" sz="1600" kern="1200" dirty="0" err="1" smtClean="0">
                <a:solidFill>
                  <a:schemeClr val="tx1"/>
                </a:solidFill>
                <a:latin typeface="+mn-lt"/>
                <a:ea typeface="+mn-ea"/>
                <a:cs typeface="+mn-cs"/>
              </a:rPr>
              <a:t>Hatry</a:t>
            </a:r>
            <a:r>
              <a:rPr lang="en-US" sz="1600" kern="1200" dirty="0" smtClean="0">
                <a:solidFill>
                  <a:schemeClr val="tx1"/>
                </a:solidFill>
                <a:latin typeface="+mn-lt"/>
                <a:ea typeface="+mn-ea"/>
                <a:cs typeface="+mn-cs"/>
              </a:rPr>
              <a:t> was trying to parlay into control of United Steel by means of an eight Million pound loan using fraudulent collateral. His failure led to a tightening of the British money market, a topping out of the stock market, and the October 1929 crash.</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b="1" dirty="0" smtClean="0"/>
              <a:t>Plunging stocks –</a:t>
            </a:r>
            <a:r>
              <a:rPr lang="en-US" sz="1600" b="0" baseline="0" dirty="0" smtClean="0"/>
              <a:t> On October 24</a:t>
            </a:r>
            <a:r>
              <a:rPr lang="en-US" sz="1600" b="0" baseline="30000" dirty="0" smtClean="0"/>
              <a:t>th</a:t>
            </a:r>
            <a:r>
              <a:rPr lang="en-US" sz="1600" b="0" baseline="0" dirty="0" smtClean="0"/>
              <a:t>, </a:t>
            </a:r>
            <a:r>
              <a:rPr lang="en-US" sz="1600" b="1" dirty="0" smtClean="0"/>
              <a:t> </a:t>
            </a:r>
            <a:r>
              <a:rPr lang="en-US" sz="1600" b="0" dirty="0" smtClean="0"/>
              <a:t>Montgomery</a:t>
            </a:r>
            <a:r>
              <a:rPr lang="en-US" sz="1600" b="0" baseline="0" dirty="0" smtClean="0"/>
              <a:t> Ward plunged from 83 to 50; RCA from 68¾ to 44½; and US Steel from 205½ to 193½. What prevented a complete rout was the action of a group of six bankers whose banks </a:t>
            </a:r>
            <a:r>
              <a:rPr lang="en-US" sz="1600" b="0" baseline="0" dirty="0" err="1" smtClean="0"/>
              <a:t>ponyied</a:t>
            </a:r>
            <a:r>
              <a:rPr lang="en-US" sz="1600" b="0" baseline="0" dirty="0" smtClean="0"/>
              <a:t> up $40 million each to support the market. Nevertheless, sales totaled 12, 894, 650. </a:t>
            </a:r>
            <a:endParaRPr lang="en-US" sz="1600" b="1" dirty="0" smtClean="0"/>
          </a:p>
          <a:p>
            <a:r>
              <a:rPr lang="en-US" sz="1600" b="1" dirty="0" smtClean="0"/>
              <a:t>Margin calls – </a:t>
            </a:r>
            <a:r>
              <a:rPr lang="en-US" sz="1600" b="0" dirty="0" smtClean="0"/>
              <a:t>A lot of stocks had been sold on</a:t>
            </a:r>
            <a:r>
              <a:rPr lang="en-US" sz="1600" b="0" baseline="0" dirty="0" smtClean="0"/>
              <a:t> 10% and 20% margin. When the value of stock declined 10% or 20%, the broker who had loaned the money to buy the stock sent the buyer a margin call for the difference between the current value of the stock and the amount loaned to buy it. If the margin call could not be met, the broker sold the stock and the person who had bought the stock on margin lost his investment. </a:t>
            </a:r>
          </a:p>
          <a:p>
            <a:r>
              <a:rPr lang="en-US" sz="1600" b="1" baseline="0" dirty="0" smtClean="0"/>
              <a:t>Panic selling - </a:t>
            </a:r>
            <a:r>
              <a:rPr lang="en-US" sz="1600" kern="1200" dirty="0" smtClean="0">
                <a:solidFill>
                  <a:schemeClr val="tx1"/>
                </a:solidFill>
                <a:latin typeface="+mn-lt"/>
                <a:ea typeface="+mn-ea"/>
                <a:cs typeface="+mn-cs"/>
              </a:rPr>
              <a:t>A crash is a collapse in the price of assets.  In a panic, there is positive feedback. A fall in prices reduces the value of collateral and induces banks and brokers to call loans causing households to sell securities and prices to fall still further. Further decline in collateral leads to more liquidation. Panic was accentuated by the fact that the stock ticker data on  prices was</a:t>
            </a:r>
            <a:r>
              <a:rPr lang="en-US" sz="1600" kern="1200" baseline="0" dirty="0" smtClean="0">
                <a:solidFill>
                  <a:schemeClr val="tx1"/>
                </a:solidFill>
                <a:latin typeface="+mn-lt"/>
                <a:ea typeface="+mn-ea"/>
                <a:cs typeface="+mn-cs"/>
              </a:rPr>
              <a:t> increasingly late as the day proceeded </a:t>
            </a:r>
            <a:endParaRPr lang="en-US" sz="1600"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Black Tuesday – </a:t>
            </a:r>
            <a:r>
              <a:rPr lang="en-US" sz="1600" kern="1200" dirty="0" smtClean="0">
                <a:solidFill>
                  <a:schemeClr val="tx1"/>
                </a:solidFill>
                <a:latin typeface="+mn-lt"/>
                <a:ea typeface="+mn-ea"/>
                <a:cs typeface="+mn-cs"/>
              </a:rPr>
              <a:t>On Tuesday—October 29, 1929—the bottom fell out. Huge blocks of shares were thrown on the market "as if they were so much junk," for whatever they would bring. The institutions were selling now, not the small stockholders. The sell orders came in like a tidal wave, and buyers could not be found for even high-quality stocks. A bright messenger boy jokingly bid a dollar a share for a block of White Sewing Machine Com­pany shares—which had opened at 11—and got it. The investment trusts that had attracted the small investors were horribly battered. Goldman, Sachs Trading Corporation opened at 60 and fell to 35; Blue Ridge plum­meted from 10 to 3. Blue-chip stocks did no better. Telephone and General Electric each lost 28 points; Westinghouse dropped 19 points and Allied Chemical 35. Cries of "Sell at the market!" and "Sell at any price!" filled the air. </a:t>
            </a:r>
            <a:r>
              <a:rPr lang="en-US" sz="1600" b="0" kern="1200" dirty="0" smtClean="0">
                <a:solidFill>
                  <a:schemeClr val="tx1"/>
                </a:solidFill>
                <a:latin typeface="+mn-lt"/>
                <a:ea typeface="+mn-ea"/>
                <a:cs typeface="+mn-cs"/>
              </a:rPr>
              <a:t>Sales totaled</a:t>
            </a:r>
            <a:r>
              <a:rPr lang="en-US" sz="1600" b="0" kern="1200" baseline="0" dirty="0" smtClean="0">
                <a:solidFill>
                  <a:schemeClr val="tx1"/>
                </a:solidFill>
                <a:latin typeface="+mn-lt"/>
                <a:ea typeface="+mn-ea"/>
                <a:cs typeface="+mn-cs"/>
              </a:rPr>
              <a:t> 16,410,030 shares, with the </a:t>
            </a:r>
            <a:r>
              <a:rPr lang="en-US" sz="1600" b="0" i="1" kern="1200" baseline="0" dirty="0" smtClean="0">
                <a:solidFill>
                  <a:schemeClr val="tx1"/>
                </a:solidFill>
                <a:latin typeface="+mn-lt"/>
                <a:ea typeface="+mn-ea"/>
                <a:cs typeface="+mn-cs"/>
              </a:rPr>
              <a:t>New York Times</a:t>
            </a:r>
            <a:r>
              <a:rPr lang="en-US" sz="1600" b="0" kern="1200" baseline="0" dirty="0" smtClean="0">
                <a:solidFill>
                  <a:schemeClr val="tx1"/>
                </a:solidFill>
                <a:latin typeface="+mn-lt"/>
                <a:ea typeface="+mn-ea"/>
                <a:cs typeface="+mn-cs"/>
              </a:rPr>
              <a:t> average prices for 50 stocks falling 40 points. Prices continued to fall until November 13</a:t>
            </a:r>
            <a:r>
              <a:rPr lang="en-US" sz="1600" b="0" kern="1200" baseline="30000" dirty="0" smtClean="0">
                <a:solidFill>
                  <a:schemeClr val="tx1"/>
                </a:solidFill>
                <a:latin typeface="+mn-lt"/>
                <a:ea typeface="+mn-ea"/>
                <a:cs typeface="+mn-cs"/>
              </a:rPr>
              <a:t>th</a:t>
            </a:r>
            <a:r>
              <a:rPr lang="en-US" sz="1600" b="0" kern="1200" baseline="0" dirty="0" smtClean="0">
                <a:solidFill>
                  <a:schemeClr val="tx1"/>
                </a:solidFill>
                <a:latin typeface="+mn-lt"/>
                <a:ea typeface="+mn-ea"/>
                <a:cs typeface="+mn-cs"/>
              </a:rPr>
              <a:t> when the Dow Jones Industrial Average reached its low for the year</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AE1705-7E3D-44CC-8CAB-2DFB252DCF52}"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kern="1200" dirty="0" smtClean="0">
                <a:solidFill>
                  <a:schemeClr val="tx1"/>
                </a:solidFill>
                <a:latin typeface="+mn-lt"/>
                <a:ea typeface="+mn-ea"/>
                <a:cs typeface="+mn-cs"/>
              </a:rPr>
              <a:t>Investment -</a:t>
            </a:r>
            <a:r>
              <a:rPr lang="en-US" sz="1600" kern="1200" dirty="0" smtClean="0">
                <a:solidFill>
                  <a:schemeClr val="tx1"/>
                </a:solidFill>
                <a:latin typeface="+mn-lt"/>
                <a:ea typeface="+mn-ea"/>
                <a:cs typeface="+mn-cs"/>
              </a:rPr>
              <a:t>Investment in producers' durable equipment and non-residential construction—which meant business and industrial plant construction, for the most part—dropped from $23.3 billion in 1929 to $19.2 billion in 1930, and all the way down to $10.1 billion in 1932. </a:t>
            </a:r>
          </a:p>
          <a:p>
            <a:r>
              <a:rPr lang="en-US" sz="1600" b="1" kern="1200" dirty="0" smtClean="0">
                <a:solidFill>
                  <a:schemeClr val="tx1"/>
                </a:solidFill>
                <a:latin typeface="+mn-lt"/>
                <a:ea typeface="+mn-ea"/>
                <a:cs typeface="+mn-cs"/>
              </a:rPr>
              <a:t>Profits - </a:t>
            </a:r>
            <a:r>
              <a:rPr lang="en-US" sz="1600" kern="1200" dirty="0" smtClean="0">
                <a:solidFill>
                  <a:schemeClr val="tx1"/>
                </a:solidFill>
                <a:latin typeface="+mn-lt"/>
                <a:ea typeface="+mn-ea"/>
                <a:cs typeface="+mn-cs"/>
              </a:rPr>
              <a:t>Two hundred compa­nies surveyed by the National City Bank had earned $362 million in the first quarter of 1929; in 1930, the figure was $293.3 million, an average decline of about 19 percent. The hardest hit was the automotive industry, where 34 companies showed an overall slide of 40 percent. General Motors fell from $61.9 million to $44.9 million, and Hudson from $4.5 million to $2.1 million. Railroad profits were cut anywhere from 12 percent (Boston &amp; Maine) to a horrific 84 percent (Chicago, Rock Island &amp; Pacific).</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kern="1200" dirty="0" smtClean="0">
                <a:solidFill>
                  <a:schemeClr val="tx1"/>
                </a:solidFill>
                <a:latin typeface="+mn-lt"/>
                <a:ea typeface="+mn-ea"/>
                <a:cs typeface="+mn-cs"/>
              </a:rPr>
              <a:t>Origins of Smoot-Hawley - </a:t>
            </a:r>
            <a:r>
              <a:rPr lang="en-US" sz="1600" kern="1200" dirty="0" smtClean="0">
                <a:solidFill>
                  <a:schemeClr val="tx1"/>
                </a:solidFill>
                <a:latin typeface="+mn-lt"/>
                <a:ea typeface="+mn-ea"/>
                <a:cs typeface="+mn-cs"/>
              </a:rPr>
              <a:t>In the 1928 presidential campaign, Hoover pledged that, as part of his program to help farmers, he would seek higher duties on agricultural commodities. In April 1929, he called a special session of Congress for selective revision of the tariff. But Hoover and the congressional Republican leadership failed to keep control of the bill. The traditional back scratching process that turned previous attempts at tariff reform into higher duties began to operate. Since there was little foreign competition for most agricultural products in the American market, the Smoot-Hawley tariff served only to increase the prices of the products farmers had to buy and hurt the foreign market for American agricultural products.</a:t>
            </a:r>
          </a:p>
          <a:p>
            <a:r>
              <a:rPr lang="en-US" sz="1600" b="1" kern="1200" dirty="0" smtClean="0">
                <a:solidFill>
                  <a:schemeClr val="tx1"/>
                </a:solidFill>
                <a:latin typeface="+mn-lt"/>
                <a:ea typeface="+mn-ea"/>
                <a:cs typeface="+mn-cs"/>
              </a:rPr>
              <a:t>Impact of loan cessation -</a:t>
            </a:r>
            <a:r>
              <a:rPr lang="en-US" sz="1600" kern="1200" dirty="0" smtClean="0">
                <a:solidFill>
                  <a:schemeClr val="tx1"/>
                </a:solidFill>
                <a:latin typeface="+mn-lt"/>
                <a:ea typeface="+mn-ea"/>
                <a:cs typeface="+mn-cs"/>
              </a:rPr>
              <a:t>American loans to Germany and other nations all but ceased after the crash 1929, which made it increasingly difficult for European countries to purchase American goods. With a shrinking market across the seas and a continuing decline in domestic consumption, American industry demanded protectionism to keep European goods from undercutting its sales in the United States. In 1930, Congress complied with the Hawley-Smoot Tariff Act.</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Smoot-Hawley’s restrictive tariffs on most imported goods crippled the ability of European and South American nations to sell what little they were able to produce, which gave them even less money with which to purchase American goods. Furthermore, as American industrial production began its long slide, the demand for raw materials from foreign sources fell commensurately, eliminating much potential additional revenue hat might have gone to purchase American goods and repay American loans. </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Radio </a:t>
            </a:r>
            <a:r>
              <a:rPr lang="en-US" sz="1200" b="0" i="0" kern="1200" dirty="0" smtClean="0">
                <a:solidFill>
                  <a:schemeClr val="tx1"/>
                </a:solidFill>
                <a:latin typeface="+mn-lt"/>
                <a:ea typeface="+mn-ea"/>
                <a:cs typeface="+mn-cs"/>
              </a:rPr>
              <a:t>– Radio led to the rise of a revolutionary popular entertainment industry geared to the mass market which reduced traditional forms of high art to elite ghettoes inhabited by the well-to-do and the highly educated</a:t>
            </a:r>
            <a:r>
              <a:rPr lang="en-US" sz="1200" kern="1200" dirty="0" smtClean="0">
                <a:solidFill>
                  <a:schemeClr val="tx1"/>
                </a:solidFill>
                <a:latin typeface="+mn-lt"/>
                <a:ea typeface="+mn-ea"/>
                <a:cs typeface="+mn-cs"/>
              </a:rPr>
              <a:t>. Thus, the attendees of the theater and the opera, the visitors to the museums and the art galleries, and the readers of poetry and literary classics were increasingly among the educated elites while the common culture was based upon the mass entertainment industries -- cinema, radio, television, and pop music -- which the elite shared while the general public rarely encountered the traditional high arts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Music – </a:t>
            </a:r>
            <a:r>
              <a:rPr lang="en-US" sz="1200" b="0" kern="1200" dirty="0" smtClean="0">
                <a:solidFill>
                  <a:schemeClr val="tx1"/>
                </a:solidFill>
                <a:latin typeface="+mn-lt"/>
                <a:ea typeface="+mn-ea"/>
                <a:cs typeface="+mn-cs"/>
              </a:rPr>
              <a:t>Prior</a:t>
            </a:r>
            <a:r>
              <a:rPr lang="en-US" sz="1200" b="0" kern="1200" baseline="0" dirty="0" smtClean="0">
                <a:solidFill>
                  <a:schemeClr val="tx1"/>
                </a:solidFill>
                <a:latin typeface="+mn-lt"/>
                <a:ea typeface="+mn-ea"/>
                <a:cs typeface="+mn-cs"/>
              </a:rPr>
              <a:t> to the radio and the phonograph, people heard music only when in the presence of musicians. Now they could hear music whenever they wanted – by either putting a record on the phonograph, or tuning into the proper radio station. </a:t>
            </a:r>
            <a:r>
              <a:rPr lang="en-US" sz="1200" kern="1200" dirty="0" smtClean="0">
                <a:solidFill>
                  <a:schemeClr val="tx1"/>
                </a:solidFill>
                <a:latin typeface="+mn-lt"/>
                <a:ea typeface="+mn-ea"/>
                <a:cs typeface="+mn-cs"/>
              </a:rPr>
              <a:t>From the outset, music filled much of radio's available broadcast time. Live performances of the parlor piano and vocal music of recent decades were most common at first, but classical music, especially opera and orchestral performances, enjoyed frequent broadcast. While many Americans had joined in or at least heard the more popular music at home, in saloons and vaudeville theaters, or elsewhere, few had attended an opera or symphony concert. </a:t>
            </a:r>
            <a:r>
              <a:rPr lang="en-US" sz="1200" b="1" i="1" kern="1200" dirty="0" smtClean="0">
                <a:solidFill>
                  <a:schemeClr val="tx1"/>
                </a:solidFill>
                <a:latin typeface="+mn-lt"/>
                <a:ea typeface="+mn-ea"/>
                <a:cs typeface="+mn-cs"/>
              </a:rPr>
              <a:t>The audience that heard classical music with the low sound quality of early radio was soon eager for live performance. Between 1928 and 1939 the number of major professional symphony orchestras increased from 10 to 17; the total number of orchestras, including part-time less professional ones in smaller cities, grew from 60 to 286</a:t>
            </a:r>
            <a:r>
              <a:rPr lang="en-US" sz="1200" kern="1200" dirty="0" smtClean="0">
                <a:solidFill>
                  <a:schemeClr val="tx1"/>
                </a:solidFill>
                <a:latin typeface="+mn-lt"/>
                <a:ea typeface="+mn-ea"/>
                <a:cs typeface="+mn-cs"/>
              </a:rPr>
              <a:t>. Perhaps !! more significant, whereas musical instruction in public schools was almost unheard of in 1920, two decades later it was widespread. Thirty thousand school orchestras and 20,000 bands had sprung up. Radio was much more effective than the earlier technological in­novation, the phonograph, in building an audience for classical music.  Until  the  long-playing record was developed in 1948, phonograph records could hold only about five minutes of music per side, creating difficulties in the presentation of all but the shortest classical works. Furthermore, by 1924 </a:t>
            </a:r>
            <a:r>
              <a:rPr lang="en-US" sz="1200" kern="1200" dirty="0" err="1" smtClean="0">
                <a:solidFill>
                  <a:schemeClr val="tx1"/>
                </a:solidFill>
                <a:latin typeface="+mn-lt"/>
                <a:ea typeface="+mn-ea"/>
                <a:cs typeface="+mn-cs"/>
              </a:rPr>
              <a:t>superheterodyne</a:t>
            </a:r>
            <a:r>
              <a:rPr lang="en-US" sz="1200" kern="1200" dirty="0" smtClean="0">
                <a:solidFill>
                  <a:schemeClr val="tx1"/>
                </a:solidFill>
                <a:latin typeface="+mn-lt"/>
                <a:ea typeface="+mn-ea"/>
                <a:cs typeface="+mn-cs"/>
              </a:rPr>
              <a:t> radios were producing better-quality sound than phonographs. Radio therefore took the lead in presenting classical music,</a:t>
            </a:r>
            <a:r>
              <a:rPr lang="en-US" sz="1200" kern="1200" baseline="0" dirty="0" smtClean="0">
                <a:solidFill>
                  <a:schemeClr val="tx1"/>
                </a:solidFill>
                <a:latin typeface="+mn-lt"/>
                <a:ea typeface="+mn-ea"/>
                <a:cs typeface="+mn-cs"/>
              </a:rPr>
              <a:t> aided by the creation of the NBC Symphony Orchestra in 1936 under Arturo Toscanini and the weekly broadcasts of the New York Metropolitan Opera, starting in 1932.</a:t>
            </a:r>
            <a:r>
              <a:rPr lang="en-US" sz="1200" kern="1200" dirty="0" smtClean="0">
                <a:solidFill>
                  <a:schemeClr val="tx1"/>
                </a:solidFill>
                <a:latin typeface="+mn-lt"/>
                <a:ea typeface="+mn-ea"/>
                <a:cs typeface="+mn-cs"/>
              </a:rPr>
              <a:t> The phonograph industry went into a radio-induced slump that lasted through the 1930s.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Country music - </a:t>
            </a:r>
            <a:r>
              <a:rPr lang="en-US" sz="1200" kern="1200" dirty="0" smtClean="0">
                <a:solidFill>
                  <a:schemeClr val="tx1"/>
                </a:solidFill>
                <a:latin typeface="+mn-lt"/>
                <a:ea typeface="+mn-ea"/>
                <a:cs typeface="+mn-cs"/>
              </a:rPr>
              <a:t>Radio also promoted the popularity of other forms of music. Both jazz and country music reached beyond the audiences they had known and evolved significantly as a result. Music that could be and often had been performed at home in the parlor included sentimental songs, ballads, vaudeville and musical comedy tunes, and less-challenging  operatic pieces.  Such parlor music was familiar, traditional, and remained widely enjoyed by early radio audiences. Country music in the 1920s consisted of a range of non-professionalized, traditional folk music often referred to as "hill­billy." Early Southern radio stations experimented successfully with fiddle tunes, gospel songs, and other localized forms of folk music. In April 1924 the Sears, Roebuck station in Chicago (named WLS for World's Largest Store) began a fiddle and square dance music program called "The National Barn Dance." It was an instant hit. Nineteen months later, station WSM in Nashville, Tennessee, fol­lowed with a variety show named "The Grand Old </a:t>
            </a:r>
            <a:r>
              <a:rPr lang="en-US" sz="1200" kern="1200" dirty="0" err="1" smtClean="0">
                <a:solidFill>
                  <a:schemeClr val="tx1"/>
                </a:solidFill>
                <a:latin typeface="+mn-lt"/>
                <a:ea typeface="+mn-ea"/>
                <a:cs typeface="+mn-cs"/>
              </a:rPr>
              <a:t>Opry</a:t>
            </a:r>
            <a:r>
              <a:rPr lang="en-US" sz="1200" kern="1200" dirty="0" smtClean="0">
                <a:solidFill>
                  <a:schemeClr val="tx1"/>
                </a:solidFill>
                <a:latin typeface="+mn-lt"/>
                <a:ea typeface="+mn-ea"/>
                <a:cs typeface="+mn-cs"/>
              </a:rPr>
              <a:t>." Before long, the "</a:t>
            </a:r>
            <a:r>
              <a:rPr lang="en-US" sz="1200" kern="1200" dirty="0" err="1" smtClean="0">
                <a:solidFill>
                  <a:schemeClr val="tx1"/>
                </a:solidFill>
                <a:latin typeface="+mn-lt"/>
                <a:ea typeface="+mn-ea"/>
                <a:cs typeface="+mn-cs"/>
              </a:rPr>
              <a:t>Opry</a:t>
            </a:r>
            <a:r>
              <a:rPr lang="en-US" sz="1200" kern="1200" dirty="0" smtClean="0">
                <a:solidFill>
                  <a:schemeClr val="tx1"/>
                </a:solidFill>
                <a:latin typeface="+mn-lt"/>
                <a:ea typeface="+mn-ea"/>
                <a:cs typeface="+mn-cs"/>
              </a:rPr>
              <a:t>" had proved so popular that it was being broadcast four hours a night every Friday and Saturday. These programs, which could be heard throughout the South and Midwest, and a number of imitators called attention to country music and made celebrities of its best performers. Innovations in style, such as the combining of fiddle, guitar, mandolin, and banjo to make "bluegrass music," soon followed. Radio lifted country music from its highly localized roots and encouraged its evolution as widely popular and distinctive American music</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Jazz - </a:t>
            </a:r>
            <a:r>
              <a:rPr lang="en-US" sz="1200" kern="1200" dirty="0" smtClean="0">
                <a:solidFill>
                  <a:schemeClr val="tx1"/>
                </a:solidFill>
                <a:latin typeface="+mn-lt"/>
                <a:ea typeface="+mn-ea"/>
                <a:cs typeface="+mn-cs"/>
              </a:rPr>
              <a:t>Radio did not at first embrace jazz, a musical genre ripening rap­idly in the 1920s. Jazz had its origins in Dixieland, ragtime, blues, and other musical forms that had evolved in the pre-World War I urban South, particularly in the black community of New Orleans. | Jazz migrated along with its practitioners to Chicago and elsewhere during the war and enjoyed growing popularity throughout the ur­ban North in the 1920s. Since jazz was not considered altogether re­spectable, whether because of its black roots, its spontaneous,!! improvisational nature, its pulsating and often passionate style, or its frequent association with prohibition-era speakeasies, most radio stations were at first reluctant to broadcast it.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Band leader Paul Whitman did a lot to change attitudes toward jazz, less because he was a classical-trained musician and actually wrote down parts for his musicians than because he favored a soft, sweet, and smooth style of jazz. When he commissioned composer George Gershwin to write a jazz composition for piano and orches­tra and first presented </a:t>
            </a:r>
            <a:r>
              <a:rPr lang="en-US" sz="1200" i="1" kern="1200" dirty="0" smtClean="0">
                <a:solidFill>
                  <a:schemeClr val="tx1"/>
                </a:solidFill>
                <a:latin typeface="+mn-lt"/>
                <a:ea typeface="+mn-ea"/>
                <a:cs typeface="+mn-cs"/>
              </a:rPr>
              <a:t>Rhapsody in Blue </a:t>
            </a:r>
            <a:r>
              <a:rPr lang="en-US" sz="1200" kern="1200" dirty="0" smtClean="0">
                <a:solidFill>
                  <a:schemeClr val="tx1"/>
                </a:solidFill>
                <a:latin typeface="+mn-lt"/>
                <a:ea typeface="+mn-ea"/>
                <a:cs typeface="+mn-cs"/>
              </a:rPr>
              <a:t>in February 1924, jazz ac­quired instant respectability. Whitman's orchestra and his style of jazz became a regular feature of radio music for the next quarter-century. Other bands led by Guy Lombardo, Ozzie Nelson, Rudy </a:t>
            </a:r>
            <a:r>
              <a:rPr lang="en-US" sz="1200" kern="1200" dirty="0" err="1" smtClean="0">
                <a:solidFill>
                  <a:schemeClr val="tx1"/>
                </a:solidFill>
                <a:latin typeface="+mn-lt"/>
                <a:ea typeface="+mn-ea"/>
                <a:cs typeface="+mn-cs"/>
              </a:rPr>
              <a:t>Vallee</a:t>
            </a:r>
            <a:r>
              <a:rPr lang="en-US" sz="1200" kern="1200" dirty="0" smtClean="0">
                <a:solidFill>
                  <a:schemeClr val="tx1"/>
                </a:solidFill>
                <a:latin typeface="+mn-lt"/>
                <a:ea typeface="+mn-ea"/>
                <a:cs typeface="+mn-cs"/>
              </a:rPr>
              <a:t>, Duke Ellington, Glenn Miller, and Tommy and Jimmy Dorsey followed in Whitman's path, helping to make jazz an important part of radio broadcasting, especially in the 1930s and 1940s.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4C24D0C2-DA82-4A67-8C74-797156F0EA69}"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C279E1-C1DA-4494-93CE-BAD7230BAF0F}"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kern="1200" dirty="0" smtClean="0">
                <a:solidFill>
                  <a:schemeClr val="tx1"/>
                </a:solidFill>
                <a:latin typeface="+mn-lt"/>
                <a:ea typeface="+mn-ea"/>
                <a:cs typeface="+mn-cs"/>
              </a:rPr>
              <a:t>Disparate</a:t>
            </a:r>
            <a:r>
              <a:rPr lang="en-US" sz="1600" b="1" kern="1200" baseline="0" dirty="0" smtClean="0">
                <a:solidFill>
                  <a:schemeClr val="tx1"/>
                </a:solidFill>
                <a:latin typeface="+mn-lt"/>
                <a:ea typeface="+mn-ea"/>
                <a:cs typeface="+mn-cs"/>
              </a:rPr>
              <a:t> Effects of Unemployment - </a:t>
            </a:r>
            <a:r>
              <a:rPr lang="en-US" sz="1600" kern="1200" dirty="0" smtClean="0">
                <a:solidFill>
                  <a:schemeClr val="tx1"/>
                </a:solidFill>
                <a:latin typeface="+mn-lt"/>
                <a:ea typeface="+mn-ea"/>
                <a:cs typeface="+mn-cs"/>
              </a:rPr>
              <a:t>Young, old, and minority workers suffered disproportionate lay­offs. A 1931 survey found that, while overall unemployment had reached 15 percent, already about 35 percent of young workers, those between sixteen and twenty-five years old, and older ones, those over sixty, had been dismissed while another 14 percent worked only part time. African Americans suffered even more. In Memphis they comprised 38 percent of the population and 75 per­cent of those out of work. In Chicago African Americans made up only 4 percent of the population but 16 percent of the jobless. African-American women, most frequently employed as domestic   servants and thought expendable by pinched middle-class families, were the first to lose their jobs. Already by January 1931 African-American female unemployment had reached 75 percent in Detroit, 58 percent in Chicago, and 51 percent in Pittsburgh. </a:t>
            </a:r>
          </a:p>
          <a:p>
            <a:r>
              <a:rPr lang="en-US" sz="1600" b="1" kern="1200" dirty="0" smtClean="0">
                <a:solidFill>
                  <a:schemeClr val="tx1"/>
                </a:solidFill>
                <a:latin typeface="+mn-lt"/>
                <a:ea typeface="+mn-ea"/>
                <a:cs typeface="+mn-cs"/>
              </a:rPr>
              <a:t>Urban unemployment – </a:t>
            </a:r>
            <a:r>
              <a:rPr lang="en-US" sz="1600" b="0" kern="1200" dirty="0" smtClean="0">
                <a:solidFill>
                  <a:schemeClr val="tx1"/>
                </a:solidFill>
                <a:latin typeface="+mn-lt"/>
                <a:ea typeface="+mn-ea"/>
                <a:cs typeface="+mn-cs"/>
              </a:rPr>
              <a:t>In Detroit</a:t>
            </a:r>
            <a:r>
              <a:rPr lang="en-US" sz="1600" b="0" kern="1200" baseline="0" dirty="0" smtClean="0">
                <a:solidFill>
                  <a:schemeClr val="tx1"/>
                </a:solidFill>
                <a:latin typeface="+mn-lt"/>
                <a:ea typeface="+mn-ea"/>
                <a:cs typeface="+mn-cs"/>
              </a:rPr>
              <a:t> in 1931, the unemployed constituted 50% of the labor force; in Chicago in October 1931, 40% of the labor force. In Boston, unemployment between July 1931 and December 1932 averaged 29.72% of the work force. </a:t>
            </a:r>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Before the Great</a:t>
            </a:r>
            <a:r>
              <a:rPr lang="en-US" sz="1600" baseline="0" dirty="0" smtClean="0"/>
              <a:t> Depression, the Nazi party was a fringe party in Germany, holding only a few seats in the German Reichstag. By the end of 1932, they were the largest party in the Reichstag and in a tacit alliance with the Communists (who saw the Socialists not the Nazis as their main enemy) had made it impossible for parliamentary government to function in Germany. </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0" i="0" kern="1200" dirty="0" smtClean="0">
                <a:solidFill>
                  <a:schemeClr val="tx1"/>
                </a:solidFill>
                <a:latin typeface="+mn-lt"/>
                <a:ea typeface="+mn-ea"/>
                <a:cs typeface="+mn-cs"/>
              </a:rPr>
              <a:t>Banks mostly hold deposits that can be withdrawn on demand, and lend these deposits out on term loans,.</a:t>
            </a:r>
            <a:r>
              <a:rPr lang="en-US" sz="1600" b="0" i="0" kern="1200" baseline="0" dirty="0" smtClean="0">
                <a:solidFill>
                  <a:schemeClr val="tx1"/>
                </a:solidFill>
                <a:latin typeface="+mn-lt"/>
                <a:ea typeface="+mn-ea"/>
                <a:cs typeface="+mn-cs"/>
              </a:rPr>
              <a:t> Consequently,</a:t>
            </a:r>
            <a:r>
              <a:rPr lang="en-US" sz="1600" b="0" i="0" kern="1200" dirty="0" smtClean="0">
                <a:solidFill>
                  <a:schemeClr val="tx1"/>
                </a:solidFill>
                <a:latin typeface="+mn-lt"/>
                <a:ea typeface="+mn-ea"/>
                <a:cs typeface="+mn-cs"/>
              </a:rPr>
              <a:t> they are all, in this sense, perpetually insolvent. </a:t>
            </a:r>
            <a:endParaRPr lang="en-US" sz="1600" b="0" i="0" kern="1200" dirty="0" smtClean="0">
              <a:solidFill>
                <a:schemeClr val="tx1"/>
              </a:solidFill>
              <a:latin typeface="+mn-lt"/>
              <a:ea typeface="+mn-ea"/>
              <a:cs typeface="+mn-cs"/>
            </a:endParaRPr>
          </a:p>
          <a:p>
            <a:pPr marL="285750" indent="-285750">
              <a:buFont typeface="Arial" pitchFamily="34" charset="0"/>
              <a:buChar char="•"/>
            </a:pPr>
            <a:r>
              <a:rPr lang="en-US" sz="1600" b="0" i="0" kern="1200" dirty="0" smtClean="0">
                <a:solidFill>
                  <a:schemeClr val="tx1"/>
                </a:solidFill>
                <a:latin typeface="+mn-lt"/>
                <a:ea typeface="+mn-ea"/>
                <a:cs typeface="+mn-cs"/>
              </a:rPr>
              <a:t>If </a:t>
            </a:r>
            <a:r>
              <a:rPr lang="en-US" sz="1600" b="0" i="0" kern="1200" dirty="0" smtClean="0">
                <a:solidFill>
                  <a:schemeClr val="tx1"/>
                </a:solidFill>
                <a:latin typeface="+mn-lt"/>
                <a:ea typeface="+mn-ea"/>
                <a:cs typeface="+mn-cs"/>
              </a:rPr>
              <a:t>the depositors come to doubt the soundness of a bank and begin to withdraw their deposits, they can quickly drain a bank of cash, forcing the bank to close, at least temporarily.</a:t>
            </a:r>
            <a:r>
              <a:rPr lang="en-US" sz="1600" kern="1200" dirty="0" smtClean="0">
                <a:solidFill>
                  <a:schemeClr val="tx1"/>
                </a:solidFill>
                <a:latin typeface="+mn-lt"/>
                <a:ea typeface="+mn-ea"/>
                <a:cs typeface="+mn-cs"/>
              </a:rPr>
              <a:t> This, of course, makes the depositors of other banks nervous, and the contagion of fear spreads. </a:t>
            </a:r>
            <a:endParaRPr lang="en-US" sz="1600" kern="1200" dirty="0" smtClean="0">
              <a:solidFill>
                <a:schemeClr val="tx1"/>
              </a:solidFill>
              <a:latin typeface="+mn-lt"/>
              <a:ea typeface="+mn-ea"/>
              <a:cs typeface="+mn-cs"/>
            </a:endParaRPr>
          </a:p>
          <a:p>
            <a:pPr marL="285750" indent="-285750">
              <a:buFont typeface="Arial" pitchFamily="34" charset="0"/>
              <a:buChar char="•"/>
            </a:pPr>
            <a:r>
              <a:rPr lang="en-US" sz="1600" b="0" i="0" kern="1200" dirty="0" smtClean="0">
                <a:solidFill>
                  <a:schemeClr val="tx1"/>
                </a:solidFill>
                <a:latin typeface="+mn-lt"/>
                <a:ea typeface="+mn-ea"/>
                <a:cs typeface="+mn-cs"/>
              </a:rPr>
              <a:t>A </a:t>
            </a:r>
            <a:r>
              <a:rPr lang="en-US" sz="1600" b="0" i="0" kern="1200" dirty="0" smtClean="0">
                <a:solidFill>
                  <a:schemeClr val="tx1"/>
                </a:solidFill>
                <a:latin typeface="+mn-lt"/>
                <a:ea typeface="+mn-ea"/>
                <a:cs typeface="+mn-cs"/>
              </a:rPr>
              <a:t>central bank, taking a basically sound bank’s loan portfolio as security, can provide it with the cash needed to meet any sudden demand, printing the money if necessary and thus aborting the panic as soon as people see that their deposits are available. </a:t>
            </a:r>
            <a:endParaRPr lang="en-US" sz="1600" b="0" i="0" kern="1200" dirty="0" smtClean="0">
              <a:solidFill>
                <a:schemeClr val="tx1"/>
              </a:solidFill>
              <a:latin typeface="+mn-lt"/>
              <a:ea typeface="+mn-ea"/>
              <a:cs typeface="+mn-cs"/>
            </a:endParaRPr>
          </a:p>
          <a:p>
            <a:pPr marL="285750" indent="-285750">
              <a:buFont typeface="Arial" pitchFamily="34" charset="0"/>
              <a:buChar char="•"/>
            </a:pPr>
            <a:r>
              <a:rPr lang="en-US" sz="1600" b="0" i="0" kern="1200" dirty="0" smtClean="0">
                <a:solidFill>
                  <a:schemeClr val="tx1"/>
                </a:solidFill>
                <a:latin typeface="+mn-lt"/>
                <a:ea typeface="+mn-ea"/>
                <a:cs typeface="+mn-cs"/>
              </a:rPr>
              <a:t>The </a:t>
            </a:r>
            <a:r>
              <a:rPr lang="en-US" sz="1600" b="0" i="0" kern="1200" dirty="0" smtClean="0">
                <a:solidFill>
                  <a:schemeClr val="tx1"/>
                </a:solidFill>
                <a:latin typeface="+mn-lt"/>
                <a:ea typeface="+mn-ea"/>
                <a:cs typeface="+mn-cs"/>
              </a:rPr>
              <a:t>lack of a central bank </a:t>
            </a:r>
            <a:r>
              <a:rPr lang="en-US" sz="1600" b="0" i="0" kern="1200" dirty="0" smtClean="0">
                <a:solidFill>
                  <a:schemeClr val="tx1"/>
                </a:solidFill>
                <a:latin typeface="+mn-lt"/>
                <a:ea typeface="+mn-ea"/>
                <a:cs typeface="+mn-cs"/>
              </a:rPr>
              <a:t>was </a:t>
            </a:r>
            <a:r>
              <a:rPr lang="en-US" sz="1600" b="0" i="0" kern="1200" dirty="0" smtClean="0">
                <a:solidFill>
                  <a:schemeClr val="tx1"/>
                </a:solidFill>
                <a:latin typeface="+mn-lt"/>
                <a:ea typeface="+mn-ea"/>
                <a:cs typeface="+mn-cs"/>
              </a:rPr>
              <a:t>precisely the reason that the </a:t>
            </a:r>
            <a:r>
              <a:rPr lang="en-US" sz="1600" b="0" i="0" kern="1200" dirty="0" smtClean="0">
                <a:solidFill>
                  <a:schemeClr val="tx1"/>
                </a:solidFill>
                <a:latin typeface="+mn-lt"/>
                <a:ea typeface="+mn-ea"/>
                <a:cs typeface="+mn-cs"/>
              </a:rPr>
              <a:t>panics of </a:t>
            </a:r>
            <a:r>
              <a:rPr lang="en-US" sz="1600" b="0" i="0" kern="1200" dirty="0" smtClean="0">
                <a:solidFill>
                  <a:schemeClr val="tx1"/>
                </a:solidFill>
                <a:latin typeface="+mn-lt"/>
                <a:ea typeface="+mn-ea"/>
                <a:cs typeface="+mn-cs"/>
              </a:rPr>
              <a:t>1857, 1873, and 1893, were so much more intense and damaging than were similar panics in Europe</a:t>
            </a:r>
            <a:endParaRPr lang="en-US" sz="1600" b="0" i="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The Bank of the United States in New York closed from inability to meet depositors’ demand for cash. The bank was sound, as evidenced by its ability to pay off depositors 92.5 cents on the dollar when it was liquidated during the worst of the Depression. If the Federal Reserve had done its job, the bank would have remained open. The bank’s size and official-sounding name meant that its failure frightened depositors all over the country and led to a general run on banks. By the time it was over, hundreds of banks had failed, reducing the money supply by the amount of their deposits.</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b="1" dirty="0" smtClean="0"/>
              <a:t>Popular opinion</a:t>
            </a:r>
            <a:r>
              <a:rPr lang="en-US" sz="1600" b="1" baseline="0" dirty="0" smtClean="0"/>
              <a:t> – </a:t>
            </a:r>
            <a:r>
              <a:rPr lang="en-US" sz="1600" b="0" baseline="0" dirty="0" smtClean="0"/>
              <a:t>Many people who lived through the Great Depression were quick to see the Stock Market Crash as the cause. The problem with this theory was that similar market crashes in 1987 and 2000 (the bursting of the tech bubble) did not lead to a Depression. </a:t>
            </a:r>
            <a:endParaRPr lang="en-US" sz="1600" b="1" dirty="0" smtClean="0"/>
          </a:p>
          <a:p>
            <a:r>
              <a:rPr lang="en-US" sz="1600" b="1" dirty="0" smtClean="0"/>
              <a:t>Monetarist theory - </a:t>
            </a:r>
            <a:r>
              <a:rPr lang="en-US" sz="1600" kern="1200" dirty="0" smtClean="0">
                <a:solidFill>
                  <a:schemeClr val="tx1"/>
                </a:solidFill>
                <a:latin typeface="+mn-lt"/>
                <a:ea typeface="+mn-ea"/>
                <a:cs typeface="+mn-cs"/>
              </a:rPr>
              <a:t>Milton Friedman contended that the Great Depression was triggered by a mild decline in the money supply from 1929 to 1930, followed by a broader and deeper collapse when a wave of bank failures beginning in 1930 further contracted the money supply. The problem was not a lack of confidence that inhibited businessmen from borrowing, but that insufficient money was available to borrow. !! The fact, however, that interest rates between 1929-1931 declined as well as prices, the latter even more sharply than the money supply, indicates that the real money supply was actually growing slightly.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 Hoover - </a:t>
            </a:r>
            <a:r>
              <a:rPr lang="en-US" sz="1600" kern="1200" dirty="0" smtClean="0">
                <a:solidFill>
                  <a:schemeClr val="tx1"/>
                </a:solidFill>
                <a:latin typeface="+mn-lt"/>
                <a:ea typeface="+mn-ea"/>
                <a:cs typeface="+mn-cs"/>
              </a:rPr>
              <a:t>In his </a:t>
            </a:r>
            <a:r>
              <a:rPr lang="en-US" sz="1600" i="1" kern="1200" dirty="0" smtClean="0">
                <a:solidFill>
                  <a:schemeClr val="tx1"/>
                </a:solidFill>
                <a:latin typeface="+mn-lt"/>
                <a:ea typeface="+mn-ea"/>
                <a:cs typeface="+mn-cs"/>
              </a:rPr>
              <a:t>Memoirs,</a:t>
            </a:r>
            <a:r>
              <a:rPr lang="en-US" sz="1600" kern="1200" dirty="0" smtClean="0">
                <a:solidFill>
                  <a:schemeClr val="tx1"/>
                </a:solidFill>
                <a:latin typeface="+mn-lt"/>
                <a:ea typeface="+mn-ea"/>
                <a:cs typeface="+mn-cs"/>
              </a:rPr>
              <a:t> Hoover flatly stated that it "was not the fact" that "the American stock-market slump pulled down the world." Instead Hoover found the original source of the Depression in World War I. The Wall Street Crash, the former President admitted, had caused "a normal re­cession." But the "great center of the storm was Europe." Hoover specifically pointed his finger at the European financial collapse of 19 31 as the culprit that turned the "recession" into the Great Depression. In part, this is true since the Great Depression was a world-wide phenomenon. But this does not explain why the Great Depression was more severe in America than in Europe (with the exception of Germany).</a:t>
            </a:r>
          </a:p>
          <a:p>
            <a:endParaRPr lang="en-US" sz="1600" b="1"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Economic cyclists </a:t>
            </a:r>
            <a:r>
              <a:rPr lang="en-US" sz="1600" dirty="0" smtClean="0"/>
              <a:t>- Joseph Schumpeter holds that the Great Depression was the consequence of the unfortunate coincidence of several different types of economic cycles reaching their low points simultaneously. These cycles include the fifty-year "super" business wave detected in the 1920s by Russian economist Nikolai </a:t>
            </a:r>
            <a:r>
              <a:rPr lang="en-US" sz="1600" dirty="0" err="1" smtClean="0"/>
              <a:t>Kondratiev</a:t>
            </a:r>
            <a:r>
              <a:rPr lang="en-US" sz="1600" dirty="0" smtClean="0"/>
              <a:t>, as well as a "normal" nine-year business cycle and a short-range inventory cycle.</a:t>
            </a:r>
          </a:p>
          <a:p>
            <a:r>
              <a:rPr lang="en-US" sz="1600" b="1" dirty="0" smtClean="0"/>
              <a:t>Keynesians</a:t>
            </a:r>
            <a:r>
              <a:rPr lang="en-US" sz="1600" dirty="0" smtClean="0"/>
              <a:t> - Undoubtedly the most prevalent view of the causes of the Depression has been that which focuses upon a decline in spending—that is, in consumption, investment, or both. John Maynard Keynes gave this interpretation its definitive expression. A large part of the problem in the late-1920s was that the value of what was being produced went into too few pockets. This did not create a sufficient demand for the items that the mass production economy was turning out. </a:t>
            </a:r>
          </a:p>
          <a:p>
            <a:endParaRPr lang="en-US" sz="1600" dirty="0" smtClean="0"/>
          </a:p>
          <a:p>
            <a:r>
              <a:rPr lang="en-US" sz="1600" b="1" dirty="0" err="1" smtClean="0"/>
              <a:t>Wanniski</a:t>
            </a:r>
            <a:r>
              <a:rPr lang="en-US" sz="1600" dirty="0" smtClean="0"/>
              <a:t> </a:t>
            </a:r>
            <a:r>
              <a:rPr lang="en-US" sz="1600" dirty="0" smtClean="0"/>
              <a:t>- While Smoot-Hawley was a terrible mistake and made the worldwide Depression worse, it is difficult to blame the crash of October 1929 on a law that was not enacted until eight months later, even if some of the big drops of the stock market in 1929 coincided with key Senate votes indicating that the low tariff forces would be defeated. It is hard to see how the stock market could have responded so dramatically to information that went almost unnoticed at the time. </a:t>
            </a:r>
            <a:endParaRPr lang="en-US" sz="160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smtClean="0"/>
              <a:t>Investors - </a:t>
            </a:r>
            <a:r>
              <a:rPr lang="en-US" sz="1600" kern="1200" dirty="0" smtClean="0">
                <a:solidFill>
                  <a:schemeClr val="tx1"/>
                </a:solidFill>
                <a:latin typeface="+mn-lt"/>
                <a:ea typeface="+mn-ea"/>
                <a:cs typeface="+mn-cs"/>
              </a:rPr>
              <a:t>In 1929, a large percentage of the individuals playing the market had most of their assets at risk. When the Crash came, people who formerly felt rich now felt poor and sharply curtailed their spending and investment. In 1987, investors were much more diversified, with a far higher proportion of their net worth in assets other than securities.</a:t>
            </a:r>
            <a:r>
              <a:rPr lang="en-US" sz="1600" kern="1200" baseline="0" dirty="0" smtClean="0">
                <a:solidFill>
                  <a:schemeClr val="tx1"/>
                </a:solidFill>
                <a:latin typeface="+mn-lt"/>
                <a:ea typeface="+mn-ea"/>
                <a:cs typeface="+mn-cs"/>
              </a:rPr>
              <a:t> Also, a large proportion of stock market holdings consisted of </a:t>
            </a:r>
            <a:r>
              <a:rPr lang="en-US" sz="1600" b="0" i="0" kern="1200" dirty="0" smtClean="0">
                <a:solidFill>
                  <a:schemeClr val="tx1"/>
                </a:solidFill>
                <a:latin typeface="+mn-lt"/>
                <a:ea typeface="+mn-ea"/>
                <a:cs typeface="+mn-cs"/>
              </a:rPr>
              <a:t>the large scale investments of pension funds and mutual fund IRAs. These</a:t>
            </a:r>
            <a:r>
              <a:rPr lang="en-US" sz="1600" b="0" i="0" kern="1200" baseline="0" dirty="0" smtClean="0">
                <a:solidFill>
                  <a:schemeClr val="tx1"/>
                </a:solidFill>
                <a:latin typeface="+mn-lt"/>
                <a:ea typeface="+mn-ea"/>
                <a:cs typeface="+mn-cs"/>
              </a:rPr>
              <a:t> large-scale institutional investors had</a:t>
            </a:r>
            <a:r>
              <a:rPr lang="en-US" sz="1600" b="0" i="0" kern="1200" dirty="0" smtClean="0">
                <a:solidFill>
                  <a:schemeClr val="tx1"/>
                </a:solidFill>
                <a:latin typeface="+mn-lt"/>
                <a:ea typeface="+mn-ea"/>
                <a:cs typeface="+mn-cs"/>
              </a:rPr>
              <a:t> long-term investment views, thus limiting the extent of panic selling.</a:t>
            </a:r>
          </a:p>
          <a:p>
            <a:r>
              <a:rPr lang="en-US" sz="1600" b="1" i="0" kern="1200" dirty="0" smtClean="0">
                <a:solidFill>
                  <a:schemeClr val="tx1"/>
                </a:solidFill>
                <a:latin typeface="+mn-lt"/>
                <a:ea typeface="+mn-ea"/>
                <a:cs typeface="+mn-cs"/>
              </a:rPr>
              <a:t>Hoover</a:t>
            </a:r>
            <a:r>
              <a:rPr lang="en-US" sz="1600" b="1" i="0" kern="1200" baseline="0" dirty="0" smtClean="0">
                <a:solidFill>
                  <a:schemeClr val="tx1"/>
                </a:solidFill>
                <a:latin typeface="+mn-lt"/>
                <a:ea typeface="+mn-ea"/>
                <a:cs typeface="+mn-cs"/>
              </a:rPr>
              <a:t> &amp; Reagan – </a:t>
            </a:r>
            <a:r>
              <a:rPr lang="en-US" sz="1600" b="0" i="0" kern="1200" baseline="0" dirty="0" smtClean="0">
                <a:solidFill>
                  <a:schemeClr val="tx1"/>
                </a:solidFill>
                <a:latin typeface="+mn-lt"/>
                <a:ea typeface="+mn-ea"/>
                <a:cs typeface="+mn-cs"/>
              </a:rPr>
              <a:t>According to John Steele Gordon </a:t>
            </a:r>
            <a:r>
              <a:rPr lang="en-US" sz="1600" b="0" i="1" kern="1200" baseline="0" dirty="0" smtClean="0">
                <a:solidFill>
                  <a:schemeClr val="tx1"/>
                </a:solidFill>
                <a:latin typeface="+mn-lt"/>
                <a:ea typeface="+mn-ea"/>
                <a:cs typeface="+mn-cs"/>
              </a:rPr>
              <a:t>The Great Game. The emergence of Wall Street as a world power, 1653-2000</a:t>
            </a:r>
            <a:r>
              <a:rPr lang="en-US" sz="1600" b="0" i="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 </a:t>
            </a:r>
            <a:r>
              <a:rPr lang="en-US" sz="1600" b="0" i="0" kern="1200" dirty="0" smtClean="0">
                <a:solidFill>
                  <a:schemeClr val="tx1"/>
                </a:solidFill>
                <a:latin typeface="+mn-lt"/>
                <a:ea typeface="+mn-ea"/>
                <a:cs typeface="+mn-cs"/>
              </a:rPr>
              <a:t>Hoover and Reagan had sharply different reactions to their respective crashes. </a:t>
            </a:r>
            <a:r>
              <a:rPr lang="en-US" sz="1600" kern="1200" dirty="0" smtClean="0">
                <a:solidFill>
                  <a:schemeClr val="tx1"/>
                </a:solidFill>
                <a:latin typeface="+mn-lt"/>
                <a:ea typeface="+mn-ea"/>
                <a:cs typeface="+mn-cs"/>
              </a:rPr>
              <a:t>“In 1929, Hoover had taken great pains to reassure the public, over and over, that Wall Street was a good place to invest. This backfired, making people only more wary. But Ronald Reagan said little regarding the crash, and his laid-back, these-things-happen-from-time-to-time attitude was reassuring to the public. </a:t>
            </a:r>
            <a:r>
              <a:rPr lang="en-US" sz="1600" b="0" i="0" kern="1200" dirty="0" smtClean="0">
                <a:solidFill>
                  <a:schemeClr val="tx1"/>
                </a:solidFill>
                <a:latin typeface="+mn-lt"/>
                <a:ea typeface="+mn-ea"/>
                <a:cs typeface="+mn-cs"/>
              </a:rPr>
              <a:t>Meanwhile, the White House quietly jawboned several large companies to announce they were taking advantage of the circumstances to buy back some of their own stock. The action of these companies was far more influential than any promises the president might have made.</a:t>
            </a:r>
            <a:r>
              <a:rPr lang="en-US" sz="1600" kern="1200" dirty="0" smtClean="0">
                <a:solidFill>
                  <a:schemeClr val="tx1"/>
                </a:solidFill>
                <a:latin typeface="+mn-lt"/>
                <a:ea typeface="+mn-ea"/>
                <a:cs typeface="+mn-cs"/>
              </a:rPr>
              <a:t>” </a:t>
            </a:r>
          </a:p>
          <a:p>
            <a:r>
              <a:rPr lang="en-US" sz="1600" b="1" kern="1200" dirty="0" smtClean="0">
                <a:solidFill>
                  <a:schemeClr val="tx1"/>
                </a:solidFill>
                <a:latin typeface="+mn-lt"/>
                <a:ea typeface="+mn-ea"/>
                <a:cs typeface="+mn-cs"/>
              </a:rPr>
              <a:t>Aggressive Fed response</a:t>
            </a:r>
            <a:r>
              <a:rPr lang="en-US" sz="1600" b="1" kern="1200" baseline="0" dirty="0" smtClean="0">
                <a:solidFill>
                  <a:schemeClr val="tx1"/>
                </a:solidFill>
                <a:latin typeface="+mn-lt"/>
                <a:ea typeface="+mn-ea"/>
                <a:cs typeface="+mn-cs"/>
              </a:rPr>
              <a:t> – </a:t>
            </a:r>
            <a:r>
              <a:rPr lang="en-US" sz="1600" b="0" i="0" kern="1200" baseline="0" dirty="0" smtClean="0">
                <a:solidFill>
                  <a:schemeClr val="tx1"/>
                </a:solidFill>
                <a:latin typeface="+mn-lt"/>
                <a:ea typeface="+mn-ea"/>
                <a:cs typeface="+mn-cs"/>
              </a:rPr>
              <a:t>The </a:t>
            </a:r>
            <a:r>
              <a:rPr lang="en-US" sz="1600" b="0" i="0" kern="1200" dirty="0" smtClean="0">
                <a:solidFill>
                  <a:schemeClr val="tx1"/>
                </a:solidFill>
                <a:latin typeface="+mn-lt"/>
                <a:ea typeface="+mn-ea"/>
                <a:cs typeface="+mn-cs"/>
              </a:rPr>
              <a:t>Federal Reserve in 1987, unlike in 1929, “acted the way a central bank is supposed to act in a panic.” On Tuesday morning (October 20th), the Fed purchased a large quantity of government securities which had the effect of creating about $12 billion in new bank reserves. This in turn caused the Federal funds rate to fall by 3/4ths of a point. “With liquidity restored, the panic quickly ended.</a:t>
            </a:r>
          </a:p>
          <a:p>
            <a:r>
              <a:rPr lang="en-US" sz="1600" b="1" i="0" kern="1200" dirty="0" smtClean="0">
                <a:solidFill>
                  <a:schemeClr val="tx1"/>
                </a:solidFill>
                <a:latin typeface="+mn-lt"/>
                <a:ea typeface="+mn-ea"/>
                <a:cs typeface="+mn-cs"/>
              </a:rPr>
              <a:t>Social safety net - </a:t>
            </a:r>
            <a:r>
              <a:rPr lang="en-US" sz="1600" b="0" i="0" kern="1200" dirty="0" smtClean="0">
                <a:solidFill>
                  <a:schemeClr val="tx1"/>
                </a:solidFill>
                <a:latin typeface="+mn-lt"/>
                <a:ea typeface="+mn-ea"/>
                <a:cs typeface="+mn-cs"/>
              </a:rPr>
              <a:t>The existence of a social safety net (social security, AFDC, Federal &amp; Military retiree pensions, unemployment compensation, Medicare &amp; Medicaid) plus large-scale Federal government expenditures [both lacking in 1929] helped maintain purchasing power. </a:t>
            </a:r>
          </a:p>
          <a:p>
            <a:endParaRPr lang="en-US" b="0" i="0" dirty="0"/>
          </a:p>
        </p:txBody>
      </p:sp>
      <p:sp>
        <p:nvSpPr>
          <p:cNvPr id="4" name="Slide Number Placeholder 3"/>
          <p:cNvSpPr>
            <a:spLocks noGrp="1"/>
          </p:cNvSpPr>
          <p:nvPr>
            <p:ph type="sldNum" sz="quarter" idx="10"/>
          </p:nvPr>
        </p:nvSpPr>
        <p:spPr/>
        <p:txBody>
          <a:bodyPr/>
          <a:lstStyle/>
          <a:p>
            <a:fld id="{CCAE1705-7E3D-44CC-8CAB-2DFB252DCF52}"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latin typeface="+mn-lt"/>
                <a:ea typeface="+mn-ea"/>
                <a:cs typeface="+mn-cs"/>
              </a:rPr>
              <a:t>Audience - </a:t>
            </a:r>
            <a:r>
              <a:rPr lang="en-US" sz="1200" kern="1200" dirty="0" smtClean="0">
                <a:solidFill>
                  <a:schemeClr val="tx1"/>
                </a:solidFill>
                <a:latin typeface="+mn-lt"/>
                <a:ea typeface="+mn-ea"/>
                <a:cs typeface="+mn-cs"/>
              </a:rPr>
              <a:t>The object of this scrutiny—the audience—was itself an invention, a construction that corralled a nation of individual listeners into a sometimes monolithic group that somehow knew what "it" wanted from broadcasting. But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most important  thing to remember is something we now take totally</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for granted: how the audience spent its leisure time was up for study and study, in fact, became a hugely profitable industry. Beginning in the 1920s and continuing to today, the corporate obsession with the tastes and preferences of the broadcast audience has produced a nationwide, technologically instantaneous network of audience surveillance. Audience ratings got their start when Archibald </a:t>
            </a:r>
            <a:r>
              <a:rPr lang="en-US" sz="1200" kern="1200" dirty="0" err="1" smtClean="0">
                <a:solidFill>
                  <a:schemeClr val="tx1"/>
                </a:solidFill>
                <a:latin typeface="+mn-lt"/>
                <a:ea typeface="+mn-ea"/>
                <a:cs typeface="+mn-cs"/>
              </a:rPr>
              <a:t>Crossley</a:t>
            </a:r>
            <a:r>
              <a:rPr lang="en-US" sz="1200" kern="1200" dirty="0" smtClean="0">
                <a:solidFill>
                  <a:schemeClr val="tx1"/>
                </a:solidFill>
                <a:latin typeface="+mn-lt"/>
                <a:ea typeface="+mn-ea"/>
                <a:cs typeface="+mn-cs"/>
              </a:rPr>
              <a:t> developed a ratings service that relied on telephoning people and asking them what they had listened to the night before</a:t>
            </a:r>
          </a:p>
          <a:p>
            <a:r>
              <a:rPr lang="en-US" sz="1200" b="1" kern="1200" dirty="0" smtClean="0">
                <a:solidFill>
                  <a:schemeClr val="tx1"/>
                </a:solidFill>
                <a:latin typeface="+mn-lt"/>
                <a:ea typeface="+mn-ea"/>
                <a:cs typeface="+mn-cs"/>
              </a:rPr>
              <a:t>Print advertising</a:t>
            </a:r>
            <a:r>
              <a:rPr lang="en-US" sz="1200" b="1" kern="1200" baseline="0" dirty="0" smtClean="0">
                <a:solidFill>
                  <a:schemeClr val="tx1"/>
                </a:solidFill>
                <a:latin typeface="+mn-lt"/>
                <a:ea typeface="+mn-ea"/>
                <a:cs typeface="+mn-cs"/>
              </a:rPr>
              <a:t> – </a:t>
            </a:r>
            <a:r>
              <a:rPr lang="en-US" sz="1200" b="0" kern="1200" baseline="0" dirty="0" smtClean="0">
                <a:solidFill>
                  <a:schemeClr val="tx1"/>
                </a:solidFill>
                <a:latin typeface="+mn-lt"/>
                <a:ea typeface="+mn-ea"/>
                <a:cs typeface="+mn-cs"/>
              </a:rPr>
              <a:t>Advertisers preferred radio over print media for the following reasons: </a:t>
            </a:r>
          </a:p>
          <a:p>
            <a:r>
              <a:rPr lang="en-US" sz="1200" b="0" i="0" kern="1200" dirty="0" smtClean="0">
                <a:solidFill>
                  <a:schemeClr val="tx1"/>
                </a:solidFill>
                <a:latin typeface="+mn-lt"/>
                <a:ea typeface="+mn-ea"/>
                <a:cs typeface="+mn-cs"/>
              </a:rPr>
              <a:t>1. Like graphics, but unlike the printed word, radio could influence illiterates</a:t>
            </a:r>
          </a:p>
          <a:p>
            <a:r>
              <a:rPr lang="en-US" sz="1200" b="0" i="0" kern="1200" dirty="0" smtClean="0">
                <a:solidFill>
                  <a:schemeClr val="tx1"/>
                </a:solidFill>
                <a:latin typeface="+mn-lt"/>
                <a:ea typeface="+mn-ea"/>
                <a:cs typeface="+mn-cs"/>
              </a:rPr>
              <a:t>2. Unlike newspaper and magazine ads, radio commercials could not be skipped over.</a:t>
            </a:r>
          </a:p>
          <a:p>
            <a:r>
              <a:rPr lang="en-US" sz="1200" b="0" i="0" kern="1200" dirty="0" smtClean="0">
                <a:solidFill>
                  <a:schemeClr val="tx1"/>
                </a:solidFill>
                <a:latin typeface="+mn-lt"/>
                <a:ea typeface="+mn-ea"/>
                <a:cs typeface="+mn-cs"/>
              </a:rPr>
              <a:t>3. “Not only could one listen to radio while engaged in other activities, including reading, one could continue to listen long after becoming too tired to do anything else.” </a:t>
            </a:r>
          </a:p>
          <a:p>
            <a:r>
              <a:rPr lang="en-US" sz="1200" b="0" i="0" kern="1200" dirty="0" smtClean="0">
                <a:solidFill>
                  <a:schemeClr val="tx1"/>
                </a:solidFill>
                <a:latin typeface="+mn-lt"/>
                <a:ea typeface="+mn-ea"/>
                <a:cs typeface="+mn-cs"/>
              </a:rPr>
              <a:t>4. Unlike print communication, radio could be received by groups of people -- a family in a living room, friends riding in a car, </a:t>
            </a:r>
          </a:p>
          <a:p>
            <a:r>
              <a:rPr lang="en-US" sz="1200" b="0" i="0" kern="1200" dirty="0" smtClean="0">
                <a:solidFill>
                  <a:schemeClr val="tx1"/>
                </a:solidFill>
                <a:latin typeface="+mn-lt"/>
                <a:ea typeface="+mn-ea"/>
                <a:cs typeface="+mn-cs"/>
              </a:rPr>
              <a:t>5. Because radio carried the human voice, broadcasting seemed more personal and more intimate than print, and thus was more persuasive than print. </a:t>
            </a:r>
            <a:endParaRPr lang="en-US" b="0" i="0" dirty="0"/>
          </a:p>
        </p:txBody>
      </p:sp>
      <p:sp>
        <p:nvSpPr>
          <p:cNvPr id="4" name="Slide Number Placeholder 3"/>
          <p:cNvSpPr>
            <a:spLocks noGrp="1"/>
          </p:cNvSpPr>
          <p:nvPr>
            <p:ph type="sldNum" sz="quarter" idx="10"/>
          </p:nvPr>
        </p:nvSpPr>
        <p:spPr/>
        <p:txBody>
          <a:bodyPr/>
          <a:lstStyle/>
          <a:p>
            <a:fld id="{4C24D0C2-DA82-4A67-8C74-797156F0EA69}"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latin typeface="Times New Roman" pitchFamily="18" charset="0"/>
                <a:ea typeface="+mn-ea"/>
                <a:cs typeface="Times New Roman" pitchFamily="18" charset="0"/>
              </a:rPr>
              <a:t>Crooning - </a:t>
            </a:r>
            <a:r>
              <a:rPr lang="en-US" sz="1600" b="0" i="1" kern="1200" dirty="0" smtClean="0">
                <a:solidFill>
                  <a:schemeClr val="tx1"/>
                </a:solidFill>
                <a:latin typeface="Times New Roman" pitchFamily="18" charset="0"/>
                <a:ea typeface="+mn-ea"/>
                <a:cs typeface="Times New Roman" pitchFamily="18" charset="0"/>
              </a:rPr>
              <a:t>The limitations of radio, however, reshaped music. </a:t>
            </a:r>
            <a:r>
              <a:rPr lang="en-US" sz="1600" b="1" i="1" kern="1200" dirty="0" smtClean="0">
                <a:solidFill>
                  <a:schemeClr val="tx1"/>
                </a:solidFill>
                <a:latin typeface="Times New Roman" pitchFamily="18" charset="0"/>
                <a:ea typeface="+mn-ea"/>
                <a:cs typeface="Times New Roman" pitchFamily="18" charset="0"/>
              </a:rPr>
              <a:t>Intense voices, especially high sopranos, had a tendency to blow out the tubes on radio transmitters. As a result, a number of singers developed a new soft, gentle style that came across well and soon became known as "crooning“  -- </a:t>
            </a:r>
            <a:r>
              <a:rPr lang="en-US" sz="1600" kern="1200" dirty="0" smtClean="0">
                <a:solidFill>
                  <a:schemeClr val="tx1"/>
                </a:solidFill>
                <a:latin typeface="Times New Roman" pitchFamily="18" charset="0"/>
                <a:ea typeface="+mn-ea"/>
                <a:cs typeface="Times New Roman" pitchFamily="18" charset="0"/>
              </a:rPr>
              <a:t>singing in a gentle murmuring, soft, intimate manner that</a:t>
            </a:r>
            <a:r>
              <a:rPr lang="en-US" sz="1600" kern="1200" baseline="0" dirty="0" smtClean="0">
                <a:solidFill>
                  <a:schemeClr val="tx1"/>
                </a:solidFill>
                <a:latin typeface="Times New Roman" pitchFamily="18" charset="0"/>
                <a:ea typeface="+mn-ea"/>
                <a:cs typeface="Times New Roman" pitchFamily="18" charset="0"/>
              </a:rPr>
              <a:t> was</a:t>
            </a:r>
            <a:r>
              <a:rPr lang="en-US" sz="1600" kern="1200" dirty="0" smtClean="0">
                <a:solidFill>
                  <a:schemeClr val="tx1"/>
                </a:solidFill>
                <a:latin typeface="Times New Roman" pitchFamily="18" charset="0"/>
                <a:ea typeface="+mn-ea"/>
                <a:cs typeface="Times New Roman" pitchFamily="18" charset="0"/>
              </a:rPr>
              <a:t> adapted to the limitations of early amplifying systems.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Times New Roman" pitchFamily="18" charset="0"/>
                <a:ea typeface="+mn-ea"/>
                <a:cs typeface="Times New Roman" pitchFamily="18" charset="0"/>
              </a:rPr>
              <a:t>Crooning was pioneered by Vaughn de </a:t>
            </a:r>
            <a:r>
              <a:rPr lang="en-US" sz="1600" kern="1200" dirty="0" err="1" smtClean="0">
                <a:solidFill>
                  <a:schemeClr val="tx1"/>
                </a:solidFill>
                <a:latin typeface="Times New Roman" pitchFamily="18" charset="0"/>
                <a:ea typeface="+mn-ea"/>
                <a:cs typeface="Times New Roman" pitchFamily="18" charset="0"/>
              </a:rPr>
              <a:t>Leith</a:t>
            </a:r>
            <a:r>
              <a:rPr lang="en-US" sz="1600" kern="1200" dirty="0" smtClean="0">
                <a:solidFill>
                  <a:schemeClr val="tx1"/>
                </a:solidFill>
                <a:latin typeface="Times New Roman" pitchFamily="18" charset="0"/>
                <a:ea typeface="+mn-ea"/>
                <a:cs typeface="Times New Roman" pitchFamily="18" charset="0"/>
              </a:rPr>
              <a:t>, "The First Lady of Radio’ who performed frequently on WJZ in Newark in the early 1920s. De </a:t>
            </a:r>
            <a:r>
              <a:rPr lang="en-US" sz="1600" kern="1200" dirty="0" err="1" smtClean="0">
                <a:solidFill>
                  <a:schemeClr val="tx1"/>
                </a:solidFill>
                <a:latin typeface="Times New Roman" pitchFamily="18" charset="0"/>
                <a:ea typeface="+mn-ea"/>
                <a:cs typeface="Times New Roman" pitchFamily="18" charset="0"/>
              </a:rPr>
              <a:t>Leith</a:t>
            </a:r>
            <a:r>
              <a:rPr lang="en-US" sz="1600" kern="1200" dirty="0" smtClean="0">
                <a:solidFill>
                  <a:schemeClr val="tx1"/>
                </a:solidFill>
                <a:latin typeface="Times New Roman" pitchFamily="18" charset="0"/>
                <a:ea typeface="+mn-ea"/>
                <a:cs typeface="Times New Roman" pitchFamily="18" charset="0"/>
              </a:rPr>
              <a:t> developed a soft, cooing approach to her singing that was less stage oriented and more intimate, and that didn't do violence to transmitters.</a:t>
            </a:r>
            <a:r>
              <a:rPr lang="en-US" sz="1600" kern="1200" baseline="30000" dirty="0" smtClean="0">
                <a:solidFill>
                  <a:schemeClr val="tx1"/>
                </a:solidFill>
                <a:latin typeface="Times New Roman" pitchFamily="18" charset="0"/>
                <a:ea typeface="+mn-ea"/>
                <a:cs typeface="Times New Roman" pitchFamily="18" charset="0"/>
              </a:rPr>
              <a:t>14</a:t>
            </a:r>
            <a:r>
              <a:rPr lang="en-US" sz="1600" kern="1200" dirty="0" smtClean="0">
                <a:solidFill>
                  <a:schemeClr val="tx1"/>
                </a:solidFill>
                <a:latin typeface="Times New Roman" pitchFamily="18" charset="0"/>
                <a:ea typeface="+mn-ea"/>
                <a:cs typeface="Times New Roman" pitchFamily="18" charset="0"/>
              </a:rPr>
              <a:t> This  style was emulated with great success by other singers, most notably Rudy </a:t>
            </a:r>
            <a:r>
              <a:rPr lang="en-US" sz="1600" kern="1200" dirty="0" err="1" smtClean="0">
                <a:solidFill>
                  <a:schemeClr val="tx1"/>
                </a:solidFill>
                <a:latin typeface="Times New Roman" pitchFamily="18" charset="0"/>
                <a:ea typeface="+mn-ea"/>
                <a:cs typeface="Times New Roman" pitchFamily="18" charset="0"/>
              </a:rPr>
              <a:t>Vallee</a:t>
            </a:r>
            <a:r>
              <a:rPr lang="en-US" sz="1600" kern="1200" dirty="0" smtClean="0">
                <a:solidFill>
                  <a:schemeClr val="tx1"/>
                </a:solidFill>
                <a:latin typeface="Times New Roman" pitchFamily="18" charset="0"/>
                <a:ea typeface="+mn-ea"/>
                <a:cs typeface="Times New Roman" pitchFamily="18" charset="0"/>
              </a:rPr>
              <a:t>, Kate Smith,</a:t>
            </a:r>
            <a:r>
              <a:rPr lang="en-US" sz="1600" kern="1200" baseline="0" dirty="0" smtClean="0">
                <a:solidFill>
                  <a:schemeClr val="tx1"/>
                </a:solidFill>
                <a:latin typeface="Times New Roman" pitchFamily="18" charset="0"/>
                <a:ea typeface="+mn-ea"/>
                <a:cs typeface="Times New Roman" pitchFamily="18" charset="0"/>
              </a:rPr>
              <a:t> </a:t>
            </a:r>
            <a:r>
              <a:rPr lang="en-US" sz="1600" kern="1200" dirty="0" smtClean="0">
                <a:solidFill>
                  <a:schemeClr val="tx1"/>
                </a:solidFill>
                <a:latin typeface="Times New Roman" pitchFamily="18" charset="0"/>
                <a:ea typeface="+mn-ea"/>
                <a:cs typeface="Times New Roman" pitchFamily="18" charset="0"/>
              </a:rPr>
              <a:t> and Bing Crosby, who built</a:t>
            </a:r>
            <a:r>
              <a:rPr lang="en-US" sz="1600" kern="1200" baseline="0" dirty="0" smtClean="0">
                <a:solidFill>
                  <a:schemeClr val="tx1"/>
                </a:solidFill>
                <a:latin typeface="Times New Roman" pitchFamily="18" charset="0"/>
                <a:ea typeface="+mn-ea"/>
                <a:cs typeface="Times New Roman" pitchFamily="18" charset="0"/>
              </a:rPr>
              <a:t> large and loyal audiences as they perfected the ‘crooning’ style. </a:t>
            </a:r>
          </a:p>
        </p:txBody>
      </p:sp>
      <p:sp>
        <p:nvSpPr>
          <p:cNvPr id="4" name="Slide Number Placeholder 3"/>
          <p:cNvSpPr>
            <a:spLocks noGrp="1"/>
          </p:cNvSpPr>
          <p:nvPr>
            <p:ph type="sldNum" sz="quarter" idx="10"/>
          </p:nvPr>
        </p:nvSpPr>
        <p:spPr/>
        <p:txBody>
          <a:bodyPr/>
          <a:lstStyle/>
          <a:p>
            <a:fld id="{4C24D0C2-DA82-4A67-8C74-797156F0EA69}"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Code</a:t>
            </a:r>
            <a:r>
              <a:rPr lang="en-US" b="1" baseline="0" dirty="0" smtClean="0"/>
              <a:t> encryption - </a:t>
            </a:r>
            <a:r>
              <a:rPr lang="en-US" sz="1200" kern="1200" dirty="0" smtClean="0">
                <a:solidFill>
                  <a:schemeClr val="tx1"/>
                </a:solidFill>
                <a:latin typeface="+mn-lt"/>
                <a:ea typeface="+mn-ea"/>
                <a:cs typeface="+mn-cs"/>
              </a:rPr>
              <a:t>Radio was an awkward instrument of war since radio messages could be heard by anyone listening in. This led governments to begin encrypting radio transmissions in code and subsequent attempts on the part of rival governments to break the codes. Thus, radio made code encryption and code breaking key elements of intelligence in war and peace</a:t>
            </a:r>
            <a:r>
              <a:rPr lang="en-US"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Set the stage for TV - </a:t>
            </a:r>
            <a:r>
              <a:rPr lang="en-US" sz="1200" kern="1200" dirty="0" smtClean="0">
                <a:solidFill>
                  <a:schemeClr val="tx1"/>
                </a:solidFill>
                <a:latin typeface="+mn-lt"/>
                <a:ea typeface="+mn-ea"/>
                <a:cs typeface="+mn-cs"/>
              </a:rPr>
              <a:t>Radio is arguably the most important electronic invention of the century. Technically, culturally, and economically, it set the stage for television. Technically, television</a:t>
            </a:r>
            <a:r>
              <a:rPr lang="en-US" sz="1200" kern="1200" baseline="0" dirty="0" smtClean="0">
                <a:solidFill>
                  <a:schemeClr val="tx1"/>
                </a:solidFill>
                <a:latin typeface="+mn-lt"/>
                <a:ea typeface="+mn-ea"/>
                <a:cs typeface="+mn-cs"/>
              </a:rPr>
              <a:t> was, in the words of David Sarnoff, “radio with pictures.” Once radio came on the scene, there emerged a strong desire on the part of engineers and networks to add moving picture to voice transmission. Finally, the networks, genres, many of the programs, and even the actors/actresses that emerged with radio carried over to TV.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Men and Music –</a:t>
            </a:r>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the Victorian era, music was normally the province of women, who as girls were taught how to play the piano, and, as a consequence, monopolized the local (as distinct from the professional) playing of music, thus identifying music as a feminine pursuit. </a:t>
            </a:r>
            <a:r>
              <a:rPr lang="en-US" sz="1200" b="0" kern="1200" baseline="0" dirty="0" smtClean="0">
                <a:solidFill>
                  <a:schemeClr val="tx1"/>
                </a:solidFill>
                <a:latin typeface="+mn-lt"/>
                <a:ea typeface="+mn-ea"/>
                <a:cs typeface="+mn-cs"/>
              </a:rPr>
              <a:t>Susan Douglas in </a:t>
            </a:r>
            <a:r>
              <a:rPr lang="en-US" sz="1200" b="0" i="1" kern="1200" baseline="0" dirty="0" smtClean="0">
                <a:solidFill>
                  <a:schemeClr val="tx1"/>
                </a:solidFill>
                <a:latin typeface="+mn-lt"/>
                <a:ea typeface="+mn-ea"/>
                <a:cs typeface="+mn-cs"/>
              </a:rPr>
              <a:t>Listening . Radio and the American Imagination  </a:t>
            </a:r>
            <a:r>
              <a:rPr lang="en-US" sz="1200" b="0" i="0" kern="1200" baseline="0" dirty="0" smtClean="0">
                <a:solidFill>
                  <a:schemeClr val="tx1"/>
                </a:solidFill>
                <a:latin typeface="+mn-lt"/>
                <a:ea typeface="+mn-ea"/>
                <a:cs typeface="+mn-cs"/>
              </a:rPr>
              <a:t>noted that </a:t>
            </a:r>
            <a:r>
              <a:rPr lang="en-US" sz="1200" kern="1200" dirty="0" smtClean="0">
                <a:solidFill>
                  <a:schemeClr val="tx1"/>
                </a:solidFill>
                <a:latin typeface="+mn-lt"/>
                <a:ea typeface="+mn-ea"/>
                <a:cs typeface="+mn-cs"/>
              </a:rPr>
              <a:t>radio - by identifying music with technology and by producing a fraternal subculture of hams eager to feel a sense of connectedness to each other – made musical pleasure acceptable</a:t>
            </a:r>
            <a:r>
              <a:rPr lang="en-US" sz="1200" kern="1200" baseline="0" dirty="0" smtClean="0">
                <a:solidFill>
                  <a:schemeClr val="tx1"/>
                </a:solidFill>
                <a:latin typeface="+mn-lt"/>
                <a:ea typeface="+mn-ea"/>
                <a:cs typeface="+mn-cs"/>
              </a:rPr>
              <a:t> to men. </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Leisure</a:t>
            </a:r>
            <a:r>
              <a:rPr lang="en-US" sz="1200" b="1" kern="1200" baseline="0" dirty="0" smtClean="0">
                <a:solidFill>
                  <a:schemeClr val="tx1"/>
                </a:solidFill>
                <a:latin typeface="+mn-lt"/>
                <a:ea typeface="+mn-ea"/>
                <a:cs typeface="+mn-cs"/>
              </a:rPr>
              <a:t> by the clock – </a:t>
            </a:r>
            <a:r>
              <a:rPr lang="en-US" sz="1200" b="0" kern="1200" baseline="0" dirty="0" smtClean="0">
                <a:solidFill>
                  <a:schemeClr val="tx1"/>
                </a:solidFill>
                <a:latin typeface="+mn-lt"/>
                <a:ea typeface="+mn-ea"/>
                <a:cs typeface="+mn-cs"/>
              </a:rPr>
              <a:t>What the workplace (with its getting to work on time), the railroad (with its time schedules), and World War I (with its need for synchronized action) began, the broadcast schedule completed. Now everyone, not just workers or train travelers, had to match their daily routines to the clock. Not only men but also women and children now began to wear wristwatches.  </a:t>
            </a:r>
            <a:endParaRPr lang="en-US" b="1" dirty="0"/>
          </a:p>
        </p:txBody>
      </p:sp>
      <p:sp>
        <p:nvSpPr>
          <p:cNvPr id="4" name="Slide Number Placeholder 3"/>
          <p:cNvSpPr>
            <a:spLocks noGrp="1"/>
          </p:cNvSpPr>
          <p:nvPr>
            <p:ph type="sldNum" sz="quarter" idx="10"/>
          </p:nvPr>
        </p:nvSpPr>
        <p:spPr/>
        <p:txBody>
          <a:bodyPr/>
          <a:lstStyle/>
          <a:p>
            <a:fld id="{4C24D0C2-DA82-4A67-8C74-797156F0EA69}"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76567-8D54-47B5-BE84-54707AD62EF3}"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29867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6567-8D54-47B5-BE84-54707AD62EF3}"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306162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6567-8D54-47B5-BE84-54707AD62EF3}"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227070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6567-8D54-47B5-BE84-54707AD62EF3}"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838767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76567-8D54-47B5-BE84-54707AD62EF3}"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229029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76567-8D54-47B5-BE84-54707AD62EF3}"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178913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76567-8D54-47B5-BE84-54707AD62EF3}" type="datetimeFigureOut">
              <a:rPr lang="en-US" smtClean="0"/>
              <a:t>4/19/2013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409937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76567-8D54-47B5-BE84-54707AD62EF3}" type="datetimeFigureOut">
              <a:rPr lang="en-US" smtClean="0"/>
              <a:t>4/19/2013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393153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76567-8D54-47B5-BE84-54707AD62EF3}" type="datetimeFigureOut">
              <a:rPr lang="en-US" smtClean="0"/>
              <a:t>4/19/2013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374425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6567-8D54-47B5-BE84-54707AD62EF3}"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394821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6567-8D54-47B5-BE84-54707AD62EF3}"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CE2AE-39E9-428F-9D74-58D7886DAB45}" type="slidenum">
              <a:rPr lang="en-US" smtClean="0"/>
              <a:t>‹#›</a:t>
            </a:fld>
            <a:endParaRPr lang="en-US"/>
          </a:p>
        </p:txBody>
      </p:sp>
    </p:spTree>
    <p:extLst>
      <p:ext uri="{BB962C8B-B14F-4D97-AF65-F5344CB8AC3E}">
        <p14:creationId xmlns:p14="http://schemas.microsoft.com/office/powerpoint/2010/main" val="1890709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76567-8D54-47B5-BE84-54707AD62EF3}" type="datetimeFigureOut">
              <a:rPr lang="en-US" smtClean="0"/>
              <a:t>4/19/2013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CE2AE-39E9-428F-9D74-58D7886DAB45}" type="slidenum">
              <a:rPr lang="en-US" smtClean="0"/>
              <a:t>‹#›</a:t>
            </a:fld>
            <a:endParaRPr lang="en-US"/>
          </a:p>
        </p:txBody>
      </p:sp>
    </p:spTree>
    <p:extLst>
      <p:ext uri="{BB962C8B-B14F-4D97-AF65-F5344CB8AC3E}">
        <p14:creationId xmlns:p14="http://schemas.microsoft.com/office/powerpoint/2010/main" val="1072069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 Between</a:t>
            </a:r>
            <a:r>
              <a:rPr lang="en-US" baseline="0" dirty="0" smtClean="0"/>
              <a:t> the World Wars</a:t>
            </a:r>
            <a:endParaRPr lang="en-US" dirty="0"/>
          </a:p>
        </p:txBody>
      </p:sp>
      <p:sp>
        <p:nvSpPr>
          <p:cNvPr id="3" name="Subtitle 2"/>
          <p:cNvSpPr>
            <a:spLocks noGrp="1"/>
          </p:cNvSpPr>
          <p:nvPr>
            <p:ph type="subTitle" idx="1"/>
          </p:nvPr>
        </p:nvSpPr>
        <p:spPr/>
        <p:txBody>
          <a:bodyPr/>
          <a:lstStyle/>
          <a:p>
            <a:r>
              <a:rPr lang="en-US" dirty="0" smtClean="0"/>
              <a:t>Class </a:t>
            </a:r>
            <a:r>
              <a:rPr lang="en-US" dirty="0" smtClean="0"/>
              <a:t>6</a:t>
            </a:r>
            <a:endParaRPr lang="en-US" dirty="0" smtClean="0"/>
          </a:p>
          <a:p>
            <a:r>
              <a:rPr lang="en-US" dirty="0" smtClean="0"/>
              <a:t>William A. Reader</a:t>
            </a:r>
          </a:p>
          <a:p>
            <a:r>
              <a:rPr lang="en-US" dirty="0" smtClean="0"/>
              <a:t>E-mail: </a:t>
            </a:r>
            <a:r>
              <a:rPr lang="en-US" dirty="0" smtClean="0">
                <a:hlinkClick r:id="rId3"/>
              </a:rPr>
              <a:t>williamreader40@gmail.com</a:t>
            </a:r>
          </a:p>
          <a:p>
            <a:endParaRPr lang="en-US" dirty="0"/>
          </a:p>
        </p:txBody>
      </p:sp>
    </p:spTree>
    <p:extLst>
      <p:ext uri="{BB962C8B-B14F-4D97-AF65-F5344CB8AC3E}">
        <p14:creationId xmlns:p14="http://schemas.microsoft.com/office/powerpoint/2010/main" val="277693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Revolutionized advertising</a:t>
            </a:r>
          </a:p>
          <a:p>
            <a:pPr lvl="1"/>
            <a:r>
              <a:rPr lang="en-US" dirty="0" smtClean="0"/>
              <a:t>Radio enabled the advertiser to reach into the home</a:t>
            </a:r>
          </a:p>
          <a:p>
            <a:pPr lvl="1"/>
            <a:r>
              <a:rPr lang="en-US" dirty="0" smtClean="0"/>
              <a:t>Radio helped create the celebrity product endorser</a:t>
            </a:r>
          </a:p>
          <a:p>
            <a:pPr lvl="2"/>
            <a:r>
              <a:rPr lang="en-US" dirty="0" smtClean="0"/>
              <a:t>This promoted an ethic of consumption, by encouraging people to buy the product or service that a psychologically-significant person endorsed</a:t>
            </a:r>
          </a:p>
          <a:p>
            <a:pPr lvl="1"/>
            <a:r>
              <a:rPr lang="en-US" dirty="0" smtClean="0"/>
              <a:t>Radio enabled sponsors to identify their products with certain lifestyles and demographic groups</a:t>
            </a:r>
          </a:p>
          <a:p>
            <a:pPr lvl="2"/>
            <a:r>
              <a:rPr lang="en-US" dirty="0" smtClean="0"/>
              <a:t>E.g. the Lucky Strike campaign which popularized smoking by women </a:t>
            </a:r>
          </a:p>
          <a:p>
            <a:pPr lvl="2"/>
            <a:r>
              <a:rPr lang="en-US" dirty="0" smtClean="0"/>
              <a:t>Sponsors often became identified with the programs they sponsored</a:t>
            </a:r>
          </a:p>
          <a:p>
            <a:pPr lvl="1"/>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99400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Effects of Radio - 7</a:t>
            </a:r>
            <a:endParaRPr lang="en-US" dirty="0"/>
          </a:p>
        </p:txBody>
      </p:sp>
      <p:sp>
        <p:nvSpPr>
          <p:cNvPr id="8" name="Content Placeholder 7"/>
          <p:cNvSpPr>
            <a:spLocks noGrp="1"/>
          </p:cNvSpPr>
          <p:nvPr>
            <p:ph idx="1"/>
          </p:nvPr>
        </p:nvSpPr>
        <p:spPr/>
        <p:txBody>
          <a:bodyPr/>
          <a:lstStyle/>
          <a:p>
            <a:r>
              <a:rPr lang="en-US" dirty="0" smtClean="0"/>
              <a:t>Revolutionized politics</a:t>
            </a:r>
          </a:p>
          <a:p>
            <a:pPr lvl="1"/>
            <a:r>
              <a:rPr lang="en-US" dirty="0" smtClean="0"/>
              <a:t>Enabled politicians to go over the heads of both the press and the political party, thus weakening their relative power </a:t>
            </a:r>
          </a:p>
          <a:p>
            <a:pPr lvl="1"/>
            <a:r>
              <a:rPr lang="en-US" dirty="0" smtClean="0"/>
              <a:t>Helped set the national agenda on significant issues and events</a:t>
            </a:r>
          </a:p>
          <a:p>
            <a:pPr lvl="1"/>
            <a:r>
              <a:rPr lang="en-US" dirty="0" smtClean="0"/>
              <a:t>Created an ‘imagined community’ of like-minded listeners who could be politically mobilized</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06929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Electrification of the Home &amp; Workplace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12</a:t>
            </a:fld>
            <a:endParaRPr lang="en-US"/>
          </a:p>
        </p:txBody>
      </p:sp>
    </p:spTree>
    <p:extLst>
      <p:ext uri="{BB962C8B-B14F-4D97-AF65-F5344CB8AC3E}">
        <p14:creationId xmlns:p14="http://schemas.microsoft.com/office/powerpoint/2010/main" val="238895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Electricity Revolution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a:t>
            </a:r>
            <a:r>
              <a:rPr lang="en-US" baseline="0" dirty="0" smtClean="0"/>
              <a:t> started the Electricity Revolution was:</a:t>
            </a:r>
          </a:p>
          <a:p>
            <a:pPr lvl="1"/>
            <a:r>
              <a:rPr lang="en-US" baseline="0" dirty="0" smtClean="0"/>
              <a:t> Invention of the electric motor and generator</a:t>
            </a:r>
          </a:p>
          <a:p>
            <a:pPr lvl="1"/>
            <a:r>
              <a:rPr lang="en-US" dirty="0" smtClean="0"/>
              <a:t> Adoption of Alternating Current at 60 cycles per second at 120 volts as a standard</a:t>
            </a:r>
          </a:p>
          <a:p>
            <a:pPr lvl="2"/>
            <a:r>
              <a:rPr lang="en-US" baseline="0" dirty="0" smtClean="0"/>
              <a:t>This took</a:t>
            </a:r>
            <a:r>
              <a:rPr lang="en-US" dirty="0" smtClean="0"/>
              <a:t> place after the so-called “current wars” over whether AC or DC would be the standard</a:t>
            </a:r>
          </a:p>
          <a:p>
            <a:pPr lvl="3"/>
            <a:r>
              <a:rPr lang="en-US" baseline="0" dirty="0" smtClean="0"/>
              <a:t>AC won</a:t>
            </a:r>
            <a:r>
              <a:rPr lang="en-US" dirty="0" smtClean="0"/>
              <a:t> out because </a:t>
            </a:r>
          </a:p>
          <a:p>
            <a:pPr lvl="4"/>
            <a:r>
              <a:rPr lang="en-US" dirty="0" smtClean="0"/>
              <a:t>It could be easily stepped up to high voltage for long-distance transmission and then stepped down for use the home or factory while DC could not</a:t>
            </a:r>
          </a:p>
          <a:p>
            <a:pPr lvl="4"/>
            <a:r>
              <a:rPr lang="en-US" baseline="0" dirty="0" smtClean="0"/>
              <a:t>Nikola Tesla invented a </a:t>
            </a:r>
            <a:r>
              <a:rPr lang="en-US" baseline="0" dirty="0" err="1" smtClean="0"/>
              <a:t>polyphase</a:t>
            </a:r>
            <a:r>
              <a:rPr lang="en-US" baseline="0" dirty="0" smtClean="0"/>
              <a:t> inductio</a:t>
            </a:r>
            <a:r>
              <a:rPr lang="en-US" dirty="0" smtClean="0"/>
              <a:t>n motor that used AC and was as efficient as DC motors</a:t>
            </a:r>
            <a:endParaRPr lang="en-US" baseline="0" dirty="0" smtClean="0"/>
          </a:p>
        </p:txBody>
      </p:sp>
      <p:sp>
        <p:nvSpPr>
          <p:cNvPr id="4" name="Slide Number Placeholder 3"/>
          <p:cNvSpPr>
            <a:spLocks noGrp="1"/>
          </p:cNvSpPr>
          <p:nvPr>
            <p:ph type="sldNum" sz="quarter" idx="12"/>
          </p:nvPr>
        </p:nvSpPr>
        <p:spPr/>
        <p:txBody>
          <a:bodyPr/>
          <a:lstStyle/>
          <a:p>
            <a:fld id="{EB93EAED-1C88-4CF0-9C77-9DBE39D543DE}" type="slidenum">
              <a:rPr lang="en-US" smtClean="0"/>
              <a:pPr/>
              <a:t>13</a:t>
            </a:fld>
            <a:endParaRPr lang="en-US"/>
          </a:p>
        </p:txBody>
      </p:sp>
    </p:spTree>
    <p:extLst>
      <p:ext uri="{BB962C8B-B14F-4D97-AF65-F5344CB8AC3E}">
        <p14:creationId xmlns:p14="http://schemas.microsoft.com/office/powerpoint/2010/main" val="87077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Phases</a:t>
            </a:r>
            <a:endParaRPr lang="en-US" dirty="0"/>
          </a:p>
        </p:txBody>
      </p:sp>
      <p:sp>
        <p:nvSpPr>
          <p:cNvPr id="3" name="Content Placeholder 2"/>
          <p:cNvSpPr>
            <a:spLocks noGrp="1"/>
          </p:cNvSpPr>
          <p:nvPr>
            <p:ph idx="1"/>
          </p:nvPr>
        </p:nvSpPr>
        <p:spPr/>
        <p:txBody>
          <a:bodyPr>
            <a:normAutofit lnSpcReduction="10000"/>
          </a:bodyPr>
          <a:lstStyle/>
          <a:p>
            <a:r>
              <a:rPr lang="en-US" dirty="0" smtClean="0"/>
              <a:t>The electricity</a:t>
            </a:r>
            <a:r>
              <a:rPr lang="en-US" baseline="0" dirty="0" smtClean="0"/>
              <a:t> revolution had four phases</a:t>
            </a:r>
          </a:p>
          <a:p>
            <a:pPr marL="971550" lvl="1" indent="-514350">
              <a:buFont typeface="+mj-lt"/>
              <a:buAutoNum type="arabicPeriod"/>
            </a:pPr>
            <a:r>
              <a:rPr lang="en-US" dirty="0" smtClean="0"/>
              <a:t>Electricity</a:t>
            </a:r>
            <a:r>
              <a:rPr lang="en-US" baseline="0" dirty="0" smtClean="0"/>
              <a:t> replaces steam and water power</a:t>
            </a:r>
          </a:p>
          <a:p>
            <a:pPr marL="971550" lvl="1" indent="-514350">
              <a:buFont typeface="+mj-lt"/>
              <a:buAutoNum type="arabicPeriod"/>
            </a:pPr>
            <a:r>
              <a:rPr lang="en-US" baseline="0" dirty="0" smtClean="0"/>
              <a:t>City street lighting with electricity replaces gas lighting</a:t>
            </a:r>
          </a:p>
          <a:p>
            <a:pPr marL="971550" lvl="1" indent="-514350">
              <a:buFont typeface="+mj-lt"/>
              <a:buAutoNum type="arabicPeriod"/>
            </a:pPr>
            <a:r>
              <a:rPr lang="en-US" baseline="0" dirty="0" smtClean="0"/>
              <a:t>Electricity in the home replaces gas and kerosene lighting</a:t>
            </a:r>
          </a:p>
          <a:p>
            <a:pPr marL="971550" lvl="1" indent="-514350">
              <a:buFont typeface="+mj-lt"/>
              <a:buAutoNum type="arabicPeriod"/>
            </a:pPr>
            <a:r>
              <a:rPr lang="en-US" baseline="0" dirty="0" smtClean="0"/>
              <a:t>The application of electric power to the factory which:</a:t>
            </a:r>
          </a:p>
          <a:p>
            <a:pPr marL="1371600" lvl="2" indent="-514350"/>
            <a:r>
              <a:rPr lang="en-US" dirty="0" smtClean="0"/>
              <a:t>Enables the separation</a:t>
            </a:r>
            <a:r>
              <a:rPr lang="en-US" baseline="0" dirty="0" smtClean="0"/>
              <a:t> of factory and power supply</a:t>
            </a:r>
          </a:p>
          <a:p>
            <a:pPr marL="1371600" lvl="2" indent="-514350"/>
            <a:r>
              <a:rPr lang="en-US" baseline="0" dirty="0" smtClean="0"/>
              <a:t>Permits the rationalization of the production process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14</a:t>
            </a:fld>
            <a:endParaRPr lang="en-US"/>
          </a:p>
        </p:txBody>
      </p:sp>
    </p:spTree>
    <p:extLst>
      <p:ext uri="{BB962C8B-B14F-4D97-AF65-F5344CB8AC3E}">
        <p14:creationId xmlns:p14="http://schemas.microsoft.com/office/powerpoint/2010/main" val="162494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Factories Prior to Electricity</a:t>
            </a:r>
            <a:endParaRPr lang="en-US" dirty="0"/>
          </a:p>
        </p:txBody>
      </p:sp>
      <p:sp>
        <p:nvSpPr>
          <p:cNvPr id="3" name="Content Placeholder 2"/>
          <p:cNvSpPr>
            <a:spLocks noGrp="1"/>
          </p:cNvSpPr>
          <p:nvPr>
            <p:ph idx="1"/>
          </p:nvPr>
        </p:nvSpPr>
        <p:spPr/>
        <p:txBody>
          <a:bodyPr>
            <a:normAutofit lnSpcReduction="10000"/>
          </a:bodyPr>
          <a:lstStyle/>
          <a:p>
            <a:r>
              <a:rPr lang="en-US" dirty="0" smtClean="0"/>
              <a:t>Depended on water power or steam</a:t>
            </a:r>
          </a:p>
          <a:p>
            <a:pPr lvl="2"/>
            <a:r>
              <a:rPr lang="en-US" dirty="0" smtClean="0"/>
              <a:t>Water power was free but restricted factory location, size, and layout</a:t>
            </a:r>
          </a:p>
          <a:p>
            <a:pPr lvl="2"/>
            <a:r>
              <a:rPr lang="en-US" dirty="0" smtClean="0"/>
              <a:t>Steam allowed factories to locate away from streams but still restricted factory size and layout</a:t>
            </a:r>
          </a:p>
          <a:p>
            <a:r>
              <a:rPr lang="en-US" dirty="0" smtClean="0"/>
              <a:t>Both types of power led to:</a:t>
            </a:r>
          </a:p>
          <a:p>
            <a:pPr lvl="2"/>
            <a:r>
              <a:rPr lang="en-US" dirty="0" smtClean="0"/>
              <a:t>Multistory buildings</a:t>
            </a:r>
          </a:p>
          <a:p>
            <a:pPr lvl="2"/>
            <a:r>
              <a:rPr lang="en-US" dirty="0" smtClean="0"/>
              <a:t>Power in the form of gears, shafts, pulleys, and belts</a:t>
            </a:r>
          </a:p>
          <a:p>
            <a:pPr lvl="2"/>
            <a:r>
              <a:rPr lang="en-US" dirty="0" smtClean="0"/>
              <a:t>Factory layout tied to the power requirements of individual machines rather than the logical flow of the production process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15</a:t>
            </a:fld>
            <a:endParaRPr lang="en-US"/>
          </a:p>
        </p:txBody>
      </p:sp>
    </p:spTree>
    <p:extLst>
      <p:ext uri="{BB962C8B-B14F-4D97-AF65-F5344CB8AC3E}">
        <p14:creationId xmlns:p14="http://schemas.microsoft.com/office/powerpoint/2010/main" val="3161209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 &amp; the Factory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Initially, factory owners added electric-powered machines to the already-existing</a:t>
            </a:r>
            <a:r>
              <a:rPr lang="en-US" baseline="0" dirty="0" smtClean="0"/>
              <a:t> power system</a:t>
            </a:r>
          </a:p>
          <a:p>
            <a:pPr lvl="1"/>
            <a:r>
              <a:rPr lang="en-US" dirty="0" smtClean="0"/>
              <a:t>It took a while for factory</a:t>
            </a:r>
            <a:r>
              <a:rPr lang="en-US" baseline="0" dirty="0" smtClean="0"/>
              <a:t> owners to realize that to gain the efficiency benefits of electricity, they had to restructure the whole work process</a:t>
            </a:r>
          </a:p>
          <a:p>
            <a:pPr lvl="1"/>
            <a:r>
              <a:rPr lang="en-US" baseline="0" dirty="0" smtClean="0"/>
              <a:t>Often it made sense to continue to use the already-existing plants and machinery until they had reached the end of their useful  service life</a:t>
            </a:r>
          </a:p>
          <a:p>
            <a:pPr lvl="1"/>
            <a:r>
              <a:rPr lang="en-US" dirty="0" smtClean="0"/>
              <a:t>Thus, it was not until the 1920s that electricity began to have major impacts on factory productivity and output</a:t>
            </a:r>
          </a:p>
        </p:txBody>
      </p:sp>
      <p:sp>
        <p:nvSpPr>
          <p:cNvPr id="4" name="Slide Number Placeholder 3"/>
          <p:cNvSpPr>
            <a:spLocks noGrp="1"/>
          </p:cNvSpPr>
          <p:nvPr>
            <p:ph type="sldNum" sz="quarter" idx="12"/>
          </p:nvPr>
        </p:nvSpPr>
        <p:spPr/>
        <p:txBody>
          <a:bodyPr/>
          <a:lstStyle/>
          <a:p>
            <a:fld id="{EB93EAED-1C88-4CF0-9C77-9DBE39D543DE}" type="slidenum">
              <a:rPr lang="en-US" smtClean="0"/>
              <a:pPr/>
              <a:t>16</a:t>
            </a:fld>
            <a:endParaRPr lang="en-US"/>
          </a:p>
        </p:txBody>
      </p:sp>
    </p:spTree>
    <p:extLst>
      <p:ext uri="{BB962C8B-B14F-4D97-AF65-F5344CB8AC3E}">
        <p14:creationId xmlns:p14="http://schemas.microsoft.com/office/powerpoint/2010/main" val="428751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Electrified Factory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result – a new kind of factory based upon the following:</a:t>
            </a:r>
          </a:p>
          <a:p>
            <a:pPr lvl="1"/>
            <a:r>
              <a:rPr lang="en-US" dirty="0" smtClean="0"/>
              <a:t>Single-story factory with sky-lighting and windows</a:t>
            </a:r>
          </a:p>
          <a:p>
            <a:pPr lvl="1"/>
            <a:r>
              <a:rPr lang="en-US" dirty="0" smtClean="0"/>
              <a:t>Single-function machines</a:t>
            </a:r>
          </a:p>
          <a:p>
            <a:pPr lvl="1"/>
            <a:r>
              <a:rPr lang="en-US" baseline="0" dirty="0" smtClean="0"/>
              <a:t>Machines arranged according to the sequence of work in the manufacturing process</a:t>
            </a:r>
          </a:p>
          <a:p>
            <a:pPr lvl="1"/>
            <a:r>
              <a:rPr lang="en-US" baseline="0" dirty="0" smtClean="0"/>
              <a:t>The continuously-moving belt or assembly line</a:t>
            </a:r>
          </a:p>
          <a:p>
            <a:r>
              <a:rPr lang="en-US" dirty="0" smtClean="0"/>
              <a:t>Began to exert its major productivity effects in the 1920s</a:t>
            </a:r>
          </a:p>
          <a:p>
            <a:endParaRPr lang="en-US" baseline="0"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17</a:t>
            </a:fld>
            <a:endParaRPr lang="en-US"/>
          </a:p>
        </p:txBody>
      </p:sp>
    </p:spTree>
    <p:extLst>
      <p:ext uri="{BB962C8B-B14F-4D97-AF65-F5344CB8AC3E}">
        <p14:creationId xmlns:p14="http://schemas.microsoft.com/office/powerpoint/2010/main" val="4240168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- 1</a:t>
            </a:r>
            <a:endParaRPr lang="en-US" dirty="0"/>
          </a:p>
        </p:txBody>
      </p:sp>
      <p:sp>
        <p:nvSpPr>
          <p:cNvPr id="3" name="Content Placeholder 2"/>
          <p:cNvSpPr>
            <a:spLocks noGrp="1"/>
          </p:cNvSpPr>
          <p:nvPr>
            <p:ph idx="1"/>
          </p:nvPr>
        </p:nvSpPr>
        <p:spPr/>
        <p:txBody>
          <a:bodyPr/>
          <a:lstStyle/>
          <a:p>
            <a:r>
              <a:rPr lang="en-US" dirty="0" smtClean="0"/>
              <a:t>Proved</a:t>
            </a:r>
            <a:r>
              <a:rPr lang="en-US" baseline="0" dirty="0" smtClean="0"/>
              <a:t> a boon to small machine shops</a:t>
            </a:r>
          </a:p>
          <a:p>
            <a:pPr lvl="1"/>
            <a:r>
              <a:rPr lang="en-US" dirty="0" smtClean="0"/>
              <a:t>Electric presses, lathes, and polishers breathed new life into small machine shops, helping them stay competitive</a:t>
            </a:r>
          </a:p>
          <a:p>
            <a:pPr lvl="2"/>
            <a:r>
              <a:rPr lang="en-US" baseline="0" dirty="0" smtClean="0"/>
              <a:t>Particularly</a:t>
            </a:r>
            <a:r>
              <a:rPr lang="en-US" dirty="0" smtClean="0"/>
              <a:t> in industries requiring many small batches of goods, such as printing</a:t>
            </a:r>
            <a:endParaRPr lang="en-US" baseline="0" dirty="0" smtClean="0"/>
          </a:p>
          <a:p>
            <a:pPr lvl="1"/>
            <a:r>
              <a:rPr lang="en-US" dirty="0" smtClean="0"/>
              <a:t>Small workshops  and repair shops quickly adopted electric hand tools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18</a:t>
            </a:fld>
            <a:endParaRPr lang="en-US"/>
          </a:p>
        </p:txBody>
      </p:sp>
    </p:spTree>
    <p:extLst>
      <p:ext uri="{BB962C8B-B14F-4D97-AF65-F5344CB8AC3E}">
        <p14:creationId xmlns:p14="http://schemas.microsoft.com/office/powerpoint/2010/main" val="816992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Effects - 2</a:t>
            </a:r>
            <a:endParaRPr lang="en-US" dirty="0"/>
          </a:p>
        </p:txBody>
      </p:sp>
      <p:sp>
        <p:nvSpPr>
          <p:cNvPr id="3" name="Content Placeholder 2"/>
          <p:cNvSpPr>
            <a:spLocks noGrp="1"/>
          </p:cNvSpPr>
          <p:nvPr>
            <p:ph idx="1"/>
          </p:nvPr>
        </p:nvSpPr>
        <p:spPr/>
        <p:txBody>
          <a:bodyPr/>
          <a:lstStyle/>
          <a:p>
            <a:r>
              <a:rPr lang="en-US" dirty="0" smtClean="0"/>
              <a:t>Electricity enabled small producers to outcompete larger producers that still used steam or water power</a:t>
            </a:r>
          </a:p>
          <a:p>
            <a:pPr lvl="1"/>
            <a:r>
              <a:rPr lang="en-US" dirty="0" smtClean="0"/>
              <a:t>This helped newer textile mills in the South out-compete the older New England textile mills that still used steam and water power</a:t>
            </a:r>
          </a:p>
          <a:p>
            <a:pPr lvl="2"/>
            <a:r>
              <a:rPr lang="en-US" dirty="0" smtClean="0"/>
              <a:t>One result is that the Great Depression came early to Massachusetts and Rhode Island – the states where the New England textile mills were concentrated</a:t>
            </a:r>
          </a:p>
        </p:txBody>
      </p:sp>
      <p:sp>
        <p:nvSpPr>
          <p:cNvPr id="4" name="Slide Number Placeholder 3"/>
          <p:cNvSpPr>
            <a:spLocks noGrp="1"/>
          </p:cNvSpPr>
          <p:nvPr>
            <p:ph type="sldNum" sz="quarter" idx="12"/>
          </p:nvPr>
        </p:nvSpPr>
        <p:spPr/>
        <p:txBody>
          <a:bodyPr/>
          <a:lstStyle/>
          <a:p>
            <a:fld id="{EB93EAED-1C88-4CF0-9C77-9DBE39D543DE}" type="slidenum">
              <a:rPr lang="en-US" smtClean="0"/>
              <a:pPr/>
              <a:t>19</a:t>
            </a:fld>
            <a:endParaRPr lang="en-US"/>
          </a:p>
        </p:txBody>
      </p:sp>
    </p:spTree>
    <p:extLst>
      <p:ext uri="{BB962C8B-B14F-4D97-AF65-F5344CB8AC3E}">
        <p14:creationId xmlns:p14="http://schemas.microsoft.com/office/powerpoint/2010/main" val="371707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lstStyle/>
          <a:p>
            <a:r>
              <a:rPr lang="en-US" dirty="0" smtClean="0"/>
              <a:t>Broadcast </a:t>
            </a:r>
            <a:r>
              <a:rPr lang="en-US" dirty="0" smtClean="0"/>
              <a:t>Radio</a:t>
            </a:r>
          </a:p>
          <a:p>
            <a:pPr lvl="1"/>
            <a:r>
              <a:rPr lang="en-US" dirty="0" smtClean="0"/>
              <a:t>Effects of Radio</a:t>
            </a:r>
            <a:endParaRPr lang="en-US" dirty="0" smtClean="0"/>
          </a:p>
          <a:p>
            <a:r>
              <a:rPr lang="en-US" dirty="0" smtClean="0"/>
              <a:t>Electricity in the workplace and the </a:t>
            </a:r>
            <a:r>
              <a:rPr lang="en-US" dirty="0" smtClean="0"/>
              <a:t>home</a:t>
            </a:r>
          </a:p>
          <a:p>
            <a:r>
              <a:rPr lang="en-US" dirty="0" smtClean="0"/>
              <a:t>Advertising, Marketing &amp; Public Relations</a:t>
            </a:r>
          </a:p>
          <a:p>
            <a:r>
              <a:rPr lang="en-US" dirty="0" smtClean="0"/>
              <a:t>Modern Adolescence &amp; an Emerging Youth Culture</a:t>
            </a:r>
          </a:p>
          <a:p>
            <a:r>
              <a:rPr lang="en-US" dirty="0" smtClean="0"/>
              <a:t>Stock Market Crash</a:t>
            </a:r>
            <a:endParaRPr lang="en-US" dirty="0" smtClean="0"/>
          </a:p>
          <a:p>
            <a:endParaRPr lang="en-US" dirty="0"/>
          </a:p>
        </p:txBody>
      </p:sp>
    </p:spTree>
    <p:extLst>
      <p:ext uri="{BB962C8B-B14F-4D97-AF65-F5344CB8AC3E}">
        <p14:creationId xmlns:p14="http://schemas.microsoft.com/office/powerpoint/2010/main" val="47103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- 3</a:t>
            </a:r>
            <a:endParaRPr lang="en-US" dirty="0"/>
          </a:p>
        </p:txBody>
      </p:sp>
      <p:sp>
        <p:nvSpPr>
          <p:cNvPr id="3" name="Content Placeholder 2"/>
          <p:cNvSpPr>
            <a:spLocks noGrp="1"/>
          </p:cNvSpPr>
          <p:nvPr>
            <p:ph idx="1"/>
          </p:nvPr>
        </p:nvSpPr>
        <p:spPr/>
        <p:txBody>
          <a:bodyPr/>
          <a:lstStyle/>
          <a:p>
            <a:r>
              <a:rPr lang="en-US" dirty="0" smtClean="0"/>
              <a:t>The Increased productivity and output:</a:t>
            </a:r>
          </a:p>
          <a:p>
            <a:pPr lvl="1"/>
            <a:r>
              <a:rPr lang="en-US" dirty="0" smtClean="0"/>
              <a:t>Created a new problem – how to sell all that could be produced</a:t>
            </a:r>
          </a:p>
          <a:p>
            <a:pPr lvl="2"/>
            <a:r>
              <a:rPr lang="en-US" dirty="0" smtClean="0"/>
              <a:t>Led to large scale advertising and mass merchandising</a:t>
            </a:r>
          </a:p>
          <a:p>
            <a:pPr lvl="2"/>
            <a:r>
              <a:rPr lang="en-US" dirty="0" smtClean="0"/>
              <a:t>Led to credit innovations, such as installment buying – especially for cars and consumer durables</a:t>
            </a:r>
          </a:p>
          <a:p>
            <a:pPr lvl="2"/>
            <a:r>
              <a:rPr lang="en-US" dirty="0" smtClean="0"/>
              <a:t>Led to planned ‘psychological’ obsolescence</a:t>
            </a:r>
          </a:p>
          <a:p>
            <a:pPr lvl="2"/>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pPr/>
              <a:t>20</a:t>
            </a:fld>
            <a:endParaRPr lang="en-US"/>
          </a:p>
        </p:txBody>
      </p:sp>
    </p:spTree>
    <p:extLst>
      <p:ext uri="{BB962C8B-B14F-4D97-AF65-F5344CB8AC3E}">
        <p14:creationId xmlns:p14="http://schemas.microsoft.com/office/powerpoint/2010/main" val="2137092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-4</a:t>
            </a:r>
            <a:endParaRPr lang="en-US" dirty="0"/>
          </a:p>
        </p:txBody>
      </p:sp>
      <p:sp>
        <p:nvSpPr>
          <p:cNvPr id="3" name="Content Placeholder 2"/>
          <p:cNvSpPr>
            <a:spLocks noGrp="1"/>
          </p:cNvSpPr>
          <p:nvPr>
            <p:ph idx="1"/>
          </p:nvPr>
        </p:nvSpPr>
        <p:spPr/>
        <p:txBody>
          <a:bodyPr>
            <a:normAutofit fontScale="92500"/>
          </a:bodyPr>
          <a:lstStyle/>
          <a:p>
            <a:r>
              <a:rPr lang="en-US" baseline="0" dirty="0" smtClean="0"/>
              <a:t>The Increased productivity and output:</a:t>
            </a:r>
          </a:p>
          <a:p>
            <a:pPr lvl="1"/>
            <a:r>
              <a:rPr lang="en-US" baseline="0" dirty="0" smtClean="0"/>
              <a:t>Allowed for eithe</a:t>
            </a:r>
            <a:r>
              <a:rPr lang="en-US" dirty="0" smtClean="0"/>
              <a:t>r higher wages, higher profits, or lower prices, or some combination of the three</a:t>
            </a:r>
          </a:p>
          <a:p>
            <a:pPr lvl="1"/>
            <a:r>
              <a:rPr lang="en-US" baseline="0" dirty="0" smtClean="0"/>
              <a:t>In</a:t>
            </a:r>
            <a:r>
              <a:rPr lang="en-US" dirty="0" smtClean="0"/>
              <a:t> the 1920s, it led mostly to higher profits with only slightly higher wages and minimally lower prices</a:t>
            </a:r>
          </a:p>
          <a:p>
            <a:pPr lvl="2"/>
            <a:r>
              <a:rPr lang="en-US" dirty="0" smtClean="0"/>
              <a:t>This led to an increasing </a:t>
            </a:r>
            <a:r>
              <a:rPr lang="en-US" dirty="0" err="1" smtClean="0"/>
              <a:t>maldistribution</a:t>
            </a:r>
            <a:r>
              <a:rPr lang="en-US" dirty="0" smtClean="0"/>
              <a:t> of wealth – the rich got richer while the income of everyone else stagnated</a:t>
            </a:r>
          </a:p>
          <a:p>
            <a:pPr lvl="2"/>
            <a:r>
              <a:rPr lang="en-US" dirty="0" smtClean="0"/>
              <a:t>In the 1920s, this led to conspicuous consumption and speculative bubbles in both Florida real estate and the stock market </a:t>
            </a:r>
          </a:p>
        </p:txBody>
      </p:sp>
      <p:sp>
        <p:nvSpPr>
          <p:cNvPr id="4" name="Slide Number Placeholder 3"/>
          <p:cNvSpPr>
            <a:spLocks noGrp="1"/>
          </p:cNvSpPr>
          <p:nvPr>
            <p:ph type="sldNum" sz="quarter" idx="12"/>
          </p:nvPr>
        </p:nvSpPr>
        <p:spPr/>
        <p:txBody>
          <a:bodyPr/>
          <a:lstStyle/>
          <a:p>
            <a:fld id="{EB93EAED-1C88-4CF0-9C77-9DBE39D543DE}" type="slidenum">
              <a:rPr lang="en-US" smtClean="0"/>
              <a:pPr/>
              <a:t>21</a:t>
            </a:fld>
            <a:endParaRPr lang="en-US"/>
          </a:p>
        </p:txBody>
      </p:sp>
    </p:spTree>
    <p:extLst>
      <p:ext uri="{BB962C8B-B14F-4D97-AF65-F5344CB8AC3E}">
        <p14:creationId xmlns:p14="http://schemas.microsoft.com/office/powerpoint/2010/main" val="4272605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- 5</a:t>
            </a:r>
            <a:endParaRPr lang="en-US" dirty="0"/>
          </a:p>
        </p:txBody>
      </p:sp>
      <p:sp>
        <p:nvSpPr>
          <p:cNvPr id="3" name="Content Placeholder 2"/>
          <p:cNvSpPr>
            <a:spLocks noGrp="1"/>
          </p:cNvSpPr>
          <p:nvPr>
            <p:ph idx="1"/>
          </p:nvPr>
        </p:nvSpPr>
        <p:spPr/>
        <p:txBody>
          <a:bodyPr>
            <a:normAutofit/>
          </a:bodyPr>
          <a:lstStyle/>
          <a:p>
            <a:r>
              <a:rPr lang="en-US" dirty="0" smtClean="0"/>
              <a:t>Replaced gas and kerosene lighting</a:t>
            </a:r>
          </a:p>
          <a:p>
            <a:pPr lvl="1"/>
            <a:r>
              <a:rPr lang="en-US" dirty="0" smtClean="0"/>
              <a:t>Electric lighting was cleaner, brighter, safer, did not produce soot, and could not be blown out by wind</a:t>
            </a:r>
          </a:p>
          <a:p>
            <a:r>
              <a:rPr lang="en-US" dirty="0" smtClean="0"/>
              <a:t>Improved the work environment </a:t>
            </a:r>
          </a:p>
          <a:p>
            <a:pPr lvl="1"/>
            <a:r>
              <a:rPr lang="en-US" dirty="0" smtClean="0"/>
              <a:t>Made for cleaner interior air</a:t>
            </a:r>
          </a:p>
          <a:p>
            <a:pPr lvl="1"/>
            <a:r>
              <a:rPr lang="en-US" dirty="0" smtClean="0"/>
              <a:t>Fostered better visual acuity by providing better and more appropriate lighting</a:t>
            </a:r>
          </a:p>
          <a:p>
            <a:pPr lvl="1"/>
            <a:r>
              <a:rPr lang="en-US" dirty="0" smtClean="0"/>
              <a:t>Reduced the danger of fire</a:t>
            </a:r>
          </a:p>
        </p:txBody>
      </p:sp>
      <p:sp>
        <p:nvSpPr>
          <p:cNvPr id="4" name="Slide Number Placeholder 3"/>
          <p:cNvSpPr>
            <a:spLocks noGrp="1"/>
          </p:cNvSpPr>
          <p:nvPr>
            <p:ph type="sldNum" sz="quarter" idx="12"/>
          </p:nvPr>
        </p:nvSpPr>
        <p:spPr/>
        <p:txBody>
          <a:bodyPr/>
          <a:lstStyle/>
          <a:p>
            <a:fld id="{EB93EAED-1C88-4CF0-9C77-9DBE39D543DE}" type="slidenum">
              <a:rPr lang="en-US" smtClean="0"/>
              <a:pPr/>
              <a:t>22</a:t>
            </a:fld>
            <a:endParaRPr lang="en-US"/>
          </a:p>
        </p:txBody>
      </p:sp>
    </p:spTree>
    <p:extLst>
      <p:ext uri="{BB962C8B-B14F-4D97-AF65-F5344CB8AC3E}">
        <p14:creationId xmlns:p14="http://schemas.microsoft.com/office/powerpoint/2010/main" val="2643938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Home</a:t>
            </a:r>
            <a:endParaRPr lang="en-US" dirty="0"/>
          </a:p>
        </p:txBody>
      </p:sp>
      <p:sp>
        <p:nvSpPr>
          <p:cNvPr id="3" name="Content Placeholder 2"/>
          <p:cNvSpPr>
            <a:spLocks noGrp="1"/>
          </p:cNvSpPr>
          <p:nvPr>
            <p:ph idx="1"/>
          </p:nvPr>
        </p:nvSpPr>
        <p:spPr/>
        <p:txBody>
          <a:bodyPr/>
          <a:lstStyle/>
          <a:p>
            <a:r>
              <a:rPr lang="en-US" dirty="0" smtClean="0"/>
              <a:t>Reconfigured the typical house</a:t>
            </a:r>
          </a:p>
          <a:p>
            <a:r>
              <a:rPr lang="en-US" dirty="0" smtClean="0"/>
              <a:t>Led, in contrast with the Victorian house, to houses with:</a:t>
            </a:r>
            <a:endParaRPr lang="en-US" baseline="0" dirty="0" smtClean="0"/>
          </a:p>
          <a:p>
            <a:pPr lvl="2"/>
            <a:r>
              <a:rPr lang="en-US" dirty="0" smtClean="0"/>
              <a:t>More</a:t>
            </a:r>
            <a:r>
              <a:rPr lang="en-US" baseline="0" dirty="0" smtClean="0"/>
              <a:t> open floor plans </a:t>
            </a:r>
          </a:p>
          <a:p>
            <a:pPr lvl="2"/>
            <a:r>
              <a:rPr lang="en-US" baseline="0" dirty="0" smtClean="0"/>
              <a:t>Fewer doors</a:t>
            </a:r>
          </a:p>
          <a:p>
            <a:pPr lvl="2"/>
            <a:r>
              <a:rPr lang="en-US" baseline="0" dirty="0" smtClean="0"/>
              <a:t>Light colors for walls and ceilings</a:t>
            </a:r>
          </a:p>
          <a:p>
            <a:pPr lvl="2"/>
            <a:r>
              <a:rPr lang="en-US" dirty="0" smtClean="0"/>
              <a:t>Flexible placement of furniture and lamps, and</a:t>
            </a:r>
          </a:p>
          <a:p>
            <a:pPr lvl="2"/>
            <a:r>
              <a:rPr lang="en-US" dirty="0" smtClean="0"/>
              <a:t>An increasing number of electrical appliances and devices using electricity</a:t>
            </a:r>
          </a:p>
        </p:txBody>
      </p:sp>
      <p:sp>
        <p:nvSpPr>
          <p:cNvPr id="4" name="Slide Number Placeholder 3"/>
          <p:cNvSpPr>
            <a:spLocks noGrp="1"/>
          </p:cNvSpPr>
          <p:nvPr>
            <p:ph type="sldNum" sz="quarter" idx="12"/>
          </p:nvPr>
        </p:nvSpPr>
        <p:spPr/>
        <p:txBody>
          <a:bodyPr/>
          <a:lstStyle/>
          <a:p>
            <a:fld id="{EB93EAED-1C88-4CF0-9C77-9DBE39D543DE}" type="slidenum">
              <a:rPr lang="en-US" smtClean="0"/>
              <a:pPr/>
              <a:t>23</a:t>
            </a:fld>
            <a:endParaRPr lang="en-US"/>
          </a:p>
        </p:txBody>
      </p:sp>
    </p:spTree>
    <p:extLst>
      <p:ext uri="{BB962C8B-B14F-4D97-AF65-F5344CB8AC3E}">
        <p14:creationId xmlns:p14="http://schemas.microsoft.com/office/powerpoint/2010/main" val="3799073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Effects </a:t>
            </a:r>
            <a:endParaRPr lang="en-US" dirty="0"/>
          </a:p>
        </p:txBody>
      </p:sp>
      <p:sp>
        <p:nvSpPr>
          <p:cNvPr id="3" name="Content Placeholder 2"/>
          <p:cNvSpPr>
            <a:spLocks noGrp="1"/>
          </p:cNvSpPr>
          <p:nvPr>
            <p:ph idx="1"/>
          </p:nvPr>
        </p:nvSpPr>
        <p:spPr/>
        <p:txBody>
          <a:bodyPr>
            <a:normAutofit/>
          </a:bodyPr>
          <a:lstStyle/>
          <a:p>
            <a:r>
              <a:rPr lang="en-US" dirty="0" smtClean="0"/>
              <a:t>Allowed sporting and other events to take place ‘under the lights’ </a:t>
            </a:r>
          </a:p>
          <a:p>
            <a:r>
              <a:rPr lang="en-US" dirty="0" smtClean="0"/>
              <a:t>Encouraged more reading at home</a:t>
            </a:r>
          </a:p>
          <a:p>
            <a:pPr lvl="1"/>
            <a:r>
              <a:rPr lang="en-US" dirty="0" smtClean="0"/>
              <a:t>It was much easier to read by electric light than by fire, candlelight, or gaslight</a:t>
            </a:r>
          </a:p>
          <a:p>
            <a:r>
              <a:rPr lang="en-US" dirty="0" smtClean="0"/>
              <a:t>Dispersed the family within the house</a:t>
            </a:r>
          </a:p>
          <a:p>
            <a:pPr lvl="1"/>
            <a:r>
              <a:rPr lang="en-US" dirty="0" smtClean="0"/>
              <a:t>The family no longer congregated around the hearth</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EB93EAED-1C88-4CF0-9C77-9DBE39D543DE}" type="slidenum">
              <a:rPr lang="en-US" smtClean="0"/>
              <a:pPr/>
              <a:t>24</a:t>
            </a:fld>
            <a:endParaRPr lang="en-US"/>
          </a:p>
        </p:txBody>
      </p:sp>
    </p:spTree>
    <p:extLst>
      <p:ext uri="{BB962C8B-B14F-4D97-AF65-F5344CB8AC3E}">
        <p14:creationId xmlns:p14="http://schemas.microsoft.com/office/powerpoint/2010/main" val="1250850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a:t>
            </a:r>
            <a:endParaRPr lang="en-US" dirty="0"/>
          </a:p>
        </p:txBody>
      </p:sp>
      <p:sp>
        <p:nvSpPr>
          <p:cNvPr id="3" name="Content Placeholder 2"/>
          <p:cNvSpPr>
            <a:spLocks noGrp="1"/>
          </p:cNvSpPr>
          <p:nvPr>
            <p:ph idx="1"/>
          </p:nvPr>
        </p:nvSpPr>
        <p:spPr/>
        <p:txBody>
          <a:bodyPr>
            <a:normAutofit lnSpcReduction="10000"/>
          </a:bodyPr>
          <a:lstStyle/>
          <a:p>
            <a:r>
              <a:rPr lang="en-US" dirty="0" smtClean="0"/>
              <a:t>Once a home had electricity, a sequence of electricity-using</a:t>
            </a:r>
            <a:r>
              <a:rPr lang="en-US" baseline="0" dirty="0" smtClean="0"/>
              <a:t> products occurred:</a:t>
            </a:r>
          </a:p>
          <a:p>
            <a:pPr lvl="1"/>
            <a:r>
              <a:rPr lang="en-US" dirty="0" smtClean="0"/>
              <a:t>Electric lights</a:t>
            </a:r>
          </a:p>
          <a:p>
            <a:pPr lvl="1"/>
            <a:r>
              <a:rPr lang="en-US" dirty="0" smtClean="0"/>
              <a:t>Small appliances, such as electric irons, fans, toasters, and coffee makers</a:t>
            </a:r>
          </a:p>
          <a:p>
            <a:pPr lvl="1"/>
            <a:r>
              <a:rPr lang="en-US" dirty="0" smtClean="0"/>
              <a:t>Vacuum cleaners</a:t>
            </a:r>
          </a:p>
          <a:p>
            <a:pPr lvl="1"/>
            <a:r>
              <a:rPr lang="en-US" dirty="0" smtClean="0"/>
              <a:t>Entertainment media, such as radios &amp; phonographs</a:t>
            </a:r>
          </a:p>
          <a:p>
            <a:pPr lvl="1"/>
            <a:r>
              <a:rPr lang="en-US" dirty="0" smtClean="0"/>
              <a:t>Major appliances, such as washing machines, dishwashers, and later refrigerators</a:t>
            </a:r>
          </a:p>
        </p:txBody>
      </p:sp>
      <p:sp>
        <p:nvSpPr>
          <p:cNvPr id="4" name="Slide Number Placeholder 3"/>
          <p:cNvSpPr>
            <a:spLocks noGrp="1"/>
          </p:cNvSpPr>
          <p:nvPr>
            <p:ph type="sldNum" sz="quarter" idx="12"/>
          </p:nvPr>
        </p:nvSpPr>
        <p:spPr/>
        <p:txBody>
          <a:bodyPr/>
          <a:lstStyle/>
          <a:p>
            <a:fld id="{EB93EAED-1C88-4CF0-9C77-9DBE39D543DE}" type="slidenum">
              <a:rPr lang="en-US" smtClean="0"/>
              <a:pPr/>
              <a:t>25</a:t>
            </a:fld>
            <a:endParaRPr lang="en-US"/>
          </a:p>
        </p:txBody>
      </p:sp>
    </p:spTree>
    <p:extLst>
      <p:ext uri="{BB962C8B-B14F-4D97-AF65-F5344CB8AC3E}">
        <p14:creationId xmlns:p14="http://schemas.microsoft.com/office/powerpoint/2010/main" val="1137540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Appliances in the Home</a:t>
            </a:r>
            <a:endParaRPr lang="en-US" dirty="0"/>
          </a:p>
        </p:txBody>
      </p:sp>
      <p:graphicFrame>
        <p:nvGraphicFramePr>
          <p:cNvPr id="4" name="Content Placeholder 3"/>
          <p:cNvGraphicFramePr>
            <a:graphicFrameLocks noGrp="1"/>
          </p:cNvGraphicFramePr>
          <p:nvPr>
            <p:ph idx="1"/>
          </p:nvPr>
        </p:nvGraphicFramePr>
        <p:xfrm>
          <a:off x="1770413" y="1548343"/>
          <a:ext cx="5603174" cy="4629678"/>
        </p:xfrm>
        <a:graphic>
          <a:graphicData uri="http://schemas.openxmlformats.org/drawingml/2006/table">
            <a:tbl>
              <a:tblPr/>
              <a:tblGrid>
                <a:gridCol w="1260714"/>
                <a:gridCol w="980555"/>
                <a:gridCol w="1120635"/>
                <a:gridCol w="1120635"/>
                <a:gridCol w="1120635"/>
              </a:tblGrid>
              <a:tr h="374012">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Item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1900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1920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1930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b="1" kern="1200">
                          <a:solidFill>
                            <a:srgbClr val="002060"/>
                          </a:solidFill>
                          <a:latin typeface="Calibri"/>
                          <a:ea typeface="Times New Roman"/>
                          <a:cs typeface="Arial"/>
                        </a:rPr>
                        <a:t>1940</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Washing Machine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24%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60%</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Icebox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18%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Refrigerator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44%</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Vacuum Cleaner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9%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30%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40.5%</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Electric lights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35%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68%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79%</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Telephone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nSpc>
                          <a:spcPct val="115000"/>
                        </a:lnSpc>
                      </a:pPr>
                      <a:endParaRPr lang="en-US" sz="1000">
                        <a:latin typeface="Verdana"/>
                        <a:ea typeface="Times New Roman"/>
                        <a:cs typeface="Times New Roman"/>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35%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41% </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663976">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Iron</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nSpc>
                          <a:spcPct val="115000"/>
                        </a:lnSpc>
                      </a:pPr>
                      <a:endParaRPr lang="en-US" sz="1000">
                        <a:latin typeface="Verdana"/>
                        <a:ea typeface="Times New Roman"/>
                        <a:cs typeface="Times New Roman"/>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27% (1922)</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60%</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67%</a:t>
                      </a:r>
                      <a:endParaRPr lang="en-US" sz="110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r h="374012">
                <a:tc>
                  <a:txBody>
                    <a:bodyPr/>
                    <a:lstStyle/>
                    <a:p>
                      <a:pPr marL="0" marR="0">
                        <a:lnSpc>
                          <a:spcPct val="115000"/>
                        </a:lnSpc>
                        <a:spcBef>
                          <a:spcPts val="0"/>
                        </a:spcBef>
                        <a:spcAft>
                          <a:spcPts val="0"/>
                        </a:spcAft>
                      </a:pPr>
                      <a:r>
                        <a:rPr lang="en-US" sz="1700" kern="1200">
                          <a:solidFill>
                            <a:srgbClr val="000000"/>
                          </a:solidFill>
                          <a:latin typeface="Calibri"/>
                          <a:ea typeface="Times New Roman"/>
                          <a:cs typeface="Arial"/>
                        </a:rPr>
                        <a:t>Radio</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a:latin typeface="Arial"/>
                          <a:ea typeface="Times New Roman"/>
                          <a:cs typeface="Courier New"/>
                        </a:rPr>
                        <a:t>0</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&lt;1%</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a:solidFill>
                            <a:srgbClr val="002060"/>
                          </a:solidFill>
                          <a:latin typeface="Calibri"/>
                          <a:ea typeface="Times New Roman"/>
                          <a:cs typeface="Arial"/>
                        </a:rPr>
                        <a:t>33%</a:t>
                      </a:r>
                      <a:endParaRPr lang="en-US" sz="1100">
                        <a:latin typeface="Verdana"/>
                        <a:ea typeface="Verdana"/>
                        <a:cs typeface="Courier New"/>
                      </a:endParaRPr>
                    </a:p>
                  </a:txBody>
                  <a:tcPr marL="84048" marR="84048" marT="42024" marB="420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marL="0" marR="0" algn="ctr">
                        <a:lnSpc>
                          <a:spcPct val="115000"/>
                        </a:lnSpc>
                        <a:spcBef>
                          <a:spcPts val="0"/>
                        </a:spcBef>
                        <a:spcAft>
                          <a:spcPts val="0"/>
                        </a:spcAft>
                      </a:pPr>
                      <a:r>
                        <a:rPr lang="en-US" sz="1700" kern="1200" dirty="0">
                          <a:solidFill>
                            <a:srgbClr val="002060"/>
                          </a:solidFill>
                          <a:latin typeface="Calibri"/>
                          <a:ea typeface="Times New Roman"/>
                          <a:cs typeface="Arial"/>
                        </a:rPr>
                        <a:t>83%</a:t>
                      </a:r>
                      <a:endParaRPr lang="en-US" sz="1100" dirty="0">
                        <a:latin typeface="Verdana"/>
                        <a:ea typeface="Verdana"/>
                        <a:cs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r>
            </a:tbl>
          </a:graphicData>
        </a:graphic>
      </p:graphicFrame>
      <p:sp>
        <p:nvSpPr>
          <p:cNvPr id="5" name="Slide Number Placeholder 4"/>
          <p:cNvSpPr>
            <a:spLocks noGrp="1"/>
          </p:cNvSpPr>
          <p:nvPr>
            <p:ph type="sldNum" sz="quarter" idx="12"/>
          </p:nvPr>
        </p:nvSpPr>
        <p:spPr/>
        <p:txBody>
          <a:bodyPr/>
          <a:lstStyle/>
          <a:p>
            <a:fld id="{EB93EAED-1C88-4CF0-9C77-9DBE39D543DE}" type="slidenum">
              <a:rPr lang="en-US" smtClean="0"/>
              <a:pPr/>
              <a:t>26</a:t>
            </a:fld>
            <a:endParaRPr lang="en-US"/>
          </a:p>
        </p:txBody>
      </p:sp>
    </p:spTree>
    <p:extLst>
      <p:ext uri="{BB962C8B-B14F-4D97-AF65-F5344CB8AC3E}">
        <p14:creationId xmlns:p14="http://schemas.microsoft.com/office/powerpoint/2010/main" val="3876316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40362"/>
          </a:xfrm>
        </p:spPr>
        <p:txBody>
          <a:bodyPr>
            <a:normAutofit/>
          </a:bodyPr>
          <a:lstStyle/>
          <a:p>
            <a:r>
              <a:rPr lang="en-US" dirty="0" smtClean="0"/>
              <a:t>Advertising, Marketing, and Public Relations</a:t>
            </a:r>
            <a:endParaRPr lang="en-US" dirty="0"/>
          </a:p>
        </p:txBody>
      </p:sp>
      <p:sp>
        <p:nvSpPr>
          <p:cNvPr id="6" name="Slide Number Placeholder 5"/>
          <p:cNvSpPr>
            <a:spLocks noGrp="1"/>
          </p:cNvSpPr>
          <p:nvPr>
            <p:ph type="sldNum" sz="quarter" idx="12"/>
          </p:nvPr>
        </p:nvSpPr>
        <p:spPr/>
        <p:txBody>
          <a:bodyPr/>
          <a:lstStyle/>
          <a:p>
            <a:fld id="{1D4A1A5B-1A4D-4CF3-8207-6706A4B819D8}" type="slidenum">
              <a:rPr lang="en-US" smtClean="0"/>
              <a:pPr/>
              <a:t>27</a:t>
            </a:fld>
            <a:endParaRPr lang="en-US"/>
          </a:p>
        </p:txBody>
      </p:sp>
    </p:spTree>
    <p:extLst>
      <p:ext uri="{BB962C8B-B14F-4D97-AF65-F5344CB8AC3E}">
        <p14:creationId xmlns:p14="http://schemas.microsoft.com/office/powerpoint/2010/main" val="34357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Mass Production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To be profitable, capital-intensive investments required a large, steady, and predictable demand</a:t>
            </a:r>
          </a:p>
          <a:p>
            <a:r>
              <a:rPr lang="en-US" dirty="0" smtClean="0"/>
              <a:t>This required advertising – potential consumers had to be convinced they needed or wanted the product</a:t>
            </a:r>
          </a:p>
          <a:p>
            <a:r>
              <a:rPr lang="en-US" dirty="0" smtClean="0"/>
              <a:t>Early advertising focused on describing the appearance of the product, what it did, and how it worked</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28</a:t>
            </a:fld>
            <a:endParaRPr lang="en-US"/>
          </a:p>
        </p:txBody>
      </p:sp>
    </p:spTree>
    <p:extLst>
      <p:ext uri="{BB962C8B-B14F-4D97-AF65-F5344CB8AC3E}">
        <p14:creationId xmlns:p14="http://schemas.microsoft.com/office/powerpoint/2010/main" val="1371769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r>
              <a:rPr lang="en-US" smtClean="0"/>
              <a:t>in </a:t>
            </a:r>
            <a:r>
              <a:rPr lang="en-US" smtClean="0"/>
              <a:t>Advertising</a:t>
            </a:r>
            <a:endParaRPr lang="en-US" dirty="0"/>
          </a:p>
        </p:txBody>
      </p:sp>
      <p:sp>
        <p:nvSpPr>
          <p:cNvPr id="3" name="Content Placeholder 2"/>
          <p:cNvSpPr>
            <a:spLocks noGrp="1"/>
          </p:cNvSpPr>
          <p:nvPr>
            <p:ph idx="1"/>
          </p:nvPr>
        </p:nvSpPr>
        <p:spPr/>
        <p:txBody>
          <a:bodyPr>
            <a:normAutofit/>
          </a:bodyPr>
          <a:lstStyle/>
          <a:p>
            <a:r>
              <a:rPr lang="en-US" dirty="0" smtClean="0"/>
              <a:t>In the 1920s, advertising began to develop  new approaches</a:t>
            </a:r>
          </a:p>
          <a:p>
            <a:pPr lvl="1"/>
            <a:r>
              <a:rPr lang="en-US" dirty="0" smtClean="0"/>
              <a:t>Focusing on the consumers’ alleged or feared failings and anxieties and then demonstrating how the advertiser’s product could eliminate the failings and relieve the anxieties</a:t>
            </a:r>
          </a:p>
          <a:p>
            <a:pPr lvl="2"/>
            <a:r>
              <a:rPr lang="en-US" dirty="0" smtClean="0"/>
              <a:t>Listerine was marketed as a cure for “halitosis” </a:t>
            </a:r>
          </a:p>
          <a:p>
            <a:pPr lvl="2"/>
            <a:r>
              <a:rPr lang="en-US" dirty="0" smtClean="0"/>
              <a:t>“Often a bridesmaid but never a bride”</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29</a:t>
            </a:fld>
            <a:endParaRPr lang="en-US"/>
          </a:p>
        </p:txBody>
      </p:sp>
    </p:spTree>
    <p:extLst>
      <p:ext uri="{BB962C8B-B14F-4D97-AF65-F5344CB8AC3E}">
        <p14:creationId xmlns:p14="http://schemas.microsoft.com/office/powerpoint/2010/main" val="77855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on Entertainment</a:t>
            </a:r>
            <a:endParaRPr lang="en-US" dirty="0"/>
          </a:p>
        </p:txBody>
      </p:sp>
      <p:sp>
        <p:nvSpPr>
          <p:cNvPr id="3" name="Content Placeholder 2"/>
          <p:cNvSpPr>
            <a:spLocks noGrp="1"/>
          </p:cNvSpPr>
          <p:nvPr>
            <p:ph idx="1"/>
          </p:nvPr>
        </p:nvSpPr>
        <p:spPr/>
        <p:txBody>
          <a:bodyPr/>
          <a:lstStyle/>
          <a:p>
            <a:r>
              <a:rPr lang="en-US" dirty="0" smtClean="0"/>
              <a:t>Eliminated the sight gag in favor of one-line jokes and the give-and-take between comedian and straight man</a:t>
            </a:r>
          </a:p>
          <a:p>
            <a:r>
              <a:rPr lang="en-US" dirty="0" smtClean="0"/>
              <a:t>Created the serialized situation comedy and drama</a:t>
            </a:r>
          </a:p>
          <a:p>
            <a:pPr lvl="1"/>
            <a:r>
              <a:rPr lang="en-US" dirty="0" smtClean="0"/>
              <a:t>Serialized daytime dramas or ‘soap operas’ constituted nearly 60% of all daytime shows by 1940</a:t>
            </a:r>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687749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Advertising - 2</a:t>
            </a:r>
            <a:endParaRPr lang="en-US" dirty="0"/>
          </a:p>
        </p:txBody>
      </p:sp>
      <p:sp>
        <p:nvSpPr>
          <p:cNvPr id="3" name="Content Placeholder 2"/>
          <p:cNvSpPr>
            <a:spLocks noGrp="1"/>
          </p:cNvSpPr>
          <p:nvPr>
            <p:ph idx="1"/>
          </p:nvPr>
        </p:nvSpPr>
        <p:spPr/>
        <p:txBody>
          <a:bodyPr/>
          <a:lstStyle/>
          <a:p>
            <a:r>
              <a:rPr lang="en-US" dirty="0" smtClean="0"/>
              <a:t>New approaches (continued):</a:t>
            </a:r>
          </a:p>
          <a:p>
            <a:pPr lvl="1"/>
            <a:r>
              <a:rPr lang="en-US" dirty="0" smtClean="0"/>
              <a:t>Changing the psychology of the American public from the Protestant ethic of frugality, saving, and deferred gratification to a Consumption ethic of spending and willingness to go into debt</a:t>
            </a:r>
          </a:p>
          <a:p>
            <a:pPr lvl="1"/>
            <a:r>
              <a:rPr lang="en-US" dirty="0" smtClean="0"/>
              <a:t>Changing the attitude of workers toward work and leisure</a:t>
            </a:r>
          </a:p>
          <a:p>
            <a:pPr lvl="2"/>
            <a:r>
              <a:rPr lang="en-US" dirty="0" smtClean="0"/>
              <a:t>Once basic needs met, most workers preferred increased leisure time over additional work &amp; </a:t>
            </a:r>
            <a:r>
              <a:rPr lang="en-US" smtClean="0"/>
              <a:t>extra income</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30</a:t>
            </a:fld>
            <a:endParaRPr lang="en-US"/>
          </a:p>
        </p:txBody>
      </p:sp>
    </p:spTree>
    <p:extLst>
      <p:ext uri="{BB962C8B-B14F-4D97-AF65-F5344CB8AC3E}">
        <p14:creationId xmlns:p14="http://schemas.microsoft.com/office/powerpoint/2010/main" val="61336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Advertising - 3</a:t>
            </a:r>
            <a:endParaRPr lang="en-US" dirty="0"/>
          </a:p>
        </p:txBody>
      </p:sp>
      <p:sp>
        <p:nvSpPr>
          <p:cNvPr id="3" name="Content Placeholder 2"/>
          <p:cNvSpPr>
            <a:spLocks noGrp="1"/>
          </p:cNvSpPr>
          <p:nvPr>
            <p:ph idx="1"/>
          </p:nvPr>
        </p:nvSpPr>
        <p:spPr/>
        <p:txBody>
          <a:bodyPr/>
          <a:lstStyle/>
          <a:p>
            <a:r>
              <a:rPr lang="en-US" dirty="0" smtClean="0"/>
              <a:t>New approaches (continued):</a:t>
            </a:r>
          </a:p>
          <a:p>
            <a:pPr lvl="1"/>
            <a:r>
              <a:rPr lang="en-US" dirty="0" smtClean="0"/>
              <a:t>Appeals to status and social differentiation</a:t>
            </a:r>
          </a:p>
          <a:p>
            <a:pPr lvl="2"/>
            <a:r>
              <a:rPr lang="en-US" dirty="0" smtClean="0"/>
              <a:t>Inviting consumers to emulate the rich and take on the trappings of wealth and status</a:t>
            </a:r>
          </a:p>
          <a:p>
            <a:pPr lvl="1"/>
            <a:r>
              <a:rPr lang="en-US" dirty="0" smtClean="0"/>
              <a:t>Creation of dissatisfied consumers</a:t>
            </a:r>
          </a:p>
          <a:p>
            <a:pPr lvl="2"/>
            <a:r>
              <a:rPr lang="en-US" dirty="0" smtClean="0"/>
              <a:t>Via model and fashion changes</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31</a:t>
            </a:fld>
            <a:endParaRPr lang="en-US"/>
          </a:p>
        </p:txBody>
      </p:sp>
    </p:spTree>
    <p:extLst>
      <p:ext uri="{BB962C8B-B14F-4D97-AF65-F5344CB8AC3E}">
        <p14:creationId xmlns:p14="http://schemas.microsoft.com/office/powerpoint/2010/main" val="2008167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Advertising - 4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1920s and 1930s, advertising still focused largely in the print media of newspapers and magazines</a:t>
            </a:r>
          </a:p>
          <a:p>
            <a:r>
              <a:rPr lang="en-US" dirty="0" smtClean="0"/>
              <a:t>But as time went on, advertising increasingly migrated to radio</a:t>
            </a:r>
          </a:p>
          <a:p>
            <a:pPr lvl="1"/>
            <a:r>
              <a:rPr lang="en-US" dirty="0" smtClean="0"/>
              <a:t>Advertising became the economic basis of radio</a:t>
            </a:r>
          </a:p>
          <a:p>
            <a:pPr lvl="1"/>
            <a:r>
              <a:rPr lang="en-US" dirty="0" smtClean="0"/>
              <a:t>Ad agencies increasingly became involved in productions of programs</a:t>
            </a:r>
          </a:p>
          <a:p>
            <a:pPr lvl="1"/>
            <a:r>
              <a:rPr lang="en-US" dirty="0" smtClean="0"/>
              <a:t>Advertisers saw radio as an especially effective selling medium</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32</a:t>
            </a:fld>
            <a:endParaRPr lang="en-US"/>
          </a:p>
        </p:txBody>
      </p:sp>
    </p:spTree>
    <p:extLst>
      <p:ext uri="{BB962C8B-B14F-4D97-AF65-F5344CB8AC3E}">
        <p14:creationId xmlns:p14="http://schemas.microsoft.com/office/powerpoint/2010/main" val="307615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Six of the ten top advertising agencies of the 1980s came into existence during the 1920s and 1930s</a:t>
            </a:r>
          </a:p>
          <a:p>
            <a:r>
              <a:rPr lang="en-US" dirty="0" smtClean="0"/>
              <a:t>Ad agencies pioneered in market research</a:t>
            </a:r>
          </a:p>
          <a:p>
            <a:pPr lvl="1"/>
            <a:r>
              <a:rPr lang="en-US" dirty="0" smtClean="0"/>
              <a:t>Public opinion polling using the random-sampling techniques of pollster George Gallop (1932) and Elmo Roper (1933) developed to discern consumer attitudes, tastes, and preferences</a:t>
            </a:r>
          </a:p>
          <a:p>
            <a:pPr lvl="1"/>
            <a:r>
              <a:rPr lang="en-US" dirty="0" smtClean="0"/>
              <a:t>Roper &amp; Gallop saw election polls as a check on polling methods and accurate election predictions as a way of gaining corporate clients</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33</a:t>
            </a:fld>
            <a:endParaRPr lang="en-US"/>
          </a:p>
        </p:txBody>
      </p:sp>
    </p:spTree>
    <p:extLst>
      <p:ext uri="{BB962C8B-B14F-4D97-AF65-F5344CB8AC3E}">
        <p14:creationId xmlns:p14="http://schemas.microsoft.com/office/powerpoint/2010/main" val="1587646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a:t>
            </a:r>
            <a:endParaRPr lang="en-US" dirty="0"/>
          </a:p>
        </p:txBody>
      </p:sp>
      <p:sp>
        <p:nvSpPr>
          <p:cNvPr id="3" name="Content Placeholder 2"/>
          <p:cNvSpPr>
            <a:spLocks noGrp="1"/>
          </p:cNvSpPr>
          <p:nvPr>
            <p:ph idx="1"/>
          </p:nvPr>
        </p:nvSpPr>
        <p:spPr/>
        <p:txBody>
          <a:bodyPr/>
          <a:lstStyle/>
          <a:p>
            <a:r>
              <a:rPr lang="en-US" dirty="0" smtClean="0"/>
              <a:t>While branding dates back to the 18</a:t>
            </a:r>
            <a:r>
              <a:rPr lang="en-US" baseline="30000" dirty="0" smtClean="0"/>
              <a:t>th</a:t>
            </a:r>
            <a:r>
              <a:rPr lang="en-US" dirty="0" smtClean="0"/>
              <a:t> century (Cadbury &amp; Wedgwood), large scale use of branding began just before the end of the 19</a:t>
            </a:r>
            <a:r>
              <a:rPr lang="en-US" baseline="30000" dirty="0" smtClean="0"/>
              <a:t>th</a:t>
            </a:r>
            <a:r>
              <a:rPr lang="en-US" dirty="0" smtClean="0"/>
              <a:t> century</a:t>
            </a:r>
          </a:p>
          <a:p>
            <a:r>
              <a:rPr lang="en-US" dirty="0" smtClean="0"/>
              <a:t>By the 1930s, brand names were firmly established</a:t>
            </a:r>
          </a:p>
          <a:p>
            <a:pPr lvl="1"/>
            <a:r>
              <a:rPr lang="en-US" dirty="0" smtClean="0"/>
              <a:t>This made the supermarket possible since shoppers could compare prices at different stores</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34</a:t>
            </a:fld>
            <a:endParaRPr lang="en-US"/>
          </a:p>
        </p:txBody>
      </p:sp>
    </p:spTree>
    <p:extLst>
      <p:ext uri="{BB962C8B-B14F-4D97-AF65-F5344CB8AC3E}">
        <p14:creationId xmlns:p14="http://schemas.microsoft.com/office/powerpoint/2010/main" val="394855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 - 2</a:t>
            </a:r>
            <a:endParaRPr lang="en-US" dirty="0"/>
          </a:p>
        </p:txBody>
      </p:sp>
      <p:sp>
        <p:nvSpPr>
          <p:cNvPr id="3" name="Content Placeholder 2"/>
          <p:cNvSpPr>
            <a:spLocks noGrp="1"/>
          </p:cNvSpPr>
          <p:nvPr>
            <p:ph idx="1"/>
          </p:nvPr>
        </p:nvSpPr>
        <p:spPr/>
        <p:txBody>
          <a:bodyPr/>
          <a:lstStyle/>
          <a:p>
            <a:r>
              <a:rPr lang="en-US" dirty="0" smtClean="0"/>
              <a:t>Branding changed the retail landscape by making individual stores seem less special and making self-service the norm</a:t>
            </a:r>
          </a:p>
          <a:p>
            <a:pPr lvl="1"/>
            <a:r>
              <a:rPr lang="en-US" dirty="0" smtClean="0"/>
              <a:t>The supermarket (A&amp;P, </a:t>
            </a:r>
            <a:r>
              <a:rPr lang="en-US" dirty="0" err="1" smtClean="0"/>
              <a:t>Pigly</a:t>
            </a:r>
            <a:r>
              <a:rPr lang="en-US" dirty="0" smtClean="0"/>
              <a:t> Wiggly) arose out of a desire to sell brand-name items more cheaply than traditional groceries</a:t>
            </a:r>
          </a:p>
          <a:p>
            <a:r>
              <a:rPr lang="en-US" dirty="0" smtClean="0"/>
              <a:t>Branding promised uniform standards of quality  and gave goods an identity</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35</a:t>
            </a:fld>
            <a:endParaRPr lang="en-US"/>
          </a:p>
        </p:txBody>
      </p:sp>
    </p:spTree>
    <p:extLst>
      <p:ext uri="{BB962C8B-B14F-4D97-AF65-F5344CB8AC3E}">
        <p14:creationId xmlns:p14="http://schemas.microsoft.com/office/powerpoint/2010/main" val="1368168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While press agents in the 1800s had been active in promoting entertainers, most business tycoons were indifferent to what the press and public thought of them</a:t>
            </a:r>
          </a:p>
          <a:p>
            <a:pPr lvl="1"/>
            <a:r>
              <a:rPr lang="en-US" dirty="0" smtClean="0"/>
              <a:t>Cornelius Vanderbilt’s ‘the public be damned’ </a:t>
            </a:r>
          </a:p>
          <a:p>
            <a:r>
              <a:rPr lang="en-US" dirty="0" smtClean="0"/>
              <a:t>In the early-1900s, a coal mine  owners’ association hired Ivy Lee to provide the press with the owners’ version of events during a strike</a:t>
            </a:r>
          </a:p>
          <a:p>
            <a:r>
              <a:rPr lang="en-US" dirty="0" smtClean="0"/>
              <a:t>The need to sell and the success of the Committee on Public Information in WWI led corporations after WWI to seek a more desirable public image</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36</a:t>
            </a:fld>
            <a:endParaRPr lang="en-US"/>
          </a:p>
        </p:txBody>
      </p:sp>
    </p:spTree>
    <p:extLst>
      <p:ext uri="{BB962C8B-B14F-4D97-AF65-F5344CB8AC3E}">
        <p14:creationId xmlns:p14="http://schemas.microsoft.com/office/powerpoint/2010/main" val="4164569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Modern Adolescence &amp; an Emerging Youth Culture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1321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as a Social Category</a:t>
            </a:r>
            <a:endParaRPr lang="en-US" dirty="0"/>
          </a:p>
        </p:txBody>
      </p:sp>
      <p:sp>
        <p:nvSpPr>
          <p:cNvPr id="3" name="Content Placeholder 2"/>
          <p:cNvSpPr>
            <a:spLocks noGrp="1"/>
          </p:cNvSpPr>
          <p:nvPr>
            <p:ph idx="1"/>
          </p:nvPr>
        </p:nvSpPr>
        <p:spPr/>
        <p:txBody>
          <a:bodyPr>
            <a:normAutofit lnSpcReduction="10000"/>
          </a:bodyPr>
          <a:lstStyle/>
          <a:p>
            <a:r>
              <a:rPr lang="en-US" dirty="0" smtClean="0"/>
              <a:t>Childhood was created as a distinct social category as a result of the invention of printing</a:t>
            </a:r>
          </a:p>
          <a:p>
            <a:pPr lvl="1"/>
            <a:r>
              <a:rPr lang="en-US" dirty="0" smtClean="0"/>
              <a:t>Before printing, children became adults by learning how to speak. After printing, children became adults by learning how to read</a:t>
            </a:r>
          </a:p>
          <a:p>
            <a:pPr lvl="2"/>
            <a:r>
              <a:rPr lang="en-US" dirty="0" smtClean="0"/>
              <a:t>This required schooling. With schools, children came to be viewed as a special class of people different from adults</a:t>
            </a:r>
          </a:p>
          <a:p>
            <a:pPr lvl="2"/>
            <a:r>
              <a:rPr lang="en-US" dirty="0" smtClean="0"/>
              <a:t>Before print, children were seen as little adults and seen as part of the adult world</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38</a:t>
            </a:fld>
            <a:endParaRPr lang="en-US"/>
          </a:p>
        </p:txBody>
      </p:sp>
    </p:spTree>
    <p:extLst>
      <p:ext uri="{BB962C8B-B14F-4D97-AF65-F5344CB8AC3E}">
        <p14:creationId xmlns:p14="http://schemas.microsoft.com/office/powerpoint/2010/main" val="3169149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Adolescent as a Distinct Social Category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1920s and 1930s saw the emergence of both the adolescent as a distinct social category and of a ‘youth culture’</a:t>
            </a:r>
          </a:p>
          <a:p>
            <a:pPr lvl="1"/>
            <a:r>
              <a:rPr lang="en-US" dirty="0" smtClean="0"/>
              <a:t>This reflected five factors – </a:t>
            </a:r>
          </a:p>
          <a:p>
            <a:pPr lvl="2"/>
            <a:r>
              <a:rPr lang="en-US" dirty="0" smtClean="0"/>
              <a:t>The emergence of the modern high school </a:t>
            </a:r>
          </a:p>
          <a:p>
            <a:pPr lvl="2"/>
            <a:r>
              <a:rPr lang="en-US" dirty="0" smtClean="0"/>
              <a:t>Compulsory education, which kept most youth in school and out of the work force</a:t>
            </a:r>
          </a:p>
          <a:p>
            <a:pPr lvl="2"/>
            <a:r>
              <a:rPr lang="en-US" dirty="0" smtClean="0"/>
              <a:t>The automobile &amp; dating which removed teenagers from adult supervision</a:t>
            </a:r>
          </a:p>
          <a:p>
            <a:pPr lvl="2"/>
            <a:r>
              <a:rPr lang="en-US" dirty="0" smtClean="0"/>
              <a:t>Prosperity, which via allowances and part-time jobs provided kids with spending money</a:t>
            </a:r>
          </a:p>
          <a:p>
            <a:pPr lvl="2"/>
            <a:r>
              <a:rPr lang="en-US" dirty="0" smtClean="0"/>
              <a:t>The media, especially the movies</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39</a:t>
            </a:fld>
            <a:endParaRPr lang="en-US"/>
          </a:p>
        </p:txBody>
      </p:sp>
    </p:spTree>
    <p:extLst>
      <p:ext uri="{BB962C8B-B14F-4D97-AF65-F5344CB8AC3E}">
        <p14:creationId xmlns:p14="http://schemas.microsoft.com/office/powerpoint/2010/main" val="271976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Radio on Entertainment - 2</a:t>
            </a:r>
            <a:endParaRPr lang="en-US" dirty="0"/>
          </a:p>
        </p:txBody>
      </p:sp>
      <p:sp>
        <p:nvSpPr>
          <p:cNvPr id="3" name="Content Placeholder 2"/>
          <p:cNvSpPr>
            <a:spLocks noGrp="1"/>
          </p:cNvSpPr>
          <p:nvPr>
            <p:ph idx="1"/>
          </p:nvPr>
        </p:nvSpPr>
        <p:spPr/>
        <p:txBody>
          <a:bodyPr/>
          <a:lstStyle/>
          <a:p>
            <a:r>
              <a:rPr lang="en-US" dirty="0" smtClean="0"/>
              <a:t>Popularized and commercialized previously isolated forms of American music</a:t>
            </a:r>
          </a:p>
          <a:p>
            <a:pPr lvl="1"/>
            <a:r>
              <a:rPr lang="en-US" dirty="0" smtClean="0"/>
              <a:t>Country &amp; Western</a:t>
            </a:r>
          </a:p>
          <a:p>
            <a:pPr lvl="1"/>
            <a:r>
              <a:rPr lang="en-US" dirty="0" smtClean="0"/>
              <a:t>Blues</a:t>
            </a:r>
          </a:p>
          <a:p>
            <a:pPr lvl="1"/>
            <a:r>
              <a:rPr lang="en-US" dirty="0" smtClean="0"/>
              <a:t>Jazz</a:t>
            </a:r>
          </a:p>
          <a:p>
            <a:r>
              <a:rPr lang="en-US" dirty="0" smtClean="0"/>
              <a:t>Popularized the ‘psychological thriller’ and the detective story </a:t>
            </a:r>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718873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a:t>
            </a:r>
            <a:r>
              <a:rPr lang="en-US" dirty="0" smtClean="0"/>
              <a:t>School - 1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While the American high school existed long before the 1920s, it was simply a college prep institution that catered to a small minority of teen-agers</a:t>
            </a:r>
          </a:p>
          <a:p>
            <a:r>
              <a:rPr lang="en-US" dirty="0" smtClean="0"/>
              <a:t>In the 1920s, the modern high school emerged</a:t>
            </a:r>
          </a:p>
          <a:p>
            <a:pPr lvl="1"/>
            <a:r>
              <a:rPr lang="en-US" dirty="0" smtClean="0"/>
              <a:t>High schools offer vocational and general citizenship education as well as preparation for college</a:t>
            </a:r>
          </a:p>
          <a:p>
            <a:pPr lvl="1"/>
            <a:r>
              <a:rPr lang="en-US" dirty="0" smtClean="0"/>
              <a:t>High schools offered competitive sports, extracurricular activities, dances, other social events, and institutions and traditions associated with colleges</a:t>
            </a:r>
          </a:p>
          <a:p>
            <a:pPr lvl="1"/>
            <a:r>
              <a:rPr lang="en-US" dirty="0" smtClean="0"/>
              <a:t>The consolidated high school emerged as a result of the school bus</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40</a:t>
            </a:fld>
            <a:endParaRPr lang="en-US"/>
          </a:p>
        </p:txBody>
      </p:sp>
    </p:spTree>
    <p:extLst>
      <p:ext uri="{BB962C8B-B14F-4D97-AF65-F5344CB8AC3E}">
        <p14:creationId xmlns:p14="http://schemas.microsoft.com/office/powerpoint/2010/main" val="3133159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- 2</a:t>
            </a:r>
            <a:endParaRPr lang="en-US" dirty="0"/>
          </a:p>
        </p:txBody>
      </p:sp>
      <p:sp>
        <p:nvSpPr>
          <p:cNvPr id="3" name="Content Placeholder 2"/>
          <p:cNvSpPr>
            <a:spLocks noGrp="1"/>
          </p:cNvSpPr>
          <p:nvPr>
            <p:ph idx="1"/>
          </p:nvPr>
        </p:nvSpPr>
        <p:spPr/>
        <p:txBody>
          <a:bodyPr>
            <a:normAutofit lnSpcReduction="10000"/>
          </a:bodyPr>
          <a:lstStyle/>
          <a:p>
            <a:r>
              <a:rPr lang="en-US" dirty="0" smtClean="0"/>
              <a:t>By the late-1930s, most teenagers under age 18 were in high school</a:t>
            </a:r>
          </a:p>
          <a:p>
            <a:pPr lvl="1"/>
            <a:r>
              <a:rPr lang="en-US" dirty="0" smtClean="0"/>
              <a:t>This reflected two factors</a:t>
            </a:r>
          </a:p>
          <a:p>
            <a:pPr lvl="2"/>
            <a:r>
              <a:rPr lang="en-US" dirty="0" smtClean="0"/>
              <a:t>A Great Depression desire to get teenagers out of the work force in order to provide jobs for male family breadwinners</a:t>
            </a:r>
          </a:p>
          <a:p>
            <a:pPr lvl="2"/>
            <a:r>
              <a:rPr lang="en-US" dirty="0" smtClean="0"/>
              <a:t>Parental uncertainty about what skills and knowledge their children would need in a changing world</a:t>
            </a:r>
          </a:p>
          <a:p>
            <a:r>
              <a:rPr lang="en-US" dirty="0" smtClean="0"/>
              <a:t>High schools played a major role in the creation of a ‘youth culture’</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41</a:t>
            </a:fld>
            <a:endParaRPr lang="en-US"/>
          </a:p>
        </p:txBody>
      </p:sp>
    </p:spTree>
    <p:extLst>
      <p:ext uri="{BB962C8B-B14F-4D97-AF65-F5344CB8AC3E}">
        <p14:creationId xmlns:p14="http://schemas.microsoft.com/office/powerpoint/2010/main" val="1196341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Culture</a:t>
            </a:r>
            <a:endParaRPr lang="en-US" dirty="0"/>
          </a:p>
        </p:txBody>
      </p:sp>
      <p:sp>
        <p:nvSpPr>
          <p:cNvPr id="3" name="Content Placeholder 2"/>
          <p:cNvSpPr>
            <a:spLocks noGrp="1"/>
          </p:cNvSpPr>
          <p:nvPr>
            <p:ph idx="1"/>
          </p:nvPr>
        </p:nvSpPr>
        <p:spPr/>
        <p:txBody>
          <a:bodyPr/>
          <a:lstStyle/>
          <a:p>
            <a:r>
              <a:rPr lang="en-US" dirty="0" smtClean="0"/>
              <a:t>Reflected the relative segregation of youth in an environment where interaction was mostly with peers instead of parents and other adults</a:t>
            </a:r>
          </a:p>
          <a:p>
            <a:pPr lvl="1"/>
            <a:r>
              <a:rPr lang="en-US" dirty="0" smtClean="0"/>
              <a:t>Also reflected the teenagers for autonomy and independence from their parents</a:t>
            </a:r>
          </a:p>
          <a:p>
            <a:r>
              <a:rPr lang="en-US" dirty="0" smtClean="0"/>
              <a:t>Was strongly influenced by what they saw in the movies and heard on the radio</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42</a:t>
            </a:fld>
            <a:endParaRPr lang="en-US"/>
          </a:p>
        </p:txBody>
      </p:sp>
    </p:spTree>
    <p:extLst>
      <p:ext uri="{BB962C8B-B14F-4D97-AF65-F5344CB8AC3E}">
        <p14:creationId xmlns:p14="http://schemas.microsoft.com/office/powerpoint/2010/main" val="2651483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Traditional courting procedures did not suit an era of coeducational high schools, movies, urban dance halls, and automobiles</a:t>
            </a:r>
          </a:p>
          <a:p>
            <a:r>
              <a:rPr lang="en-US" dirty="0" smtClean="0"/>
              <a:t>Result: dating</a:t>
            </a:r>
          </a:p>
          <a:p>
            <a:pPr lvl="1"/>
            <a:r>
              <a:rPr lang="en-US" dirty="0" smtClean="0"/>
              <a:t>Arranged by the two people involved without family involvement</a:t>
            </a:r>
          </a:p>
          <a:p>
            <a:pPr lvl="2"/>
            <a:r>
              <a:rPr lang="en-US" dirty="0" smtClean="0"/>
              <a:t>Man asked, woman accepted &amp; the man paid the expenses of the date</a:t>
            </a:r>
          </a:p>
          <a:p>
            <a:pPr lvl="1"/>
            <a:r>
              <a:rPr lang="en-US" dirty="0" smtClean="0"/>
              <a:t>Took place outside the home </a:t>
            </a:r>
          </a:p>
          <a:p>
            <a:pPr lvl="1"/>
            <a:r>
              <a:rPr lang="en-US" dirty="0" smtClean="0"/>
              <a:t>Often involved the couple being alone together</a:t>
            </a:r>
          </a:p>
          <a:p>
            <a:pPr lvl="1"/>
            <a:r>
              <a:rPr lang="en-US" dirty="0" smtClean="0"/>
              <a:t>Implied no commitment on either side</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43</a:t>
            </a:fld>
            <a:endParaRPr lang="en-US"/>
          </a:p>
        </p:txBody>
      </p:sp>
    </p:spTree>
    <p:extLst>
      <p:ext uri="{BB962C8B-B14F-4D97-AF65-F5344CB8AC3E}">
        <p14:creationId xmlns:p14="http://schemas.microsoft.com/office/powerpoint/2010/main" val="2959529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 Market Crash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5408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1920s Economy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Poverty was fairly common, especially</a:t>
            </a:r>
          </a:p>
          <a:p>
            <a:pPr lvl="1"/>
            <a:r>
              <a:rPr lang="en-US" dirty="0" smtClean="0"/>
              <a:t>In the South &amp; among rural dwellers, unskilled urban workers &amp; recent immigrants</a:t>
            </a:r>
          </a:p>
          <a:p>
            <a:r>
              <a:rPr lang="en-US" dirty="0" smtClean="0"/>
              <a:t>But certain sectors of the economy were booming</a:t>
            </a:r>
          </a:p>
          <a:p>
            <a:pPr lvl="1"/>
            <a:r>
              <a:rPr lang="en-US" dirty="0" smtClean="0"/>
              <a:t>Automobiles</a:t>
            </a:r>
          </a:p>
          <a:p>
            <a:pPr lvl="1"/>
            <a:r>
              <a:rPr lang="en-US" dirty="0" smtClean="0"/>
              <a:t>Radio – radio manufacturers, performers &amp; program creators</a:t>
            </a:r>
          </a:p>
          <a:p>
            <a:pPr lvl="1"/>
            <a:r>
              <a:rPr lang="en-US" dirty="0" smtClean="0"/>
              <a:t>Movie – Hollywood &amp; movie theaters</a:t>
            </a:r>
          </a:p>
          <a:p>
            <a:pPr lvl="1"/>
            <a:r>
              <a:rPr lang="en-US" dirty="0" smtClean="0"/>
              <a:t>Household appliances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45</a:t>
            </a:fld>
            <a:endParaRPr lang="en-US"/>
          </a:p>
        </p:txBody>
      </p:sp>
    </p:spTree>
    <p:extLst>
      <p:ext uri="{BB962C8B-B14F-4D97-AF65-F5344CB8AC3E}">
        <p14:creationId xmlns:p14="http://schemas.microsoft.com/office/powerpoint/2010/main" val="1454502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Unbalanced Economy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1929, the top 1% owned 44.2% of household wealth</a:t>
            </a:r>
          </a:p>
          <a:p>
            <a:pPr lvl="1"/>
            <a:r>
              <a:rPr lang="en-US" dirty="0" smtClean="0"/>
              <a:t>The top 0.1% (approx 24,000 families) had a total income equal to that of the bottom 42% (more than 11,500,000 families)</a:t>
            </a:r>
          </a:p>
          <a:p>
            <a:r>
              <a:rPr lang="en-US" dirty="0" smtClean="0"/>
              <a:t>Between 1920-1929, per capita income rose by 9% , but that of the top 1% rose by 75%</a:t>
            </a:r>
          </a:p>
          <a:p>
            <a:pPr lvl="1"/>
            <a:r>
              <a:rPr lang="en-US" dirty="0" smtClean="0"/>
              <a:t>Share of disposable income going to the top 1% rose from 12%  in 1920 to 19% in 1929</a:t>
            </a:r>
          </a:p>
          <a:p>
            <a:r>
              <a:rPr lang="en-US" dirty="0" smtClean="0"/>
              <a:t>The bottom 87% of the population owned only 8% of the wealth</a:t>
            </a:r>
          </a:p>
        </p:txBody>
      </p:sp>
      <p:sp>
        <p:nvSpPr>
          <p:cNvPr id="4" name="Slide Number Placeholder 3"/>
          <p:cNvSpPr>
            <a:spLocks noGrp="1"/>
          </p:cNvSpPr>
          <p:nvPr>
            <p:ph type="sldNum" sz="quarter" idx="12"/>
          </p:nvPr>
        </p:nvSpPr>
        <p:spPr/>
        <p:txBody>
          <a:bodyPr/>
          <a:lstStyle/>
          <a:p>
            <a:fld id="{1D4A1A5B-1A4D-4CF3-8207-6706A4B819D8}" type="slidenum">
              <a:rPr lang="en-US" smtClean="0"/>
              <a:pPr/>
              <a:t>46</a:t>
            </a:fld>
            <a:endParaRPr lang="en-US"/>
          </a:p>
        </p:txBody>
      </p:sp>
    </p:spTree>
    <p:extLst>
      <p:ext uri="{BB962C8B-B14F-4D97-AF65-F5344CB8AC3E}">
        <p14:creationId xmlns:p14="http://schemas.microsoft.com/office/powerpoint/2010/main" val="8533979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Hurting Industries</a:t>
            </a:r>
            <a:endParaRPr lang="en-US" dirty="0"/>
          </a:p>
        </p:txBody>
      </p:sp>
      <p:sp>
        <p:nvSpPr>
          <p:cNvPr id="3" name="Content Placeholder 2"/>
          <p:cNvSpPr>
            <a:spLocks noGrp="1"/>
          </p:cNvSpPr>
          <p:nvPr>
            <p:ph idx="1"/>
          </p:nvPr>
        </p:nvSpPr>
        <p:spPr/>
        <p:txBody>
          <a:bodyPr/>
          <a:lstStyle/>
          <a:p>
            <a:r>
              <a:rPr lang="en-US" dirty="0" smtClean="0"/>
              <a:t>The farm, textile, coal, mining, and shoe industries were hurting</a:t>
            </a:r>
          </a:p>
          <a:p>
            <a:pPr lvl="1"/>
            <a:r>
              <a:rPr lang="en-US" dirty="0" smtClean="0"/>
              <a:t>In 1920, farm families were 22% of the U.S. population, but received only 15% of the national income in 1920 and 9% in 1928</a:t>
            </a:r>
          </a:p>
          <a:p>
            <a:pPr lvl="1"/>
            <a:r>
              <a:rPr lang="en-US" dirty="0" smtClean="0"/>
              <a:t>Houses and factories were beginning to switch from coal and wood heat to gas and fuel oil heat</a:t>
            </a:r>
          </a:p>
          <a:p>
            <a:pPr lvl="1"/>
            <a:endParaRPr lang="en-US" dirty="0" smtClean="0"/>
          </a:p>
        </p:txBody>
      </p:sp>
      <p:sp>
        <p:nvSpPr>
          <p:cNvPr id="4" name="Slide Number Placeholder 3"/>
          <p:cNvSpPr>
            <a:spLocks noGrp="1"/>
          </p:cNvSpPr>
          <p:nvPr>
            <p:ph type="sldNum" sz="quarter" idx="12"/>
          </p:nvPr>
        </p:nvSpPr>
        <p:spPr/>
        <p:txBody>
          <a:bodyPr/>
          <a:lstStyle/>
          <a:p>
            <a:fld id="{1D4A1A5B-1A4D-4CF3-8207-6706A4B819D8}" type="slidenum">
              <a:rPr lang="en-US" smtClean="0"/>
              <a:pPr/>
              <a:t>47</a:t>
            </a:fld>
            <a:endParaRPr lang="en-US"/>
          </a:p>
        </p:txBody>
      </p:sp>
    </p:spTree>
    <p:extLst>
      <p:ext uri="{BB962C8B-B14F-4D97-AF65-F5344CB8AC3E}">
        <p14:creationId xmlns:p14="http://schemas.microsoft.com/office/powerpoint/2010/main" val="490017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1920s, investors began to prefer common stocks over preferred stocks and corporate bonds</a:t>
            </a:r>
          </a:p>
          <a:p>
            <a:r>
              <a:rPr lang="en-US" dirty="0" smtClean="0"/>
              <a:t>Low margin requirements and low interest rates encouraged people to buy on “margin”</a:t>
            </a:r>
          </a:p>
          <a:p>
            <a:r>
              <a:rPr lang="en-US" dirty="0" smtClean="0"/>
              <a:t>Out of a population of 120 million, only 3 million (2.5%) owned stocks</a:t>
            </a:r>
          </a:p>
          <a:p>
            <a:pPr lvl="1"/>
            <a:r>
              <a:rPr lang="en-US" dirty="0" smtClean="0"/>
              <a:t>Only 1,500,000 had brokerage accounts</a:t>
            </a:r>
          </a:p>
          <a:p>
            <a:pPr lvl="1"/>
            <a:r>
              <a:rPr lang="en-US" dirty="0" smtClean="0"/>
              <a:t>No more than 750,000 speculated in stocks</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48</a:t>
            </a:fld>
            <a:endParaRPr lang="en-US"/>
          </a:p>
        </p:txBody>
      </p:sp>
    </p:spTree>
    <p:extLst>
      <p:ext uri="{BB962C8B-B14F-4D97-AF65-F5344CB8AC3E}">
        <p14:creationId xmlns:p14="http://schemas.microsoft.com/office/powerpoint/2010/main" val="387739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 Boom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the stock market boom got under way, it was fed by an expansion of credit which in turn had a ‘positive feedback’ effect</a:t>
            </a:r>
          </a:p>
          <a:p>
            <a:r>
              <a:rPr lang="en-US" dirty="0" smtClean="0"/>
              <a:t>As ‘positive feedback’ and profit opportunities increase, speculation began</a:t>
            </a:r>
          </a:p>
          <a:p>
            <a:pPr lvl="1"/>
            <a:r>
              <a:rPr lang="en-US" dirty="0" smtClean="0"/>
              <a:t>Facilitated by the new mutual funds (investment trusts)</a:t>
            </a:r>
          </a:p>
          <a:p>
            <a:r>
              <a:rPr lang="en-US" dirty="0" smtClean="0"/>
              <a:t>Buying on margin greatly increased the amount of speculation</a:t>
            </a:r>
          </a:p>
          <a:p>
            <a:r>
              <a:rPr lang="en-US" dirty="0" smtClean="0"/>
              <a:t>The result was a boom or bubble</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49</a:t>
            </a:fld>
            <a:endParaRPr lang="en-US"/>
          </a:p>
        </p:txBody>
      </p:sp>
    </p:spTree>
    <p:extLst>
      <p:ext uri="{BB962C8B-B14F-4D97-AF65-F5344CB8AC3E}">
        <p14:creationId xmlns:p14="http://schemas.microsoft.com/office/powerpoint/2010/main" val="388584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By broadcasting the same content to a vast audience at the same time, radio created a shared</a:t>
            </a:r>
            <a:r>
              <a:rPr lang="en-US" baseline="0" dirty="0" smtClean="0"/>
              <a:t> simultaneity and unity of experience</a:t>
            </a:r>
          </a:p>
          <a:p>
            <a:pPr lvl="1"/>
            <a:r>
              <a:rPr lang="en-US" dirty="0" smtClean="0"/>
              <a:t>This led to both a standardization of culture and also of speech</a:t>
            </a:r>
          </a:p>
          <a:p>
            <a:r>
              <a:rPr lang="en-US" dirty="0" smtClean="0"/>
              <a:t>It led people to focus on and know about what was happening at the national and international level as distinct from the local community level</a:t>
            </a:r>
          </a:p>
          <a:p>
            <a:pPr lvl="1"/>
            <a:r>
              <a:rPr lang="en-US" dirty="0" smtClean="0"/>
              <a:t>Thanks to radio and later TV, we now have people who are well-informed about what is going on in Washington or in the Middle East, but who have no idea of who their local mayor or city council representative is</a:t>
            </a:r>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8301109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RCA Stock</a:t>
            </a:r>
            <a:endParaRPr lang="en-US" dirty="0"/>
          </a:p>
        </p:txBody>
      </p:sp>
      <p:graphicFrame>
        <p:nvGraphicFramePr>
          <p:cNvPr id="4" name="Content Placeholder 3"/>
          <p:cNvGraphicFramePr>
            <a:graphicFrameLocks noGrp="1"/>
          </p:cNvGraphicFramePr>
          <p:nvPr>
            <p:ph idx="1"/>
          </p:nvPr>
        </p:nvGraphicFramePr>
        <p:xfrm>
          <a:off x="457200" y="1676400"/>
          <a:ext cx="8229600" cy="3820886"/>
        </p:xfrm>
        <a:graphic>
          <a:graphicData uri="http://schemas.openxmlformats.org/drawingml/2006/table">
            <a:tbl>
              <a:tblPr firstRow="1" bandRow="1">
                <a:tableStyleId>{5C22544A-7EE6-4342-B048-85BDC9FD1C3A}</a:tableStyleId>
              </a:tblPr>
              <a:tblGrid>
                <a:gridCol w="2743200"/>
                <a:gridCol w="2743200"/>
                <a:gridCol w="2743200"/>
              </a:tblGrid>
              <a:tr h="609600">
                <a:tc>
                  <a:txBody>
                    <a:bodyPr/>
                    <a:lstStyle/>
                    <a:p>
                      <a:pPr marL="0" marR="0" algn="ctr">
                        <a:spcBef>
                          <a:spcPts val="0"/>
                        </a:spcBef>
                      </a:pPr>
                      <a:r>
                        <a:rPr lang="en-US" sz="2400" b="1" dirty="0">
                          <a:latin typeface="Verdana"/>
                          <a:ea typeface="Verdana"/>
                          <a:cs typeface="Courier New"/>
                        </a:rPr>
                        <a:t>Year</a:t>
                      </a:r>
                      <a:endParaRPr lang="en-US" sz="2400" dirty="0">
                        <a:latin typeface="Verdana"/>
                        <a:ea typeface="Verdana"/>
                        <a:cs typeface="Courier New"/>
                      </a:endParaRPr>
                    </a:p>
                  </a:txBody>
                  <a:tcPr marL="68580" marR="68580" marT="0" marB="0"/>
                </a:tc>
                <a:tc>
                  <a:txBody>
                    <a:bodyPr/>
                    <a:lstStyle/>
                    <a:p>
                      <a:pPr marL="0" marR="0" algn="ctr">
                        <a:spcBef>
                          <a:spcPts val="0"/>
                        </a:spcBef>
                      </a:pPr>
                      <a:r>
                        <a:rPr lang="en-US" sz="2000" b="1" dirty="0">
                          <a:latin typeface="Verdana"/>
                          <a:ea typeface="Verdana"/>
                          <a:cs typeface="Courier New"/>
                        </a:rPr>
                        <a:t>Price per share</a:t>
                      </a:r>
                      <a:endParaRPr lang="en-US" sz="2000" dirty="0">
                        <a:latin typeface="Verdana"/>
                        <a:ea typeface="Verdana"/>
                        <a:cs typeface="Courier New"/>
                      </a:endParaRPr>
                    </a:p>
                  </a:txBody>
                  <a:tcPr marL="68580" marR="68580" marT="0" marB="0"/>
                </a:tc>
                <a:tc>
                  <a:txBody>
                    <a:bodyPr/>
                    <a:lstStyle/>
                    <a:p>
                      <a:pPr marL="0" marR="0" algn="ctr">
                        <a:spcBef>
                          <a:spcPts val="0"/>
                        </a:spcBef>
                      </a:pPr>
                      <a:r>
                        <a:rPr lang="en-US" sz="2000" b="1" dirty="0">
                          <a:latin typeface="Verdana"/>
                          <a:ea typeface="Verdana"/>
                          <a:cs typeface="Courier New"/>
                        </a:rPr>
                        <a:t>Monetary value per share*</a:t>
                      </a:r>
                      <a:endParaRPr lang="en-US" sz="2000" dirty="0">
                        <a:latin typeface="Verdana"/>
                        <a:ea typeface="Verdana"/>
                        <a:cs typeface="Courier New"/>
                      </a:endParaRPr>
                    </a:p>
                  </a:txBody>
                  <a:tcPr marL="68580" marR="68580" marT="0" marB="0"/>
                </a:tc>
              </a:tr>
              <a:tr h="544286">
                <a:tc>
                  <a:txBody>
                    <a:bodyPr/>
                    <a:lstStyle/>
                    <a:p>
                      <a:pPr marL="0" marR="0" algn="ctr">
                        <a:spcBef>
                          <a:spcPts val="0"/>
                        </a:spcBef>
                      </a:pPr>
                      <a:r>
                        <a:rPr lang="en-US" sz="2400" dirty="0">
                          <a:latin typeface="Verdana"/>
                          <a:ea typeface="Verdana"/>
                          <a:cs typeface="Courier New"/>
                        </a:rPr>
                        <a:t>1921</a:t>
                      </a:r>
                    </a:p>
                  </a:txBody>
                  <a:tcPr marL="68580" marR="68580" marT="0" marB="0"/>
                </a:tc>
                <a:tc>
                  <a:txBody>
                    <a:bodyPr/>
                    <a:lstStyle/>
                    <a:p>
                      <a:pPr marL="0" marR="0" algn="ctr">
                        <a:spcBef>
                          <a:spcPts val="0"/>
                        </a:spcBef>
                      </a:pPr>
                      <a:r>
                        <a:rPr lang="en-US" sz="2400" dirty="0">
                          <a:latin typeface="Verdana"/>
                          <a:ea typeface="Verdana"/>
                          <a:cs typeface="Courier New"/>
                        </a:rPr>
                        <a:t>$1.50</a:t>
                      </a:r>
                    </a:p>
                  </a:txBody>
                  <a:tcPr marL="68580" marR="68580" marT="0" marB="0"/>
                </a:tc>
                <a:tc>
                  <a:txBody>
                    <a:bodyPr/>
                    <a:lstStyle/>
                    <a:p>
                      <a:pPr marL="0" marR="0">
                        <a:spcBef>
                          <a:spcPts val="0"/>
                        </a:spcBef>
                      </a:pPr>
                      <a:endParaRPr lang="en-US" sz="1100" dirty="0">
                        <a:latin typeface="Verdana"/>
                        <a:ea typeface="Verdana"/>
                        <a:cs typeface="Courier New"/>
                      </a:endParaRPr>
                    </a:p>
                  </a:txBody>
                  <a:tcPr marL="68580" marR="68580" marT="0" marB="0"/>
                </a:tc>
              </a:tr>
              <a:tr h="544286">
                <a:tc>
                  <a:txBody>
                    <a:bodyPr/>
                    <a:lstStyle/>
                    <a:p>
                      <a:pPr marL="0" marR="0" algn="ctr">
                        <a:spcBef>
                          <a:spcPts val="0"/>
                        </a:spcBef>
                      </a:pPr>
                      <a:r>
                        <a:rPr lang="en-US" sz="2400" dirty="0">
                          <a:latin typeface="Verdana"/>
                          <a:ea typeface="Verdana"/>
                          <a:cs typeface="Courier New"/>
                        </a:rPr>
                        <a:t>1923</a:t>
                      </a:r>
                    </a:p>
                  </a:txBody>
                  <a:tcPr marL="68580" marR="68580" marT="0" marB="0"/>
                </a:tc>
                <a:tc>
                  <a:txBody>
                    <a:bodyPr/>
                    <a:lstStyle/>
                    <a:p>
                      <a:pPr marL="0" marR="0" algn="ctr">
                        <a:spcBef>
                          <a:spcPts val="0"/>
                        </a:spcBef>
                      </a:pPr>
                      <a:r>
                        <a:rPr lang="en-US" sz="2400" dirty="0">
                          <a:latin typeface="Verdana"/>
                          <a:ea typeface="Verdana"/>
                          <a:cs typeface="Courier New"/>
                        </a:rPr>
                        <a:t>$4.75</a:t>
                      </a:r>
                    </a:p>
                  </a:txBody>
                  <a:tcPr marL="68580" marR="68580" marT="0" marB="0"/>
                </a:tc>
                <a:tc>
                  <a:txBody>
                    <a:bodyPr/>
                    <a:lstStyle/>
                    <a:p>
                      <a:pPr marL="0" marR="0">
                        <a:spcBef>
                          <a:spcPts val="0"/>
                        </a:spcBef>
                      </a:pPr>
                      <a:endParaRPr lang="en-US" sz="1100" dirty="0">
                        <a:latin typeface="Verdana"/>
                        <a:ea typeface="Verdana"/>
                        <a:cs typeface="Courier New"/>
                      </a:endParaRPr>
                    </a:p>
                  </a:txBody>
                  <a:tcPr marL="68580" marR="68580" marT="0" marB="0"/>
                </a:tc>
              </a:tr>
              <a:tr h="544286">
                <a:tc>
                  <a:txBody>
                    <a:bodyPr/>
                    <a:lstStyle/>
                    <a:p>
                      <a:pPr marL="0" marR="0" algn="ctr">
                        <a:spcBef>
                          <a:spcPts val="0"/>
                        </a:spcBef>
                      </a:pPr>
                      <a:r>
                        <a:rPr lang="en-US" sz="2400" dirty="0">
                          <a:latin typeface="Verdana"/>
                          <a:ea typeface="Verdana"/>
                          <a:cs typeface="Courier New"/>
                        </a:rPr>
                        <a:t>1924</a:t>
                      </a:r>
                    </a:p>
                  </a:txBody>
                  <a:tcPr marL="68580" marR="68580" marT="0" marB="0"/>
                </a:tc>
                <a:tc>
                  <a:txBody>
                    <a:bodyPr/>
                    <a:lstStyle/>
                    <a:p>
                      <a:pPr marL="0" marR="0" algn="ctr">
                        <a:spcBef>
                          <a:spcPts val="0"/>
                        </a:spcBef>
                      </a:pPr>
                      <a:r>
                        <a:rPr lang="en-US" sz="2400" dirty="0">
                          <a:latin typeface="Verdana"/>
                          <a:ea typeface="Verdana"/>
                          <a:cs typeface="Courier New"/>
                        </a:rPr>
                        <a:t>$66.87</a:t>
                      </a:r>
                    </a:p>
                  </a:txBody>
                  <a:tcPr marL="68580" marR="68580" marT="0" marB="0"/>
                </a:tc>
                <a:tc>
                  <a:txBody>
                    <a:bodyPr/>
                    <a:lstStyle/>
                    <a:p>
                      <a:pPr marL="0" marR="0" algn="ctr">
                        <a:spcBef>
                          <a:spcPts val="0"/>
                        </a:spcBef>
                      </a:pPr>
                      <a:r>
                        <a:rPr lang="en-US" sz="2400" dirty="0">
                          <a:latin typeface="Verdana"/>
                          <a:ea typeface="Verdana"/>
                          <a:cs typeface="Courier New"/>
                        </a:rPr>
                        <a:t>$66.87</a:t>
                      </a:r>
                    </a:p>
                  </a:txBody>
                  <a:tcPr marL="68580" marR="68580" marT="0" marB="0"/>
                </a:tc>
              </a:tr>
              <a:tr h="544286">
                <a:tc>
                  <a:txBody>
                    <a:bodyPr/>
                    <a:lstStyle/>
                    <a:p>
                      <a:pPr marL="0" marR="0" algn="ctr">
                        <a:spcBef>
                          <a:spcPts val="0"/>
                        </a:spcBef>
                      </a:pPr>
                      <a:r>
                        <a:rPr lang="en-US" sz="2400" dirty="0">
                          <a:latin typeface="Verdana"/>
                          <a:ea typeface="Verdana"/>
                          <a:cs typeface="Courier New"/>
                        </a:rPr>
                        <a:t>1927</a:t>
                      </a:r>
                    </a:p>
                  </a:txBody>
                  <a:tcPr marL="68580" marR="68580" marT="0" marB="0"/>
                </a:tc>
                <a:tc>
                  <a:txBody>
                    <a:bodyPr/>
                    <a:lstStyle/>
                    <a:p>
                      <a:pPr marL="0" marR="0" algn="ctr">
                        <a:spcBef>
                          <a:spcPts val="0"/>
                        </a:spcBef>
                      </a:pPr>
                      <a:r>
                        <a:rPr lang="en-US" sz="2400" dirty="0">
                          <a:latin typeface="Verdana"/>
                          <a:ea typeface="Verdana"/>
                          <a:cs typeface="Courier New"/>
                        </a:rPr>
                        <a:t>$101.00</a:t>
                      </a:r>
                    </a:p>
                  </a:txBody>
                  <a:tcPr marL="68580" marR="68580" marT="0" marB="0"/>
                </a:tc>
                <a:tc>
                  <a:txBody>
                    <a:bodyPr/>
                    <a:lstStyle/>
                    <a:p>
                      <a:pPr marL="0" marR="0" algn="ctr">
                        <a:spcBef>
                          <a:spcPts val="0"/>
                        </a:spcBef>
                      </a:pPr>
                      <a:r>
                        <a:rPr lang="en-US" sz="2400" dirty="0">
                          <a:latin typeface="Verdana"/>
                          <a:ea typeface="Verdana"/>
                          <a:cs typeface="Courier New"/>
                        </a:rPr>
                        <a:t>$101.00</a:t>
                      </a:r>
                    </a:p>
                  </a:txBody>
                  <a:tcPr marL="68580" marR="68580" marT="0" marB="0"/>
                </a:tc>
              </a:tr>
              <a:tr h="489856">
                <a:tc>
                  <a:txBody>
                    <a:bodyPr/>
                    <a:lstStyle/>
                    <a:p>
                      <a:pPr marL="0" marR="0" algn="ctr">
                        <a:spcBef>
                          <a:spcPts val="0"/>
                        </a:spcBef>
                      </a:pPr>
                      <a:r>
                        <a:rPr lang="en-US" sz="2400" dirty="0">
                          <a:latin typeface="Verdana"/>
                          <a:ea typeface="Verdana"/>
                          <a:cs typeface="Courier New"/>
                        </a:rPr>
                        <a:t>1928</a:t>
                      </a:r>
                    </a:p>
                  </a:txBody>
                  <a:tcPr marL="68580" marR="68580" marT="0" marB="0"/>
                </a:tc>
                <a:tc>
                  <a:txBody>
                    <a:bodyPr/>
                    <a:lstStyle/>
                    <a:p>
                      <a:pPr marL="0" marR="0" algn="ctr">
                        <a:spcBef>
                          <a:spcPts val="0"/>
                        </a:spcBef>
                      </a:pPr>
                      <a:r>
                        <a:rPr lang="en-US" sz="2400" dirty="0">
                          <a:latin typeface="Verdana"/>
                          <a:ea typeface="Verdana"/>
                          <a:cs typeface="Courier New"/>
                        </a:rPr>
                        <a:t>$420.00</a:t>
                      </a:r>
                    </a:p>
                  </a:txBody>
                  <a:tcPr marL="68580" marR="68580" marT="0" marB="0"/>
                </a:tc>
                <a:tc>
                  <a:txBody>
                    <a:bodyPr/>
                    <a:lstStyle/>
                    <a:p>
                      <a:pPr marL="0" marR="0" algn="ctr">
                        <a:spcBef>
                          <a:spcPts val="0"/>
                        </a:spcBef>
                      </a:pPr>
                      <a:r>
                        <a:rPr lang="en-US" sz="2400" dirty="0">
                          <a:latin typeface="Verdana"/>
                          <a:ea typeface="Verdana"/>
                          <a:cs typeface="Courier New"/>
                        </a:rPr>
                        <a:t>$420.00</a:t>
                      </a:r>
                    </a:p>
                  </a:txBody>
                  <a:tcPr marL="68580" marR="68580" marT="0" marB="0"/>
                </a:tc>
              </a:tr>
              <a:tr h="544286">
                <a:tc>
                  <a:txBody>
                    <a:bodyPr/>
                    <a:lstStyle/>
                    <a:p>
                      <a:pPr marL="0" marR="0" algn="ctr">
                        <a:spcBef>
                          <a:spcPts val="0"/>
                        </a:spcBef>
                      </a:pPr>
                      <a:r>
                        <a:rPr lang="en-US" sz="2400" dirty="0">
                          <a:latin typeface="Verdana"/>
                          <a:ea typeface="Verdana"/>
                          <a:cs typeface="Courier New"/>
                        </a:rPr>
                        <a:t>1929</a:t>
                      </a:r>
                    </a:p>
                  </a:txBody>
                  <a:tcPr marL="68580" marR="68580" marT="0" marB="0"/>
                </a:tc>
                <a:tc>
                  <a:txBody>
                    <a:bodyPr/>
                    <a:lstStyle/>
                    <a:p>
                      <a:pPr marL="0" marR="0" algn="ctr">
                        <a:spcBef>
                          <a:spcPts val="0"/>
                        </a:spcBef>
                      </a:pPr>
                      <a:r>
                        <a:rPr lang="en-US" sz="2400" dirty="0">
                          <a:latin typeface="Verdana"/>
                          <a:ea typeface="Verdana"/>
                          <a:cs typeface="Courier New"/>
                        </a:rPr>
                        <a:t>$114.75</a:t>
                      </a:r>
                    </a:p>
                  </a:txBody>
                  <a:tcPr marL="68580" marR="68580" marT="0" marB="0"/>
                </a:tc>
                <a:tc>
                  <a:txBody>
                    <a:bodyPr/>
                    <a:lstStyle/>
                    <a:p>
                      <a:pPr marL="0" marR="0" algn="ctr">
                        <a:spcBef>
                          <a:spcPts val="0"/>
                        </a:spcBef>
                      </a:pPr>
                      <a:r>
                        <a:rPr lang="en-US" sz="2400" dirty="0" smtClean="0">
                          <a:latin typeface="Verdana"/>
                          <a:ea typeface="Verdana"/>
                          <a:cs typeface="Courier New"/>
                        </a:rPr>
                        <a:t>$573.75</a:t>
                      </a:r>
                      <a:endParaRPr lang="en-US" sz="2400" dirty="0">
                        <a:latin typeface="Verdana"/>
                        <a:ea typeface="Verdana"/>
                        <a:cs typeface="Courier New"/>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1D4A1A5B-1A4D-4CF3-8207-6706A4B819D8}" type="slidenum">
              <a:rPr lang="en-US" smtClean="0"/>
              <a:pPr/>
              <a:t>50</a:t>
            </a:fld>
            <a:endParaRPr lang="en-US"/>
          </a:p>
        </p:txBody>
      </p:sp>
    </p:spTree>
    <p:extLst>
      <p:ext uri="{BB962C8B-B14F-4D97-AF65-F5344CB8AC3E}">
        <p14:creationId xmlns:p14="http://schemas.microsoft.com/office/powerpoint/2010/main" val="1189669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Reserve</a:t>
            </a:r>
            <a:endParaRPr lang="en-US" dirty="0"/>
          </a:p>
        </p:txBody>
      </p:sp>
      <p:sp>
        <p:nvSpPr>
          <p:cNvPr id="3" name="Content Placeholder 2"/>
          <p:cNvSpPr>
            <a:spLocks noGrp="1"/>
          </p:cNvSpPr>
          <p:nvPr>
            <p:ph idx="1"/>
          </p:nvPr>
        </p:nvSpPr>
        <p:spPr/>
        <p:txBody>
          <a:bodyPr/>
          <a:lstStyle/>
          <a:p>
            <a:r>
              <a:rPr lang="en-US" dirty="0" smtClean="0"/>
              <a:t>In 1925, Britain returned to the gold standard</a:t>
            </a:r>
          </a:p>
          <a:p>
            <a:pPr lvl="1"/>
            <a:r>
              <a:rPr lang="en-US" dirty="0" smtClean="0"/>
              <a:t>To prevent capital flight  to America, the Fed kept interest rates low</a:t>
            </a:r>
          </a:p>
          <a:p>
            <a:pPr lvl="1"/>
            <a:r>
              <a:rPr lang="en-US" dirty="0" smtClean="0"/>
              <a:t>This fostered stock market speculation</a:t>
            </a:r>
          </a:p>
          <a:p>
            <a:r>
              <a:rPr lang="en-US" dirty="0" smtClean="0"/>
              <a:t>In August 1929, the Fed raised the rediscount rate from 5% to 6% to curb speculation</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51</a:t>
            </a:fld>
            <a:endParaRPr lang="en-US"/>
          </a:p>
        </p:txBody>
      </p:sp>
    </p:spTree>
    <p:extLst>
      <p:ext uri="{BB962C8B-B14F-4D97-AF65-F5344CB8AC3E}">
        <p14:creationId xmlns:p14="http://schemas.microsoft.com/office/powerpoint/2010/main" val="28804087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1929 Downturn</a:t>
            </a:r>
            <a:endParaRPr lang="en-US" dirty="0"/>
          </a:p>
        </p:txBody>
      </p:sp>
      <p:sp>
        <p:nvSpPr>
          <p:cNvPr id="3" name="Content Placeholder 2"/>
          <p:cNvSpPr>
            <a:spLocks noGrp="1"/>
          </p:cNvSpPr>
          <p:nvPr>
            <p:ph idx="1"/>
          </p:nvPr>
        </p:nvSpPr>
        <p:spPr/>
        <p:txBody>
          <a:bodyPr>
            <a:normAutofit lnSpcReduction="10000"/>
          </a:bodyPr>
          <a:lstStyle/>
          <a:p>
            <a:r>
              <a:rPr lang="en-US" dirty="0" smtClean="0"/>
              <a:t>Industrial production peaked in June 1929 when the Federal Reserve index hit 126. By October 1929, it had fallen to 117</a:t>
            </a:r>
          </a:p>
          <a:p>
            <a:r>
              <a:rPr lang="en-US" dirty="0" smtClean="0"/>
              <a:t>Auto production declined from 660,000 in March 1929 to 319,000 in October 1929</a:t>
            </a:r>
          </a:p>
          <a:p>
            <a:r>
              <a:rPr lang="en-US" dirty="0" smtClean="0"/>
              <a:t>The real economy began to slow as the Federal Reserve raised interest rates and restricted the money supply to curb speculation</a:t>
            </a:r>
          </a:p>
        </p:txBody>
      </p:sp>
      <p:sp>
        <p:nvSpPr>
          <p:cNvPr id="4" name="Slide Number Placeholder 3"/>
          <p:cNvSpPr>
            <a:spLocks noGrp="1"/>
          </p:cNvSpPr>
          <p:nvPr>
            <p:ph type="sldNum" sz="quarter" idx="12"/>
          </p:nvPr>
        </p:nvSpPr>
        <p:spPr/>
        <p:txBody>
          <a:bodyPr/>
          <a:lstStyle/>
          <a:p>
            <a:fld id="{1D4A1A5B-1A4D-4CF3-8207-6706A4B819D8}" type="slidenum">
              <a:rPr lang="en-US" smtClean="0"/>
              <a:pPr/>
              <a:t>52</a:t>
            </a:fld>
            <a:endParaRPr lang="en-US"/>
          </a:p>
        </p:txBody>
      </p:sp>
    </p:spTree>
    <p:extLst>
      <p:ext uri="{BB962C8B-B14F-4D97-AF65-F5344CB8AC3E}">
        <p14:creationId xmlns:p14="http://schemas.microsoft.com/office/powerpoint/2010/main" val="19211537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About the Crash - 1</a:t>
            </a:r>
            <a:endParaRPr lang="en-US" dirty="0"/>
          </a:p>
        </p:txBody>
      </p:sp>
      <p:sp>
        <p:nvSpPr>
          <p:cNvPr id="3" name="Content Placeholder 2"/>
          <p:cNvSpPr>
            <a:spLocks noGrp="1"/>
          </p:cNvSpPr>
          <p:nvPr>
            <p:ph idx="1"/>
          </p:nvPr>
        </p:nvSpPr>
        <p:spPr/>
        <p:txBody>
          <a:bodyPr>
            <a:normAutofit fontScale="92500"/>
          </a:bodyPr>
          <a:lstStyle/>
          <a:p>
            <a:r>
              <a:rPr lang="en-US" dirty="0" smtClean="0"/>
              <a:t>As the real economy began to slow, some speculators decided to take their profits and sell</a:t>
            </a:r>
          </a:p>
          <a:p>
            <a:pPr lvl="1"/>
            <a:r>
              <a:rPr lang="en-US" dirty="0" smtClean="0"/>
              <a:t>Joseph P. Kennedy upon getting a stock tip from a shoeshine boy &amp; Bernard Baruch upon getting one from a panhandler</a:t>
            </a:r>
          </a:p>
          <a:p>
            <a:r>
              <a:rPr lang="en-US" dirty="0" smtClean="0"/>
              <a:t>After reaching a peak on September 3, 1929, prices dipped and began to fluctuate</a:t>
            </a:r>
          </a:p>
          <a:p>
            <a:pPr lvl="1"/>
            <a:r>
              <a:rPr lang="en-US" dirty="0" smtClean="0"/>
              <a:t>Fluctuations reflected the fact that some speculators were selling and others were ‘bargain-hunting’</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53</a:t>
            </a:fld>
            <a:endParaRPr lang="en-US"/>
          </a:p>
        </p:txBody>
      </p:sp>
    </p:spTree>
    <p:extLst>
      <p:ext uri="{BB962C8B-B14F-4D97-AF65-F5344CB8AC3E}">
        <p14:creationId xmlns:p14="http://schemas.microsoft.com/office/powerpoint/2010/main" val="34479459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About the Crash - 2</a:t>
            </a:r>
            <a:endParaRPr lang="en-US" dirty="0"/>
          </a:p>
        </p:txBody>
      </p:sp>
      <p:sp>
        <p:nvSpPr>
          <p:cNvPr id="3" name="Content Placeholder 2"/>
          <p:cNvSpPr>
            <a:spLocks noGrp="1"/>
          </p:cNvSpPr>
          <p:nvPr>
            <p:ph idx="1"/>
          </p:nvPr>
        </p:nvSpPr>
        <p:spPr/>
        <p:txBody>
          <a:bodyPr/>
          <a:lstStyle/>
          <a:p>
            <a:r>
              <a:rPr lang="en-US" dirty="0" smtClean="0"/>
              <a:t>Two sets of events in September &amp; October 1929 --  along with the fluctuations that occurred after September 3</a:t>
            </a:r>
            <a:r>
              <a:rPr lang="en-US" baseline="30000" dirty="0" smtClean="0"/>
              <a:t>rd</a:t>
            </a:r>
            <a:r>
              <a:rPr lang="en-US" dirty="0" smtClean="0"/>
              <a:t> -- convinced many speculators that the bubble would soon burst</a:t>
            </a:r>
          </a:p>
          <a:p>
            <a:pPr lvl="1"/>
            <a:r>
              <a:rPr lang="en-US" dirty="0" smtClean="0"/>
              <a:t>The </a:t>
            </a:r>
            <a:r>
              <a:rPr lang="en-US" dirty="0" err="1" smtClean="0"/>
              <a:t>Hatry</a:t>
            </a:r>
            <a:r>
              <a:rPr lang="en-US" dirty="0" smtClean="0"/>
              <a:t> financial scandal in Britain</a:t>
            </a:r>
          </a:p>
          <a:p>
            <a:pPr lvl="1"/>
            <a:r>
              <a:rPr lang="en-US" dirty="0" smtClean="0"/>
              <a:t>A series of test votes on a tariff revision bill that would eventually become the Smoot-Hawley Tariff</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54</a:t>
            </a:fld>
            <a:endParaRPr lang="en-US"/>
          </a:p>
        </p:txBody>
      </p:sp>
    </p:spTree>
    <p:extLst>
      <p:ext uri="{BB962C8B-B14F-4D97-AF65-F5344CB8AC3E}">
        <p14:creationId xmlns:p14="http://schemas.microsoft.com/office/powerpoint/2010/main" val="3838422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Crash</a:t>
            </a:r>
            <a:endParaRPr lang="en-US" dirty="0"/>
          </a:p>
        </p:txBody>
      </p:sp>
      <p:sp>
        <p:nvSpPr>
          <p:cNvPr id="3" name="Content Placeholder 2"/>
          <p:cNvSpPr>
            <a:spLocks noGrp="1"/>
          </p:cNvSpPr>
          <p:nvPr>
            <p:ph idx="1"/>
          </p:nvPr>
        </p:nvSpPr>
        <p:spPr/>
        <p:txBody>
          <a:bodyPr>
            <a:normAutofit/>
          </a:bodyPr>
          <a:lstStyle/>
          <a:p>
            <a:r>
              <a:rPr lang="en-US" dirty="0" smtClean="0"/>
              <a:t>Prices began to experience a definite decline in late-October 1929</a:t>
            </a:r>
          </a:p>
          <a:p>
            <a:pPr lvl="1"/>
            <a:r>
              <a:rPr lang="en-US" dirty="0" smtClean="0"/>
              <a:t>On October 24</a:t>
            </a:r>
            <a:r>
              <a:rPr lang="en-US" baseline="30000" dirty="0" smtClean="0"/>
              <a:t>th</a:t>
            </a:r>
            <a:r>
              <a:rPr lang="en-US" dirty="0" smtClean="0"/>
              <a:t> (Black Thursday) stocks plunged</a:t>
            </a:r>
          </a:p>
          <a:p>
            <a:pPr lvl="2"/>
            <a:r>
              <a:rPr lang="en-US" dirty="0" smtClean="0"/>
              <a:t>This led to a large number of margin calls which could not be met and led to the forced sale of stock</a:t>
            </a:r>
          </a:p>
          <a:p>
            <a:pPr lvl="2"/>
            <a:r>
              <a:rPr lang="en-US" dirty="0" smtClean="0"/>
              <a:t>It also led to panic selling </a:t>
            </a:r>
          </a:p>
          <a:p>
            <a:r>
              <a:rPr lang="en-US" dirty="0" smtClean="0"/>
              <a:t>Result: the Stock Market Crash – on October 29</a:t>
            </a:r>
            <a:r>
              <a:rPr lang="en-US" baseline="30000" dirty="0" smtClean="0"/>
              <a:t>th</a:t>
            </a:r>
            <a:r>
              <a:rPr lang="en-US" dirty="0" smtClean="0"/>
              <a:t> (Black Tuesday), the market tanked</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55</a:t>
            </a:fld>
            <a:endParaRPr lang="en-US"/>
          </a:p>
        </p:txBody>
      </p:sp>
    </p:spTree>
    <p:extLst>
      <p:ext uri="{BB962C8B-B14F-4D97-AF65-F5344CB8AC3E}">
        <p14:creationId xmlns:p14="http://schemas.microsoft.com/office/powerpoint/2010/main" val="37785986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1929 Stock Highs &amp; Lows</a:t>
            </a:r>
            <a:endParaRPr lang="en-US" dirty="0"/>
          </a:p>
        </p:txBody>
      </p:sp>
      <p:graphicFrame>
        <p:nvGraphicFramePr>
          <p:cNvPr id="5" name="Content Placeholder 4"/>
          <p:cNvGraphicFramePr>
            <a:graphicFrameLocks noGrp="1"/>
          </p:cNvGraphicFramePr>
          <p:nvPr>
            <p:ph idx="1"/>
          </p:nvPr>
        </p:nvGraphicFramePr>
        <p:xfrm>
          <a:off x="457200" y="1320800"/>
          <a:ext cx="8229600" cy="4572000"/>
        </p:xfrm>
        <a:graphic>
          <a:graphicData uri="http://schemas.openxmlformats.org/drawingml/2006/table">
            <a:tbl>
              <a:tblPr firstRow="1" bandRow="1">
                <a:tableStyleId>{5C22544A-7EE6-4342-B048-85BDC9FD1C3A}</a:tableStyleId>
              </a:tblPr>
              <a:tblGrid>
                <a:gridCol w="2895600"/>
                <a:gridCol w="2590800"/>
                <a:gridCol w="2743200"/>
              </a:tblGrid>
              <a:tr h="370840">
                <a:tc>
                  <a:txBody>
                    <a:bodyPr/>
                    <a:lstStyle/>
                    <a:p>
                      <a:pPr algn="ctr"/>
                      <a:r>
                        <a:rPr lang="en-US" sz="2400" dirty="0" smtClean="0"/>
                        <a:t>Company</a:t>
                      </a:r>
                      <a:endParaRPr lang="en-US" sz="2400" dirty="0"/>
                    </a:p>
                  </a:txBody>
                  <a:tcPr/>
                </a:tc>
                <a:tc>
                  <a:txBody>
                    <a:bodyPr/>
                    <a:lstStyle/>
                    <a:p>
                      <a:pPr algn="ctr"/>
                      <a:r>
                        <a:rPr lang="en-US" sz="2400" dirty="0" smtClean="0"/>
                        <a:t>High – Sept 3rd</a:t>
                      </a:r>
                      <a:endParaRPr lang="en-US" sz="2400" dirty="0"/>
                    </a:p>
                  </a:txBody>
                  <a:tcPr/>
                </a:tc>
                <a:tc>
                  <a:txBody>
                    <a:bodyPr/>
                    <a:lstStyle/>
                    <a:p>
                      <a:pPr algn="ctr"/>
                      <a:r>
                        <a:rPr lang="en-US" sz="2400" dirty="0" smtClean="0"/>
                        <a:t>Low – Nov 13</a:t>
                      </a:r>
                      <a:r>
                        <a:rPr lang="en-US" sz="2400" baseline="30000" dirty="0" smtClean="0"/>
                        <a:t>th</a:t>
                      </a:r>
                      <a:r>
                        <a:rPr lang="en-US" sz="2400" dirty="0" smtClean="0"/>
                        <a:t> </a:t>
                      </a:r>
                      <a:endParaRPr lang="en-US" sz="2400" dirty="0"/>
                    </a:p>
                  </a:txBody>
                  <a:tcPr/>
                </a:tc>
              </a:tr>
              <a:tr h="370840">
                <a:tc>
                  <a:txBody>
                    <a:bodyPr/>
                    <a:lstStyle/>
                    <a:p>
                      <a:r>
                        <a:rPr lang="en-US" sz="2400" dirty="0" smtClean="0"/>
                        <a:t>AT&amp;T</a:t>
                      </a:r>
                      <a:endParaRPr lang="en-US" sz="2400" dirty="0"/>
                    </a:p>
                  </a:txBody>
                  <a:tcPr/>
                </a:tc>
                <a:tc>
                  <a:txBody>
                    <a:bodyPr/>
                    <a:lstStyle/>
                    <a:p>
                      <a:pPr algn="ctr"/>
                      <a:r>
                        <a:rPr lang="en-US" sz="2400" dirty="0" smtClean="0"/>
                        <a:t>304</a:t>
                      </a:r>
                      <a:endParaRPr lang="en-US" sz="2400" dirty="0"/>
                    </a:p>
                  </a:txBody>
                  <a:tcPr/>
                </a:tc>
                <a:tc>
                  <a:txBody>
                    <a:bodyPr/>
                    <a:lstStyle/>
                    <a:p>
                      <a:pPr algn="ctr"/>
                      <a:r>
                        <a:rPr lang="en-US" sz="2400" dirty="0" smtClean="0"/>
                        <a:t>197 ¼ </a:t>
                      </a:r>
                      <a:endParaRPr lang="en-US" sz="2400" dirty="0"/>
                    </a:p>
                  </a:txBody>
                  <a:tcPr/>
                </a:tc>
              </a:tr>
              <a:tr h="370840">
                <a:tc>
                  <a:txBody>
                    <a:bodyPr/>
                    <a:lstStyle/>
                    <a:p>
                      <a:r>
                        <a:rPr lang="en-US" sz="2400" dirty="0" smtClean="0"/>
                        <a:t>General Electric</a:t>
                      </a:r>
                      <a:endParaRPr lang="en-US" sz="2400" dirty="0"/>
                    </a:p>
                  </a:txBody>
                  <a:tcPr/>
                </a:tc>
                <a:tc>
                  <a:txBody>
                    <a:bodyPr/>
                    <a:lstStyle/>
                    <a:p>
                      <a:pPr algn="ctr"/>
                      <a:r>
                        <a:rPr lang="en-US" sz="2400" dirty="0" smtClean="0"/>
                        <a:t>396 ¼ </a:t>
                      </a:r>
                      <a:endParaRPr lang="en-US" sz="2400" dirty="0"/>
                    </a:p>
                  </a:txBody>
                  <a:tcPr/>
                </a:tc>
                <a:tc>
                  <a:txBody>
                    <a:bodyPr/>
                    <a:lstStyle/>
                    <a:p>
                      <a:pPr algn="ctr"/>
                      <a:r>
                        <a:rPr lang="en-US" sz="2400" dirty="0" smtClean="0"/>
                        <a:t>168 1/8 </a:t>
                      </a:r>
                      <a:endParaRPr lang="en-US" sz="2400" dirty="0"/>
                    </a:p>
                  </a:txBody>
                  <a:tcPr/>
                </a:tc>
              </a:tr>
              <a:tr h="370840">
                <a:tc>
                  <a:txBody>
                    <a:bodyPr/>
                    <a:lstStyle/>
                    <a:p>
                      <a:r>
                        <a:rPr lang="en-US" sz="2400" dirty="0" smtClean="0"/>
                        <a:t>General Motors</a:t>
                      </a:r>
                      <a:endParaRPr lang="en-US" sz="2400" dirty="0"/>
                    </a:p>
                  </a:txBody>
                  <a:tcPr/>
                </a:tc>
                <a:tc>
                  <a:txBody>
                    <a:bodyPr/>
                    <a:lstStyle/>
                    <a:p>
                      <a:pPr algn="ctr"/>
                      <a:r>
                        <a:rPr lang="en-US" sz="2400" dirty="0" smtClean="0"/>
                        <a:t>72 </a:t>
                      </a:r>
                      <a:r>
                        <a:rPr lang="en-US" sz="2400" baseline="0" dirty="0" smtClean="0"/>
                        <a:t>¾ </a:t>
                      </a:r>
                      <a:endParaRPr lang="en-US" sz="2400" dirty="0"/>
                    </a:p>
                  </a:txBody>
                  <a:tcPr/>
                </a:tc>
                <a:tc>
                  <a:txBody>
                    <a:bodyPr/>
                    <a:lstStyle/>
                    <a:p>
                      <a:pPr algn="ctr"/>
                      <a:r>
                        <a:rPr lang="en-US" sz="2400" dirty="0" smtClean="0"/>
                        <a:t>36</a:t>
                      </a:r>
                      <a:endParaRPr lang="en-US" sz="2400" dirty="0"/>
                    </a:p>
                  </a:txBody>
                  <a:tcPr/>
                </a:tc>
              </a:tr>
              <a:tr h="370840">
                <a:tc>
                  <a:txBody>
                    <a:bodyPr/>
                    <a:lstStyle/>
                    <a:p>
                      <a:r>
                        <a:rPr lang="en-US" sz="2400" dirty="0" smtClean="0"/>
                        <a:t>Montgomery Ward</a:t>
                      </a:r>
                      <a:endParaRPr lang="en-US" sz="2400" dirty="0"/>
                    </a:p>
                  </a:txBody>
                  <a:tcPr/>
                </a:tc>
                <a:tc>
                  <a:txBody>
                    <a:bodyPr/>
                    <a:lstStyle/>
                    <a:p>
                      <a:pPr algn="ctr"/>
                      <a:r>
                        <a:rPr lang="en-US" sz="2400" dirty="0" smtClean="0"/>
                        <a:t>137 7/8</a:t>
                      </a:r>
                      <a:endParaRPr lang="en-US" sz="2400" dirty="0"/>
                    </a:p>
                  </a:txBody>
                  <a:tcPr/>
                </a:tc>
                <a:tc>
                  <a:txBody>
                    <a:bodyPr/>
                    <a:lstStyle/>
                    <a:p>
                      <a:pPr algn="ctr"/>
                      <a:r>
                        <a:rPr lang="en-US" sz="2400" dirty="0" smtClean="0"/>
                        <a:t>49 </a:t>
                      </a:r>
                      <a:r>
                        <a:rPr lang="en-US" sz="2400" baseline="0" dirty="0" smtClean="0"/>
                        <a:t>¼ </a:t>
                      </a:r>
                      <a:endParaRPr lang="en-US" sz="2400" dirty="0"/>
                    </a:p>
                  </a:txBody>
                  <a:tcPr/>
                </a:tc>
              </a:tr>
              <a:tr h="370840">
                <a:tc>
                  <a:txBody>
                    <a:bodyPr/>
                    <a:lstStyle/>
                    <a:p>
                      <a:r>
                        <a:rPr lang="en-US" sz="2400" dirty="0" smtClean="0"/>
                        <a:t>New York Central </a:t>
                      </a:r>
                      <a:endParaRPr lang="en-US" sz="2400" dirty="0"/>
                    </a:p>
                  </a:txBody>
                  <a:tcPr/>
                </a:tc>
                <a:tc>
                  <a:txBody>
                    <a:bodyPr/>
                    <a:lstStyle/>
                    <a:p>
                      <a:pPr algn="ctr"/>
                      <a:r>
                        <a:rPr lang="en-US" sz="2400" dirty="0" smtClean="0"/>
                        <a:t>256 3/8 </a:t>
                      </a:r>
                      <a:endParaRPr lang="en-US" sz="2400" dirty="0"/>
                    </a:p>
                  </a:txBody>
                  <a:tcPr/>
                </a:tc>
                <a:tc>
                  <a:txBody>
                    <a:bodyPr/>
                    <a:lstStyle/>
                    <a:p>
                      <a:pPr algn="ctr"/>
                      <a:r>
                        <a:rPr lang="en-US" sz="2400" dirty="0" smtClean="0"/>
                        <a:t>160</a:t>
                      </a:r>
                      <a:endParaRPr lang="en-US" sz="2400" dirty="0"/>
                    </a:p>
                  </a:txBody>
                  <a:tcPr/>
                </a:tc>
              </a:tr>
              <a:tr h="370840">
                <a:tc>
                  <a:txBody>
                    <a:bodyPr/>
                    <a:lstStyle/>
                    <a:p>
                      <a:r>
                        <a:rPr lang="en-US" sz="2400" dirty="0" smtClean="0"/>
                        <a:t>RCA</a:t>
                      </a:r>
                      <a:endParaRPr lang="en-US" sz="2400" dirty="0"/>
                    </a:p>
                  </a:txBody>
                  <a:tcPr/>
                </a:tc>
                <a:tc>
                  <a:txBody>
                    <a:bodyPr/>
                    <a:lstStyle/>
                    <a:p>
                      <a:pPr algn="ctr"/>
                      <a:r>
                        <a:rPr lang="en-US" sz="2400" dirty="0" smtClean="0"/>
                        <a:t>101</a:t>
                      </a:r>
                      <a:endParaRPr lang="en-US" sz="2400" dirty="0"/>
                    </a:p>
                  </a:txBody>
                  <a:tcPr/>
                </a:tc>
                <a:tc>
                  <a:txBody>
                    <a:bodyPr/>
                    <a:lstStyle/>
                    <a:p>
                      <a:pPr algn="ctr"/>
                      <a:r>
                        <a:rPr lang="en-US" sz="2400" dirty="0" smtClean="0"/>
                        <a:t>28</a:t>
                      </a:r>
                      <a:endParaRPr lang="en-US" sz="2400" dirty="0"/>
                    </a:p>
                  </a:txBody>
                  <a:tcPr/>
                </a:tc>
              </a:tr>
              <a:tr h="370840">
                <a:tc>
                  <a:txBody>
                    <a:bodyPr/>
                    <a:lstStyle/>
                    <a:p>
                      <a:r>
                        <a:rPr lang="en-US" sz="2400" dirty="0" smtClean="0"/>
                        <a:t>U.S.</a:t>
                      </a:r>
                      <a:r>
                        <a:rPr lang="en-US" sz="2400" baseline="0" dirty="0" smtClean="0"/>
                        <a:t> Steel </a:t>
                      </a:r>
                      <a:endParaRPr lang="en-US" sz="2400" dirty="0"/>
                    </a:p>
                  </a:txBody>
                  <a:tcPr/>
                </a:tc>
                <a:tc>
                  <a:txBody>
                    <a:bodyPr/>
                    <a:lstStyle/>
                    <a:p>
                      <a:pPr algn="ctr"/>
                      <a:r>
                        <a:rPr lang="en-US" sz="2400" dirty="0" smtClean="0"/>
                        <a:t>261 ¾ </a:t>
                      </a:r>
                      <a:endParaRPr lang="en-US" sz="2400" dirty="0"/>
                    </a:p>
                  </a:txBody>
                  <a:tcPr/>
                </a:tc>
                <a:tc>
                  <a:txBody>
                    <a:bodyPr/>
                    <a:lstStyle/>
                    <a:p>
                      <a:pPr algn="ctr"/>
                      <a:r>
                        <a:rPr lang="en-US" sz="2400" dirty="0" smtClean="0"/>
                        <a:t>150</a:t>
                      </a:r>
                      <a:endParaRPr lang="en-US" sz="2400" dirty="0"/>
                    </a:p>
                  </a:txBody>
                  <a:tcPr/>
                </a:tc>
              </a:tr>
              <a:tr h="370840">
                <a:tc>
                  <a:txBody>
                    <a:bodyPr/>
                    <a:lstStyle/>
                    <a:p>
                      <a:r>
                        <a:rPr lang="en-US" sz="2400" dirty="0" smtClean="0"/>
                        <a:t>Woolworth</a:t>
                      </a:r>
                      <a:endParaRPr lang="en-US" sz="2400" dirty="0"/>
                    </a:p>
                  </a:txBody>
                  <a:tcPr/>
                </a:tc>
                <a:tc>
                  <a:txBody>
                    <a:bodyPr/>
                    <a:lstStyle/>
                    <a:p>
                      <a:pPr algn="ctr"/>
                      <a:r>
                        <a:rPr lang="en-US" sz="2400" dirty="0" smtClean="0"/>
                        <a:t>100 3/8</a:t>
                      </a:r>
                      <a:endParaRPr lang="en-US" sz="2400" dirty="0"/>
                    </a:p>
                  </a:txBody>
                  <a:tcPr/>
                </a:tc>
                <a:tc>
                  <a:txBody>
                    <a:bodyPr/>
                    <a:lstStyle/>
                    <a:p>
                      <a:pPr algn="ctr"/>
                      <a:r>
                        <a:rPr lang="en-US" sz="2400" dirty="0" smtClean="0"/>
                        <a:t>52 ¼ </a:t>
                      </a:r>
                      <a:endParaRPr lang="en-US" sz="2400" dirty="0"/>
                    </a:p>
                  </a:txBody>
                  <a:tcPr/>
                </a:tc>
              </a:tr>
              <a:tr h="370840">
                <a:tc>
                  <a:txBody>
                    <a:bodyPr/>
                    <a:lstStyle/>
                    <a:p>
                      <a:r>
                        <a:rPr lang="en-US" sz="2400" dirty="0" smtClean="0"/>
                        <a:t>Electric</a:t>
                      </a:r>
                      <a:r>
                        <a:rPr lang="en-US" sz="2400" baseline="0" dirty="0" smtClean="0"/>
                        <a:t> Bond &amp; Share</a:t>
                      </a:r>
                      <a:endParaRPr lang="en-US" sz="2400" dirty="0"/>
                    </a:p>
                  </a:txBody>
                  <a:tcPr/>
                </a:tc>
                <a:tc>
                  <a:txBody>
                    <a:bodyPr/>
                    <a:lstStyle/>
                    <a:p>
                      <a:pPr algn="ctr"/>
                      <a:r>
                        <a:rPr lang="en-US" sz="2400" dirty="0" smtClean="0"/>
                        <a:t>186 ¾ </a:t>
                      </a:r>
                      <a:endParaRPr lang="en-US" sz="2400" dirty="0"/>
                    </a:p>
                  </a:txBody>
                  <a:tcPr/>
                </a:tc>
                <a:tc>
                  <a:txBody>
                    <a:bodyPr/>
                    <a:lstStyle/>
                    <a:p>
                      <a:pPr algn="ctr"/>
                      <a:r>
                        <a:rPr lang="en-US" sz="2400" dirty="0" smtClean="0"/>
                        <a:t>50 ¼ </a:t>
                      </a:r>
                      <a:endParaRPr lang="en-US" sz="2400" dirty="0"/>
                    </a:p>
                  </a:txBody>
                  <a:tcPr/>
                </a:tc>
              </a:tr>
            </a:tbl>
          </a:graphicData>
        </a:graphic>
      </p:graphicFrame>
      <p:sp>
        <p:nvSpPr>
          <p:cNvPr id="4" name="Slide Number Placeholder 3"/>
          <p:cNvSpPr>
            <a:spLocks noGrp="1"/>
          </p:cNvSpPr>
          <p:nvPr>
            <p:ph type="sldNum" sz="quarter" idx="12"/>
          </p:nvPr>
        </p:nvSpPr>
        <p:spPr/>
        <p:txBody>
          <a:bodyPr/>
          <a:lstStyle/>
          <a:p>
            <a:fld id="{1D4A1A5B-1A4D-4CF3-8207-6706A4B819D8}" type="slidenum">
              <a:rPr lang="en-US" smtClean="0"/>
              <a:pPr/>
              <a:t>56</a:t>
            </a:fld>
            <a:endParaRPr lang="en-US"/>
          </a:p>
        </p:txBody>
      </p:sp>
    </p:spTree>
    <p:extLst>
      <p:ext uri="{BB962C8B-B14F-4D97-AF65-F5344CB8AC3E}">
        <p14:creationId xmlns:p14="http://schemas.microsoft.com/office/powerpoint/2010/main" val="1082230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Crash - 1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October to December 1929:</a:t>
            </a:r>
          </a:p>
          <a:p>
            <a:pPr lvl="1"/>
            <a:r>
              <a:rPr lang="en-US" dirty="0" smtClean="0"/>
              <a:t>Industrial production fell by 9%</a:t>
            </a:r>
          </a:p>
          <a:p>
            <a:pPr lvl="1"/>
            <a:r>
              <a:rPr lang="en-US" dirty="0" smtClean="0"/>
              <a:t>Imports dropped by 20%</a:t>
            </a:r>
          </a:p>
          <a:p>
            <a:pPr lvl="1"/>
            <a:r>
              <a:rPr lang="en-US" dirty="0" smtClean="0"/>
              <a:t>American banks cut off foreign lending</a:t>
            </a:r>
          </a:p>
          <a:p>
            <a:r>
              <a:rPr lang="en-US" dirty="0" smtClean="0"/>
              <a:t>Gross domestic investment by the private sector fell from $35 billion in 1929 to $23.6 billion in 1930 and a low of $3.9 billion in 1932</a:t>
            </a:r>
          </a:p>
          <a:p>
            <a:r>
              <a:rPr lang="en-US" dirty="0" smtClean="0"/>
              <a:t>Automotive industry profits in the first quarter of 1930 declined an average of 40% from the first quarter of 1929</a:t>
            </a:r>
          </a:p>
          <a:p>
            <a:r>
              <a:rPr lang="en-US" dirty="0" smtClean="0"/>
              <a:t>Purchases of luxury goods tanked</a:t>
            </a:r>
          </a:p>
          <a:p>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57</a:t>
            </a:fld>
            <a:endParaRPr lang="en-US"/>
          </a:p>
        </p:txBody>
      </p:sp>
    </p:spTree>
    <p:extLst>
      <p:ext uri="{BB962C8B-B14F-4D97-AF65-F5344CB8AC3E}">
        <p14:creationId xmlns:p14="http://schemas.microsoft.com/office/powerpoint/2010/main" val="30884956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Crash - 2</a:t>
            </a:r>
            <a:endParaRPr lang="en-US" dirty="0"/>
          </a:p>
        </p:txBody>
      </p:sp>
      <p:sp>
        <p:nvSpPr>
          <p:cNvPr id="3" name="Content Placeholder 2"/>
          <p:cNvSpPr>
            <a:spLocks noGrp="1"/>
          </p:cNvSpPr>
          <p:nvPr>
            <p:ph idx="1"/>
          </p:nvPr>
        </p:nvSpPr>
        <p:spPr/>
        <p:txBody>
          <a:bodyPr>
            <a:normAutofit lnSpcReduction="10000"/>
          </a:bodyPr>
          <a:lstStyle/>
          <a:p>
            <a:r>
              <a:rPr lang="en-US" dirty="0" smtClean="0"/>
              <a:t>Smoot-Hawley Tariff Act</a:t>
            </a:r>
          </a:p>
          <a:p>
            <a:pPr lvl="1"/>
            <a:r>
              <a:rPr lang="en-US" dirty="0" smtClean="0"/>
              <a:t>Had its genesis in Hoover’s promise to help the farmers by restricting foreign agricultural imports</a:t>
            </a:r>
          </a:p>
          <a:p>
            <a:pPr lvl="1"/>
            <a:r>
              <a:rPr lang="en-US" dirty="0" smtClean="0"/>
              <a:t>Hoover lost control of the bill with the result that limited tariff revisions escalated into major increases in duties on manufactured as well as agricultural products</a:t>
            </a:r>
          </a:p>
          <a:p>
            <a:pPr lvl="1"/>
            <a:r>
              <a:rPr lang="en-US" dirty="0" smtClean="0"/>
              <a:t>Despite the protests of foreign governments and hundreds of economists, Hoover signed Smoot-Hawley</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58</a:t>
            </a:fld>
            <a:endParaRPr lang="en-US"/>
          </a:p>
        </p:txBody>
      </p:sp>
    </p:spTree>
    <p:extLst>
      <p:ext uri="{BB962C8B-B14F-4D97-AF65-F5344CB8AC3E}">
        <p14:creationId xmlns:p14="http://schemas.microsoft.com/office/powerpoint/2010/main" val="36333891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Smoot-Hawley</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Caused a vast decline in U.S. foreign trade as foreign countries retaliated with tariffs of their own</a:t>
            </a:r>
          </a:p>
          <a:p>
            <a:pPr lvl="1"/>
            <a:r>
              <a:rPr lang="en-US" dirty="0" smtClean="0"/>
              <a:t>Exports fell from $5.2 billion in 1929 to $1.6 billion in 1932</a:t>
            </a:r>
          </a:p>
          <a:p>
            <a:pPr lvl="1"/>
            <a:r>
              <a:rPr lang="en-US" dirty="0" smtClean="0"/>
              <a:t>Imports fell from $4.4 billion in 1929 to $1.3 billion in 1932</a:t>
            </a:r>
          </a:p>
          <a:p>
            <a:r>
              <a:rPr lang="en-US" sz="3400" dirty="0" smtClean="0"/>
              <a:t>Led South America, Germany, and Central Europe to default on their  American loans</a:t>
            </a:r>
          </a:p>
          <a:p>
            <a:r>
              <a:rPr lang="en-US" sz="3400" dirty="0" smtClean="0"/>
              <a:t>Forced countries off the gold standard</a:t>
            </a:r>
          </a:p>
          <a:p>
            <a:pPr lvl="1"/>
            <a:r>
              <a:rPr lang="en-US" dirty="0" smtClean="0"/>
              <a:t>Led to foreign countries pulling their money out of American banks</a:t>
            </a:r>
          </a:p>
          <a:p>
            <a:r>
              <a:rPr lang="en-US" sz="3400" dirty="0" smtClean="0"/>
              <a:t>Led Japan to see the Act as walling off the U.S. market to Japanese exports. As a result, Japan embarked on a policy of aggressive expansion, hoping to find economic security within a "Greater East Asia Co-Prosperity Sphere." </a:t>
            </a:r>
          </a:p>
          <a:p>
            <a:pPr lvl="1"/>
            <a:r>
              <a:rPr lang="en-US" dirty="0" smtClean="0"/>
              <a:t>Started Japan on the road to Pearl Harbor</a:t>
            </a:r>
          </a:p>
          <a:p>
            <a:endParaRPr lang="en-US" dirty="0" smtClean="0"/>
          </a:p>
        </p:txBody>
      </p:sp>
      <p:sp>
        <p:nvSpPr>
          <p:cNvPr id="4" name="Slide Number Placeholder 3"/>
          <p:cNvSpPr>
            <a:spLocks noGrp="1"/>
          </p:cNvSpPr>
          <p:nvPr>
            <p:ph type="sldNum" sz="quarter" idx="12"/>
          </p:nvPr>
        </p:nvSpPr>
        <p:spPr/>
        <p:txBody>
          <a:bodyPr/>
          <a:lstStyle/>
          <a:p>
            <a:fld id="{1D4A1A5B-1A4D-4CF3-8207-6706A4B819D8}" type="slidenum">
              <a:rPr lang="en-US" smtClean="0"/>
              <a:pPr/>
              <a:t>59</a:t>
            </a:fld>
            <a:endParaRPr lang="en-US"/>
          </a:p>
        </p:txBody>
      </p:sp>
    </p:spTree>
    <p:extLst>
      <p:ext uri="{BB962C8B-B14F-4D97-AF65-F5344CB8AC3E}">
        <p14:creationId xmlns:p14="http://schemas.microsoft.com/office/powerpoint/2010/main" val="89333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Along with the movies, led to the rise of a popular entertainment industry geared to the mass market</a:t>
            </a:r>
          </a:p>
          <a:p>
            <a:pPr lvl="1"/>
            <a:r>
              <a:rPr lang="en-US" dirty="0" smtClean="0"/>
              <a:t>Reduced traditional forms of high art to elite ghettos of the well-to-do and the highly educated</a:t>
            </a:r>
          </a:p>
          <a:p>
            <a:r>
              <a:rPr lang="en-US" dirty="0" smtClean="0"/>
              <a:t>Radio </a:t>
            </a:r>
            <a:r>
              <a:rPr lang="en-US" dirty="0"/>
              <a:t>made music </a:t>
            </a:r>
            <a:r>
              <a:rPr lang="en-US" dirty="0" smtClean="0"/>
              <a:t>a </a:t>
            </a:r>
            <a:r>
              <a:rPr lang="en-US" dirty="0"/>
              <a:t>more integral, structuring part of everyday life and individual identity</a:t>
            </a:r>
            <a:r>
              <a:rPr lang="en-US" dirty="0" smtClean="0"/>
              <a:t>.</a:t>
            </a:r>
          </a:p>
          <a:p>
            <a:pPr lvl="1"/>
            <a:r>
              <a:rPr lang="en-US" dirty="0" smtClean="0"/>
              <a:t>Fostered an interest in classical music – especially live performance due to the poor sound quality of early radio</a:t>
            </a:r>
          </a:p>
          <a:p>
            <a:pPr lvl="1"/>
            <a:r>
              <a:rPr lang="en-US" dirty="0" smtClean="0"/>
              <a:t>Fostered an interest in country/western music and jazz</a:t>
            </a:r>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4627323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Failures</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60</a:t>
            </a:fld>
            <a:endParaRPr lang="en-US"/>
          </a:p>
        </p:txBody>
      </p:sp>
      <p:graphicFrame>
        <p:nvGraphicFramePr>
          <p:cNvPr id="7" name="Content Placeholder 6"/>
          <p:cNvGraphicFramePr>
            <a:graphicFrameLocks noGrp="1"/>
          </p:cNvGraphicFramePr>
          <p:nvPr>
            <p:ph idx="1"/>
          </p:nvPr>
        </p:nvGraphicFramePr>
        <p:xfrm>
          <a:off x="457200" y="1600200"/>
          <a:ext cx="8229600" cy="4419603"/>
        </p:xfrm>
        <a:graphic>
          <a:graphicData uri="http://schemas.openxmlformats.org/drawingml/2006/table">
            <a:tbl>
              <a:tblPr firstRow="1" bandRow="1">
                <a:tableStyleId>{5C22544A-7EE6-4342-B048-85BDC9FD1C3A}</a:tableStyleId>
              </a:tblPr>
              <a:tblGrid>
                <a:gridCol w="2743200"/>
                <a:gridCol w="2743200"/>
                <a:gridCol w="2743200"/>
              </a:tblGrid>
              <a:tr h="491067">
                <a:tc gridSpan="3">
                  <a:txBody>
                    <a:bodyPr/>
                    <a:lstStyle/>
                    <a:p>
                      <a:pPr marL="0" marR="0" algn="ctr">
                        <a:lnSpc>
                          <a:spcPct val="115000"/>
                        </a:lnSpc>
                        <a:spcBef>
                          <a:spcPts val="0"/>
                        </a:spcBef>
                        <a:spcAft>
                          <a:spcPts val="0"/>
                        </a:spcAft>
                      </a:pPr>
                      <a:r>
                        <a:rPr lang="en-US" sz="2000" b="1" dirty="0">
                          <a:latin typeface="Times New Roman"/>
                          <a:ea typeface="Times New Roman"/>
                          <a:cs typeface="Courier New"/>
                        </a:rPr>
                        <a:t>Numbers of Banks and Bank </a:t>
                      </a:r>
                      <a:r>
                        <a:rPr lang="en-US" sz="2000" b="1" dirty="0" smtClean="0">
                          <a:latin typeface="Times New Roman"/>
                          <a:ea typeface="Times New Roman"/>
                          <a:cs typeface="Courier New"/>
                        </a:rPr>
                        <a:t> Failures</a:t>
                      </a:r>
                      <a:endParaRPr lang="en-US" sz="2000" dirty="0">
                        <a:latin typeface="Verdana"/>
                        <a:ea typeface="Verdana"/>
                        <a:cs typeface="Courier New"/>
                      </a:endParaRPr>
                    </a:p>
                  </a:txBody>
                  <a:tcPr marL="9525" marR="9525" marT="9525" marB="9525" anchor="ctr"/>
                </a:tc>
                <a:tc hMerge="1">
                  <a:txBody>
                    <a:bodyPr/>
                    <a:lstStyle/>
                    <a:p>
                      <a:endParaRPr lang="en-US"/>
                    </a:p>
                  </a:txBody>
                  <a:tcPr/>
                </a:tc>
                <a:tc hMerge="1">
                  <a:txBody>
                    <a:bodyPr/>
                    <a:lstStyle/>
                    <a:p>
                      <a:endParaRPr lang="en-US"/>
                    </a:p>
                  </a:txBody>
                  <a:tcPr/>
                </a:tc>
              </a:tr>
              <a:tr h="491067">
                <a:tc>
                  <a:txBody>
                    <a:bodyPr/>
                    <a:lstStyle/>
                    <a:p>
                      <a:pPr marL="0" marR="0" algn="ctr">
                        <a:lnSpc>
                          <a:spcPct val="115000"/>
                        </a:lnSpc>
                        <a:spcBef>
                          <a:spcPts val="0"/>
                        </a:spcBef>
                        <a:spcAft>
                          <a:spcPts val="0"/>
                        </a:spcAft>
                      </a:pPr>
                      <a:r>
                        <a:rPr lang="en-US" sz="2000" b="1" dirty="0">
                          <a:latin typeface="Times New Roman"/>
                          <a:ea typeface="Times New Roman"/>
                          <a:cs typeface="Courier New"/>
                        </a:rPr>
                        <a:t>Year</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b="1" dirty="0">
                          <a:latin typeface="Times New Roman"/>
                          <a:ea typeface="Times New Roman"/>
                          <a:cs typeface="Courier New"/>
                        </a:rPr>
                        <a:t>Number as of 12-31</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b="1" dirty="0">
                          <a:latin typeface="Times New Roman"/>
                          <a:ea typeface="Times New Roman"/>
                          <a:cs typeface="Courier New"/>
                        </a:rPr>
                        <a:t>Suspensions</a:t>
                      </a:r>
                      <a:endParaRPr lang="en-US" sz="2000" dirty="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dirty="0">
                          <a:latin typeface="Times New Roman"/>
                          <a:ea typeface="Times New Roman"/>
                          <a:cs typeface="Courier New"/>
                        </a:rPr>
                        <a:t>1929</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24,633</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a:latin typeface="Times New Roman"/>
                          <a:ea typeface="Times New Roman"/>
                          <a:cs typeface="Courier New"/>
                        </a:rPr>
                        <a:t>659</a:t>
                      </a:r>
                      <a:endParaRPr lang="en-US" sz="200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dirty="0">
                          <a:latin typeface="Times New Roman"/>
                          <a:ea typeface="Times New Roman"/>
                          <a:cs typeface="Courier New"/>
                        </a:rPr>
                        <a:t>1930</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22,773</a:t>
                      </a:r>
                      <a:endParaRPr lang="en-US" sz="2000" dirty="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1350</a:t>
                      </a:r>
                      <a:endParaRPr lang="en-US" sz="2000" dirty="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a:latin typeface="Times New Roman"/>
                          <a:ea typeface="Times New Roman"/>
                          <a:cs typeface="Courier New"/>
                        </a:rPr>
                        <a:t>1931</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a:latin typeface="Times New Roman"/>
                          <a:ea typeface="Times New Roman"/>
                          <a:cs typeface="Courier New"/>
                        </a:rPr>
                        <a:t>19,970</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2293</a:t>
                      </a:r>
                      <a:endParaRPr lang="en-US" sz="2000" dirty="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a:latin typeface="Times New Roman"/>
                          <a:ea typeface="Times New Roman"/>
                          <a:cs typeface="Courier New"/>
                        </a:rPr>
                        <a:t>1932</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a:latin typeface="Times New Roman"/>
                          <a:ea typeface="Times New Roman"/>
                          <a:cs typeface="Courier New"/>
                        </a:rPr>
                        <a:t>18,397</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1453</a:t>
                      </a:r>
                      <a:endParaRPr lang="en-US" sz="2000" dirty="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a:latin typeface="Times New Roman"/>
                          <a:ea typeface="Times New Roman"/>
                          <a:cs typeface="Courier New"/>
                        </a:rPr>
                        <a:t>1933</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a:latin typeface="Times New Roman"/>
                          <a:ea typeface="Times New Roman"/>
                          <a:cs typeface="Courier New"/>
                        </a:rPr>
                        <a:t>15,015</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4000</a:t>
                      </a:r>
                      <a:endParaRPr lang="en-US" sz="2000" dirty="0">
                        <a:latin typeface="Verdana"/>
                        <a:ea typeface="Verdana"/>
                        <a:cs typeface="Courier New"/>
                      </a:endParaRPr>
                    </a:p>
                  </a:txBody>
                  <a:tcPr marL="9525" marR="9525" marT="9525" marB="9525" anchor="ctr"/>
                </a:tc>
              </a:tr>
              <a:tr h="491067">
                <a:tc>
                  <a:txBody>
                    <a:bodyPr/>
                    <a:lstStyle/>
                    <a:p>
                      <a:pPr marL="0" marR="0" algn="ctr">
                        <a:lnSpc>
                          <a:spcPct val="115000"/>
                        </a:lnSpc>
                        <a:spcBef>
                          <a:spcPts val="0"/>
                        </a:spcBef>
                        <a:spcAft>
                          <a:spcPts val="0"/>
                        </a:spcAft>
                      </a:pPr>
                      <a:r>
                        <a:rPr lang="en-US" sz="2000">
                          <a:latin typeface="Times New Roman"/>
                          <a:ea typeface="Times New Roman"/>
                          <a:cs typeface="Courier New"/>
                        </a:rPr>
                        <a:t>1934</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a:latin typeface="Times New Roman"/>
                          <a:ea typeface="Times New Roman"/>
                          <a:cs typeface="Courier New"/>
                        </a:rPr>
                        <a:t>16,096</a:t>
                      </a:r>
                      <a:endParaRPr lang="en-US" sz="2000">
                        <a:latin typeface="Verdana"/>
                        <a:ea typeface="Verdana"/>
                        <a:cs typeface="Courier New"/>
                      </a:endParaRPr>
                    </a:p>
                  </a:txBody>
                  <a:tcPr marL="9525" marR="9525" marT="9525" marB="9525" anchor="ctr"/>
                </a:tc>
                <a:tc>
                  <a:txBody>
                    <a:bodyPr/>
                    <a:lstStyle/>
                    <a:p>
                      <a:pPr marL="0" marR="0" algn="ctr">
                        <a:lnSpc>
                          <a:spcPct val="115000"/>
                        </a:lnSpc>
                        <a:spcBef>
                          <a:spcPts val="0"/>
                        </a:spcBef>
                        <a:spcAft>
                          <a:spcPts val="0"/>
                        </a:spcAft>
                      </a:pPr>
                      <a:r>
                        <a:rPr lang="en-US" sz="2000" dirty="0">
                          <a:latin typeface="Times New Roman"/>
                          <a:ea typeface="Times New Roman"/>
                          <a:cs typeface="Courier New"/>
                        </a:rPr>
                        <a:t>57</a:t>
                      </a:r>
                      <a:endParaRPr lang="en-US" sz="2000" dirty="0">
                        <a:latin typeface="Verdana"/>
                        <a:ea typeface="Verdana"/>
                        <a:cs typeface="Courier New"/>
                      </a:endParaRPr>
                    </a:p>
                  </a:txBody>
                  <a:tcPr marL="9525" marR="9525" marT="9525" marB="9525" anchor="ctr"/>
                </a:tc>
              </a:tr>
              <a:tr h="491067">
                <a:tc gridSpan="3">
                  <a:txBody>
                    <a:bodyPr/>
                    <a:lstStyle/>
                    <a:p>
                      <a:pPr marL="0" marR="0">
                        <a:lnSpc>
                          <a:spcPct val="115000"/>
                        </a:lnSpc>
                        <a:spcBef>
                          <a:spcPts val="0"/>
                        </a:spcBef>
                      </a:pPr>
                      <a:r>
                        <a:rPr lang="en-US" sz="1200" dirty="0">
                          <a:latin typeface="Times New Roman"/>
                          <a:ea typeface="Times New Roman"/>
                          <a:cs typeface="Courier New"/>
                        </a:rPr>
                        <a:t>Data are from Table V 20-30 in </a:t>
                      </a:r>
                      <a:r>
                        <a:rPr lang="en-US" sz="1200" i="1" dirty="0">
                          <a:latin typeface="Times New Roman"/>
                          <a:ea typeface="Times New Roman"/>
                          <a:cs typeface="Courier New"/>
                        </a:rPr>
                        <a:t>Historical Statistics of The United States: Colonial Times to 1970</a:t>
                      </a:r>
                      <a:r>
                        <a:rPr lang="en-US" sz="1200" dirty="0">
                          <a:latin typeface="Times New Roman"/>
                          <a:ea typeface="Times New Roman"/>
                          <a:cs typeface="Courier New"/>
                        </a:rPr>
                        <a:t>, 1975, p. 912.</a:t>
                      </a:r>
                      <a:endParaRPr lang="en-US" sz="1200" dirty="0">
                        <a:latin typeface="Verdana"/>
                        <a:ea typeface="Verdana"/>
                        <a:cs typeface="Courier New"/>
                      </a:endParaRPr>
                    </a:p>
                  </a:txBody>
                  <a:tcPr marL="9525" marR="9525" marT="9525" marB="9525" anchor="ct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740135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into Depression </a:t>
            </a:r>
            <a:endParaRPr lang="en-US" dirty="0"/>
          </a:p>
        </p:txBody>
      </p:sp>
      <p:sp>
        <p:nvSpPr>
          <p:cNvPr id="3" name="Content Placeholder 2"/>
          <p:cNvSpPr>
            <a:spLocks noGrp="1"/>
          </p:cNvSpPr>
          <p:nvPr>
            <p:ph idx="1"/>
          </p:nvPr>
        </p:nvSpPr>
        <p:spPr/>
        <p:txBody>
          <a:bodyPr/>
          <a:lstStyle/>
          <a:p>
            <a:r>
              <a:rPr lang="en-US" dirty="0" smtClean="0"/>
              <a:t>Unemployment Totals</a:t>
            </a:r>
            <a:endParaRPr lang="en-US" dirty="0"/>
          </a:p>
        </p:txBody>
      </p:sp>
      <p:graphicFrame>
        <p:nvGraphicFramePr>
          <p:cNvPr id="4" name="Table 3"/>
          <p:cNvGraphicFramePr>
            <a:graphicFrameLocks noGrp="1"/>
          </p:cNvGraphicFramePr>
          <p:nvPr/>
        </p:nvGraphicFramePr>
        <p:xfrm>
          <a:off x="1524000" y="2362200"/>
          <a:ext cx="6096000" cy="3537035"/>
        </p:xfrm>
        <a:graphic>
          <a:graphicData uri="http://schemas.openxmlformats.org/drawingml/2006/table">
            <a:tbl>
              <a:tblPr firstRow="1" bandRow="1">
                <a:tableStyleId>{5C22544A-7EE6-4342-B048-85BDC9FD1C3A}</a:tableStyleId>
              </a:tblPr>
              <a:tblGrid>
                <a:gridCol w="3048000"/>
                <a:gridCol w="3048000"/>
              </a:tblGrid>
              <a:tr h="714927">
                <a:tc>
                  <a:txBody>
                    <a:bodyPr/>
                    <a:lstStyle/>
                    <a:p>
                      <a:pPr algn="ctr"/>
                      <a:r>
                        <a:rPr lang="en-US" sz="2400" dirty="0" smtClean="0"/>
                        <a:t>Year</a:t>
                      </a:r>
                      <a:endParaRPr lang="en-US" sz="2400" dirty="0"/>
                    </a:p>
                  </a:txBody>
                  <a:tcPr/>
                </a:tc>
                <a:tc>
                  <a:txBody>
                    <a:bodyPr/>
                    <a:lstStyle/>
                    <a:p>
                      <a:pPr algn="ctr"/>
                      <a:r>
                        <a:rPr lang="en-US" sz="2400" dirty="0" smtClean="0"/>
                        <a:t>Unemployment in millions</a:t>
                      </a:r>
                      <a:endParaRPr lang="en-US" sz="2400" dirty="0"/>
                    </a:p>
                  </a:txBody>
                  <a:tcPr/>
                </a:tc>
              </a:tr>
              <a:tr h="542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1929</a:t>
                      </a:r>
                    </a:p>
                  </a:txBody>
                  <a:tcPr/>
                </a:tc>
                <a:tc>
                  <a:txBody>
                    <a:bodyPr/>
                    <a:lstStyle/>
                    <a:p>
                      <a:pPr algn="ctr"/>
                      <a:r>
                        <a:rPr lang="en-US" sz="2400" b="1" dirty="0" smtClean="0"/>
                        <a:t>1.5</a:t>
                      </a:r>
                      <a:endParaRPr lang="en-US" sz="2400" b="1" dirty="0"/>
                    </a:p>
                  </a:txBody>
                  <a:tcPr/>
                </a:tc>
              </a:tr>
              <a:tr h="542815">
                <a:tc>
                  <a:txBody>
                    <a:bodyPr/>
                    <a:lstStyle/>
                    <a:p>
                      <a:pPr algn="ctr"/>
                      <a:r>
                        <a:rPr lang="en-US" sz="2400" b="1" dirty="0" smtClean="0"/>
                        <a:t>1930</a:t>
                      </a:r>
                      <a:endParaRPr lang="en-US" sz="2400" b="1" dirty="0"/>
                    </a:p>
                  </a:txBody>
                  <a:tcPr/>
                </a:tc>
                <a:tc>
                  <a:txBody>
                    <a:bodyPr/>
                    <a:lstStyle/>
                    <a:p>
                      <a:pPr algn="ctr"/>
                      <a:r>
                        <a:rPr lang="en-US" sz="2400" b="1" dirty="0" smtClean="0"/>
                        <a:t>4.3</a:t>
                      </a:r>
                      <a:endParaRPr lang="en-US" sz="2400" b="1" dirty="0"/>
                    </a:p>
                  </a:txBody>
                  <a:tcPr/>
                </a:tc>
              </a:tr>
              <a:tr h="542815">
                <a:tc>
                  <a:txBody>
                    <a:bodyPr/>
                    <a:lstStyle/>
                    <a:p>
                      <a:pPr algn="ctr"/>
                      <a:r>
                        <a:rPr lang="en-US" sz="2400" b="1" dirty="0" smtClean="0"/>
                        <a:t>1931</a:t>
                      </a:r>
                      <a:endParaRPr lang="en-US" sz="2400" b="1" dirty="0"/>
                    </a:p>
                  </a:txBody>
                  <a:tcPr/>
                </a:tc>
                <a:tc>
                  <a:txBody>
                    <a:bodyPr/>
                    <a:lstStyle/>
                    <a:p>
                      <a:pPr algn="ctr"/>
                      <a:r>
                        <a:rPr lang="en-US" sz="2400" b="1" dirty="0" smtClean="0"/>
                        <a:t>8.0</a:t>
                      </a:r>
                      <a:endParaRPr lang="en-US" sz="2400" b="1" dirty="0"/>
                    </a:p>
                  </a:txBody>
                  <a:tcPr/>
                </a:tc>
              </a:tr>
              <a:tr h="542815">
                <a:tc>
                  <a:txBody>
                    <a:bodyPr/>
                    <a:lstStyle/>
                    <a:p>
                      <a:pPr algn="ctr"/>
                      <a:r>
                        <a:rPr lang="en-US" sz="2400" b="1" dirty="0" smtClean="0"/>
                        <a:t>1932</a:t>
                      </a:r>
                      <a:endParaRPr lang="en-US" sz="2400" b="1" dirty="0"/>
                    </a:p>
                  </a:txBody>
                  <a:tcPr/>
                </a:tc>
                <a:tc>
                  <a:txBody>
                    <a:bodyPr/>
                    <a:lstStyle/>
                    <a:p>
                      <a:pPr algn="ctr"/>
                      <a:r>
                        <a:rPr lang="en-US" sz="2400" b="1" dirty="0" smtClean="0"/>
                        <a:t>12.0</a:t>
                      </a:r>
                      <a:endParaRPr lang="en-US" sz="2400" b="1" dirty="0"/>
                    </a:p>
                  </a:txBody>
                  <a:tcPr/>
                </a:tc>
              </a:tr>
              <a:tr h="542815">
                <a:tc>
                  <a:txBody>
                    <a:bodyPr/>
                    <a:lstStyle/>
                    <a:p>
                      <a:pPr algn="ctr"/>
                      <a:r>
                        <a:rPr lang="en-US" sz="2400" b="1" dirty="0" smtClean="0"/>
                        <a:t>1933</a:t>
                      </a:r>
                      <a:endParaRPr lang="en-US" sz="2400" b="1" dirty="0"/>
                    </a:p>
                  </a:txBody>
                  <a:tcPr/>
                </a:tc>
                <a:tc>
                  <a:txBody>
                    <a:bodyPr/>
                    <a:lstStyle/>
                    <a:p>
                      <a:pPr algn="ctr"/>
                      <a:r>
                        <a:rPr lang="en-US" sz="2400" b="1" dirty="0" smtClean="0"/>
                        <a:t>12.8</a:t>
                      </a:r>
                      <a:endParaRPr lang="en-US" sz="2400" b="1" dirty="0"/>
                    </a:p>
                  </a:txBody>
                  <a:tcPr/>
                </a:tc>
              </a:tr>
            </a:tbl>
          </a:graphicData>
        </a:graphic>
      </p:graphicFrame>
      <p:sp>
        <p:nvSpPr>
          <p:cNvPr id="5" name="Slide Number Placeholder 4"/>
          <p:cNvSpPr>
            <a:spLocks noGrp="1"/>
          </p:cNvSpPr>
          <p:nvPr>
            <p:ph type="sldNum" sz="quarter" idx="12"/>
          </p:nvPr>
        </p:nvSpPr>
        <p:spPr/>
        <p:txBody>
          <a:bodyPr/>
          <a:lstStyle/>
          <a:p>
            <a:fld id="{1D4A1A5B-1A4D-4CF3-8207-6706A4B819D8}" type="slidenum">
              <a:rPr lang="en-US" smtClean="0"/>
              <a:pPr/>
              <a:t>61</a:t>
            </a:fld>
            <a:endParaRPr lang="en-US"/>
          </a:p>
        </p:txBody>
      </p:sp>
    </p:spTree>
    <p:extLst>
      <p:ext uri="{BB962C8B-B14F-4D97-AF65-F5344CB8AC3E}">
        <p14:creationId xmlns:p14="http://schemas.microsoft.com/office/powerpoint/2010/main" val="41376541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Bank Failures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1931, the </a:t>
            </a:r>
            <a:r>
              <a:rPr lang="en-US" dirty="0" err="1" smtClean="0"/>
              <a:t>Creditanstalt</a:t>
            </a:r>
            <a:r>
              <a:rPr lang="en-US" dirty="0" smtClean="0"/>
              <a:t> – Austria’s largest bank – failed</a:t>
            </a:r>
          </a:p>
          <a:p>
            <a:pPr lvl="1"/>
            <a:r>
              <a:rPr lang="en-US" dirty="0" smtClean="0"/>
              <a:t>This cascaded across Europe, precipitating bank failures in Germany and then in the rest of Europe</a:t>
            </a:r>
          </a:p>
          <a:p>
            <a:pPr lvl="1"/>
            <a:r>
              <a:rPr lang="en-US" dirty="0" smtClean="0"/>
              <a:t>It also affected banks in the United States</a:t>
            </a:r>
          </a:p>
          <a:p>
            <a:r>
              <a:rPr lang="en-US" dirty="0" smtClean="0"/>
              <a:t>The resulting financial disruptions led Britain and then every other industrial nation (except France and the U.S.) to go off the gold standard</a:t>
            </a:r>
          </a:p>
          <a:p>
            <a:r>
              <a:rPr lang="en-US" dirty="0" smtClean="0"/>
              <a:t>The European financial crisis discredited the Weimar Republic and led to the rise of Hitler and the Nazis to power</a:t>
            </a:r>
          </a:p>
          <a:p>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62</a:t>
            </a:fld>
            <a:endParaRPr lang="en-US"/>
          </a:p>
        </p:txBody>
      </p:sp>
    </p:spTree>
    <p:extLst>
      <p:ext uri="{BB962C8B-B14F-4D97-AF65-F5344CB8AC3E}">
        <p14:creationId xmlns:p14="http://schemas.microsoft.com/office/powerpoint/2010/main" val="176665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Bank Failures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Banks hold short-term deposits that they lend out long-term</a:t>
            </a:r>
          </a:p>
          <a:p>
            <a:pPr lvl="1"/>
            <a:r>
              <a:rPr lang="en-US" dirty="0" smtClean="0"/>
              <a:t>When people began to fear that their bank was not sound, they started to withdraw their funds (i.e. bank runs)</a:t>
            </a:r>
          </a:p>
          <a:p>
            <a:pPr lvl="2"/>
            <a:r>
              <a:rPr lang="en-US" dirty="0" smtClean="0"/>
              <a:t>This was before Federal Deposit insurance</a:t>
            </a:r>
          </a:p>
          <a:p>
            <a:pPr lvl="1"/>
            <a:r>
              <a:rPr lang="en-US" dirty="0" smtClean="0"/>
              <a:t>The role of the Federal Reserve was to act as a banker of last resort </a:t>
            </a:r>
          </a:p>
          <a:p>
            <a:pPr lvl="2"/>
            <a:r>
              <a:rPr lang="en-US" dirty="0" smtClean="0"/>
              <a:t>This involved taking the bank’s loan portfolio as collateral for a cash loan to meet depositors’ demand</a:t>
            </a:r>
          </a:p>
          <a:p>
            <a:pPr lvl="1"/>
            <a:r>
              <a:rPr lang="en-US" dirty="0" smtClean="0"/>
              <a:t>The Fed failed in the “banker of last resort” function</a:t>
            </a:r>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63</a:t>
            </a:fld>
            <a:endParaRPr lang="en-US"/>
          </a:p>
        </p:txBody>
      </p:sp>
    </p:spTree>
    <p:extLst>
      <p:ext uri="{BB962C8B-B14F-4D97-AF65-F5344CB8AC3E}">
        <p14:creationId xmlns:p14="http://schemas.microsoft.com/office/powerpoint/2010/main" val="19549317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of Bank Failures</a:t>
            </a:r>
            <a:endParaRPr lang="en-US" dirty="0"/>
          </a:p>
        </p:txBody>
      </p:sp>
      <p:sp>
        <p:nvSpPr>
          <p:cNvPr id="3" name="Content Placeholder 2"/>
          <p:cNvSpPr>
            <a:spLocks noGrp="1"/>
          </p:cNvSpPr>
          <p:nvPr>
            <p:ph idx="1"/>
          </p:nvPr>
        </p:nvSpPr>
        <p:spPr/>
        <p:txBody>
          <a:bodyPr>
            <a:normAutofit fontScale="92500"/>
          </a:bodyPr>
          <a:lstStyle/>
          <a:p>
            <a:r>
              <a:rPr lang="en-US" dirty="0" smtClean="0"/>
              <a:t>Depositors lost their savings</a:t>
            </a:r>
          </a:p>
          <a:p>
            <a:pPr lvl="1"/>
            <a:r>
              <a:rPr lang="en-US" dirty="0" smtClean="0"/>
              <a:t>This had a negative feedback effect on the economy</a:t>
            </a:r>
          </a:p>
          <a:p>
            <a:pPr lvl="1"/>
            <a:r>
              <a:rPr lang="en-US" dirty="0" smtClean="0"/>
              <a:t>The failure of the Bank of the United States in New York in December 1930:</a:t>
            </a:r>
          </a:p>
          <a:p>
            <a:pPr lvl="2"/>
            <a:r>
              <a:rPr lang="en-US" dirty="0" smtClean="0"/>
              <a:t>Resulted in the loss of $200 million in deposits</a:t>
            </a:r>
          </a:p>
          <a:p>
            <a:pPr lvl="2"/>
            <a:r>
              <a:rPr lang="en-US" dirty="0" smtClean="0"/>
              <a:t>The bank’s size and official-sounding name frightened depositors and led to a general run on banks</a:t>
            </a:r>
          </a:p>
          <a:p>
            <a:r>
              <a:rPr lang="en-US" dirty="0" smtClean="0"/>
              <a:t>The money supply decreased by about a third</a:t>
            </a:r>
          </a:p>
          <a:p>
            <a:pPr lvl="1"/>
            <a:r>
              <a:rPr lang="en-US" dirty="0" smtClean="0"/>
              <a:t>This had a deflationary impact (i.e. price levels declined) since it made money more expensive.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64</a:t>
            </a:fld>
            <a:endParaRPr lang="en-US"/>
          </a:p>
        </p:txBody>
      </p:sp>
    </p:spTree>
    <p:extLst>
      <p:ext uri="{BB962C8B-B14F-4D97-AF65-F5344CB8AC3E}">
        <p14:creationId xmlns:p14="http://schemas.microsoft.com/office/powerpoint/2010/main" val="36034485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the Great Depression? - 1</a:t>
            </a:r>
            <a:endParaRPr lang="en-US" dirty="0"/>
          </a:p>
        </p:txBody>
      </p:sp>
      <p:sp>
        <p:nvSpPr>
          <p:cNvPr id="3" name="Content Placeholder 2"/>
          <p:cNvSpPr>
            <a:spLocks noGrp="1"/>
          </p:cNvSpPr>
          <p:nvPr>
            <p:ph idx="1"/>
          </p:nvPr>
        </p:nvSpPr>
        <p:spPr/>
        <p:txBody>
          <a:bodyPr>
            <a:normAutofit/>
          </a:bodyPr>
          <a:lstStyle/>
          <a:p>
            <a:r>
              <a:rPr lang="en-US" dirty="0" smtClean="0"/>
              <a:t>There are several theories:</a:t>
            </a:r>
          </a:p>
          <a:p>
            <a:pPr lvl="1"/>
            <a:r>
              <a:rPr lang="en-US" dirty="0" smtClean="0"/>
              <a:t>Popular Opinion: The Stock Market Crash of 1929 wiped out fortunes and caused people to refrain from investing or spending on consumer goods</a:t>
            </a:r>
          </a:p>
          <a:p>
            <a:pPr lvl="1"/>
            <a:r>
              <a:rPr lang="en-US" dirty="0" smtClean="0"/>
              <a:t>Monetarists: The large number of bank failures beginning in 1930 shrunk the money supply so that businesses could not obtain or renew loans</a:t>
            </a:r>
          </a:p>
          <a:p>
            <a:pPr lvl="1"/>
            <a:r>
              <a:rPr lang="en-US" dirty="0" smtClean="0"/>
              <a:t>Hoover: The European Financial Collapse of 1931 turned a recession into the Great Depression</a:t>
            </a:r>
          </a:p>
        </p:txBody>
      </p:sp>
      <p:sp>
        <p:nvSpPr>
          <p:cNvPr id="4" name="Slide Number Placeholder 3"/>
          <p:cNvSpPr>
            <a:spLocks noGrp="1"/>
          </p:cNvSpPr>
          <p:nvPr>
            <p:ph type="sldNum" sz="quarter" idx="12"/>
          </p:nvPr>
        </p:nvSpPr>
        <p:spPr/>
        <p:txBody>
          <a:bodyPr/>
          <a:lstStyle/>
          <a:p>
            <a:fld id="{1D4A1A5B-1A4D-4CF3-8207-6706A4B819D8}" type="slidenum">
              <a:rPr lang="en-US" smtClean="0"/>
              <a:pPr/>
              <a:t>65</a:t>
            </a:fld>
            <a:endParaRPr lang="en-US"/>
          </a:p>
        </p:txBody>
      </p:sp>
    </p:spTree>
    <p:extLst>
      <p:ext uri="{BB962C8B-B14F-4D97-AF65-F5344CB8AC3E}">
        <p14:creationId xmlns:p14="http://schemas.microsoft.com/office/powerpoint/2010/main" val="1645102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the Great Depression - 2</a:t>
            </a:r>
            <a:endParaRPr lang="en-US" dirty="0"/>
          </a:p>
        </p:txBody>
      </p:sp>
      <p:sp>
        <p:nvSpPr>
          <p:cNvPr id="3" name="Content Placeholder 2"/>
          <p:cNvSpPr>
            <a:spLocks noGrp="1"/>
          </p:cNvSpPr>
          <p:nvPr>
            <p:ph idx="1"/>
          </p:nvPr>
        </p:nvSpPr>
        <p:spPr/>
        <p:txBody>
          <a:bodyPr>
            <a:normAutofit lnSpcReduction="10000"/>
          </a:bodyPr>
          <a:lstStyle/>
          <a:p>
            <a:r>
              <a:rPr lang="en-US" dirty="0" smtClean="0"/>
              <a:t>Other Theories:</a:t>
            </a:r>
          </a:p>
          <a:p>
            <a:pPr lvl="1"/>
            <a:r>
              <a:rPr lang="en-US" dirty="0" smtClean="0"/>
              <a:t>Economic Cyclists: The unfortunate coincidence of several economic cycles hitting their low points simultaneously</a:t>
            </a:r>
          </a:p>
          <a:p>
            <a:pPr lvl="1"/>
            <a:r>
              <a:rPr lang="en-US" dirty="0" smtClean="0"/>
              <a:t>Keynesians: A decline in spending – both investment and consumption – as a result of the </a:t>
            </a:r>
            <a:r>
              <a:rPr lang="en-US" dirty="0" err="1" smtClean="0"/>
              <a:t>maldistribution</a:t>
            </a:r>
            <a:r>
              <a:rPr lang="en-US" dirty="0" smtClean="0"/>
              <a:t> of income</a:t>
            </a:r>
          </a:p>
          <a:p>
            <a:pPr lvl="1"/>
            <a:r>
              <a:rPr lang="en-US" dirty="0" err="1" smtClean="0"/>
              <a:t>Wanniski</a:t>
            </a:r>
            <a:r>
              <a:rPr lang="en-US" dirty="0" smtClean="0"/>
              <a:t>: The Smoot-Hawley Tariff of 1930 along with Hoover’s raising of taxes to balance the budget</a:t>
            </a:r>
          </a:p>
          <a:p>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66</a:t>
            </a:fld>
            <a:endParaRPr lang="en-US"/>
          </a:p>
        </p:txBody>
      </p:sp>
    </p:spTree>
    <p:extLst>
      <p:ext uri="{BB962C8B-B14F-4D97-AF65-F5344CB8AC3E}">
        <p14:creationId xmlns:p14="http://schemas.microsoft.com/office/powerpoint/2010/main" val="42854260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a:t>
            </a:r>
            <a:endParaRPr lang="en-US" dirty="0"/>
          </a:p>
        </p:txBody>
      </p:sp>
      <p:sp>
        <p:nvSpPr>
          <p:cNvPr id="3" name="Content Placeholder 2"/>
          <p:cNvSpPr>
            <a:spLocks noGrp="1"/>
          </p:cNvSpPr>
          <p:nvPr>
            <p:ph idx="1"/>
          </p:nvPr>
        </p:nvSpPr>
        <p:spPr/>
        <p:txBody>
          <a:bodyPr>
            <a:normAutofit fontScale="92500"/>
          </a:bodyPr>
          <a:lstStyle/>
          <a:p>
            <a:r>
              <a:rPr lang="en-US" dirty="0" smtClean="0"/>
              <a:t>Why was the Crash of 1929 followed by a Great Depression while the Crash of 1987 was not?</a:t>
            </a:r>
          </a:p>
          <a:p>
            <a:pPr lvl="1"/>
            <a:r>
              <a:rPr lang="en-US" dirty="0" smtClean="0"/>
              <a:t>Investors in individual stocks </a:t>
            </a:r>
            <a:r>
              <a:rPr lang="en-US" dirty="0" err="1" smtClean="0"/>
              <a:t>vs</a:t>
            </a:r>
            <a:r>
              <a:rPr lang="en-US" dirty="0" smtClean="0"/>
              <a:t> investors in mutual funds and 401(k)s</a:t>
            </a:r>
          </a:p>
          <a:p>
            <a:pPr lvl="1"/>
            <a:r>
              <a:rPr lang="en-US" dirty="0" smtClean="0"/>
              <a:t>Differing reactions of Hoover and Reagan</a:t>
            </a:r>
          </a:p>
          <a:p>
            <a:pPr lvl="1"/>
            <a:r>
              <a:rPr lang="en-US" dirty="0" smtClean="0"/>
              <a:t>The Federal Reserve in 1987 aggressively responded to the Crash in a way the earlier Fed did not</a:t>
            </a:r>
          </a:p>
          <a:p>
            <a:pPr lvl="1"/>
            <a:r>
              <a:rPr lang="en-US" dirty="0" smtClean="0"/>
              <a:t>The existence in 1987 of a social safety net that did not exist in 1929</a:t>
            </a:r>
          </a:p>
          <a:p>
            <a:pPr lvl="1"/>
            <a:endParaRPr lang="en-US" dirty="0"/>
          </a:p>
        </p:txBody>
      </p:sp>
      <p:sp>
        <p:nvSpPr>
          <p:cNvPr id="4" name="Slide Number Placeholder 3"/>
          <p:cNvSpPr>
            <a:spLocks noGrp="1"/>
          </p:cNvSpPr>
          <p:nvPr>
            <p:ph type="sldNum" sz="quarter" idx="12"/>
          </p:nvPr>
        </p:nvSpPr>
        <p:spPr/>
        <p:txBody>
          <a:bodyPr/>
          <a:lstStyle/>
          <a:p>
            <a:fld id="{1D4A1A5B-1A4D-4CF3-8207-6706A4B819D8}" type="slidenum">
              <a:rPr lang="en-US" smtClean="0"/>
              <a:pPr/>
              <a:t>67</a:t>
            </a:fld>
            <a:endParaRPr lang="en-US"/>
          </a:p>
        </p:txBody>
      </p:sp>
    </p:spTree>
    <p:extLst>
      <p:ext uri="{BB962C8B-B14F-4D97-AF65-F5344CB8AC3E}">
        <p14:creationId xmlns:p14="http://schemas.microsoft.com/office/powerpoint/2010/main" val="397340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- 3</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concept of the audience led to the concept of the average American </a:t>
            </a:r>
          </a:p>
          <a:p>
            <a:pPr lvl="1"/>
            <a:r>
              <a:rPr lang="en-US" dirty="0" smtClean="0"/>
              <a:t>This provoked an interest in ratings, audience demographics, and the tastes and attitudes of the presumed average America</a:t>
            </a:r>
          </a:p>
          <a:p>
            <a:pPr lvl="2"/>
            <a:r>
              <a:rPr lang="en-US" dirty="0" smtClean="0"/>
              <a:t>What was the average American listening to? Or buying? Who was listening to </a:t>
            </a:r>
            <a:r>
              <a:rPr lang="en-US" i="1" dirty="0" smtClean="0"/>
              <a:t>Our Miss Brooks</a:t>
            </a:r>
            <a:r>
              <a:rPr lang="en-US" dirty="0" smtClean="0"/>
              <a:t> or </a:t>
            </a:r>
            <a:r>
              <a:rPr lang="en-US" i="1" dirty="0" smtClean="0"/>
              <a:t>The Shadow</a:t>
            </a:r>
            <a:r>
              <a:rPr lang="en-US" dirty="0" smtClean="0"/>
              <a:t>?</a:t>
            </a:r>
          </a:p>
          <a:p>
            <a:r>
              <a:rPr lang="en-US" dirty="0" smtClean="0"/>
              <a:t>Radio adversely affected the advertising revenues of newspapers and magazines</a:t>
            </a:r>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409253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- 4</a:t>
            </a:r>
            <a:endParaRPr lang="en-US" dirty="0"/>
          </a:p>
        </p:txBody>
      </p:sp>
      <p:sp>
        <p:nvSpPr>
          <p:cNvPr id="3" name="Content Placeholder 2"/>
          <p:cNvSpPr>
            <a:spLocks noGrp="1"/>
          </p:cNvSpPr>
          <p:nvPr>
            <p:ph idx="1"/>
          </p:nvPr>
        </p:nvSpPr>
        <p:spPr/>
        <p:txBody>
          <a:bodyPr/>
          <a:lstStyle/>
          <a:p>
            <a:r>
              <a:rPr lang="en-US" dirty="0" smtClean="0"/>
              <a:t>The technical limitations</a:t>
            </a:r>
            <a:r>
              <a:rPr lang="en-US" baseline="0" dirty="0" smtClean="0"/>
              <a:t> of early radio:</a:t>
            </a:r>
          </a:p>
          <a:p>
            <a:pPr lvl="1"/>
            <a:r>
              <a:rPr lang="en-US" dirty="0" smtClean="0"/>
              <a:t>Precluded use of very high or very low frequency musical instruments – cello, oboe, violin</a:t>
            </a:r>
            <a:endParaRPr lang="en-US" baseline="0" dirty="0" smtClean="0"/>
          </a:p>
          <a:p>
            <a:pPr lvl="1"/>
            <a:r>
              <a:rPr lang="en-US" dirty="0" smtClean="0"/>
              <a:t>Favored</a:t>
            </a:r>
            <a:r>
              <a:rPr lang="en-US" baseline="0" dirty="0" smtClean="0"/>
              <a:t> use of certain musical instruments - </a:t>
            </a:r>
            <a:r>
              <a:rPr lang="en-US" sz="2800" kern="1200" dirty="0" smtClean="0">
                <a:solidFill>
                  <a:schemeClr val="tx1"/>
                </a:solidFill>
                <a:latin typeface="+mn-lt"/>
                <a:ea typeface="+mn-ea"/>
                <a:cs typeface="+mn-cs"/>
              </a:rPr>
              <a:t>piano,  clarinet, and saxophone</a:t>
            </a:r>
          </a:p>
          <a:p>
            <a:pPr lvl="1"/>
            <a:r>
              <a:rPr lang="en-US" dirty="0" smtClean="0"/>
              <a:t>Led to the use of crooning as a singing technique</a:t>
            </a:r>
            <a:endParaRPr lang="en-US" sz="2800" kern="1200" dirty="0" smtClean="0">
              <a:solidFill>
                <a:schemeClr val="tx1"/>
              </a:solidFill>
              <a:latin typeface="+mn-lt"/>
              <a:ea typeface="+mn-ea"/>
              <a:cs typeface="+mn-cs"/>
            </a:endParaRPr>
          </a:p>
          <a:p>
            <a:pPr lvl="1"/>
            <a:r>
              <a:rPr lang="en-US" dirty="0" smtClean="0"/>
              <a:t>Favored jazz despite its frequent association with prohibition-era speakeasies and its black roots</a:t>
            </a:r>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45865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Radio - 5</a:t>
            </a:r>
            <a:endParaRPr lang="en-US" dirty="0"/>
          </a:p>
        </p:txBody>
      </p:sp>
      <p:sp>
        <p:nvSpPr>
          <p:cNvPr id="3" name="Content Placeholder 2"/>
          <p:cNvSpPr>
            <a:spLocks noGrp="1"/>
          </p:cNvSpPr>
          <p:nvPr>
            <p:ph idx="1"/>
          </p:nvPr>
        </p:nvSpPr>
        <p:spPr/>
        <p:txBody>
          <a:bodyPr>
            <a:normAutofit/>
          </a:bodyPr>
          <a:lstStyle/>
          <a:p>
            <a:r>
              <a:rPr lang="en-US" dirty="0" smtClean="0"/>
              <a:t>Radio and WWI led to code encryption and code breaking</a:t>
            </a:r>
          </a:p>
          <a:p>
            <a:r>
              <a:rPr lang="en-US" dirty="0" smtClean="0"/>
              <a:t>Radio paved the way for TV and radar</a:t>
            </a:r>
          </a:p>
          <a:p>
            <a:r>
              <a:rPr lang="en-US" dirty="0" smtClean="0"/>
              <a:t>Radio made music an acceptable endeavor for men</a:t>
            </a:r>
          </a:p>
          <a:p>
            <a:r>
              <a:rPr lang="en-US" dirty="0" smtClean="0"/>
              <a:t>Radio led people to match their personal schedules to the schedules of the broadcast day</a:t>
            </a:r>
            <a:endParaRPr lang="en-US" dirty="0"/>
          </a:p>
        </p:txBody>
      </p:sp>
      <p:sp>
        <p:nvSpPr>
          <p:cNvPr id="4" name="Slide Number Placeholder 3"/>
          <p:cNvSpPr>
            <a:spLocks noGrp="1"/>
          </p:cNvSpPr>
          <p:nvPr>
            <p:ph type="sldNum" sz="quarter" idx="12"/>
          </p:nvPr>
        </p:nvSpPr>
        <p:spPr/>
        <p:txBody>
          <a:bodyPr/>
          <a:lstStyle/>
          <a:p>
            <a:fld id="{EB93EAED-1C88-4CF0-9C77-9DBE39D543DE}"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651730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15532</Words>
  <Application>Microsoft Office PowerPoint</Application>
  <PresentationFormat>On-screen Show (4:3)</PresentationFormat>
  <Paragraphs>774</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America Between the World Wars</vt:lpstr>
      <vt:lpstr>What We Will Cover Today</vt:lpstr>
      <vt:lpstr>Effects of Radio on Entertainment</vt:lpstr>
      <vt:lpstr>Effects of Radio on Entertainment - 2</vt:lpstr>
      <vt:lpstr>Effects of Radio - 1</vt:lpstr>
      <vt:lpstr>Effects of Radio - 2</vt:lpstr>
      <vt:lpstr>Effects of Radio - 3</vt:lpstr>
      <vt:lpstr>Effects of Radio - 4</vt:lpstr>
      <vt:lpstr>Effects of Radio - 5</vt:lpstr>
      <vt:lpstr>Effects of Radio - 6</vt:lpstr>
      <vt:lpstr>Effects of Radio - 7</vt:lpstr>
      <vt:lpstr>Electrification of the Home &amp; Workplace</vt:lpstr>
      <vt:lpstr>The Electricity Revolution</vt:lpstr>
      <vt:lpstr>The Four Phases</vt:lpstr>
      <vt:lpstr>Factories Prior to Electricity</vt:lpstr>
      <vt:lpstr>Electricity &amp; the Factory</vt:lpstr>
      <vt:lpstr>The New Electrified Factory</vt:lpstr>
      <vt:lpstr>Economic Effects - 1</vt:lpstr>
      <vt:lpstr>Economic Effects - 2</vt:lpstr>
      <vt:lpstr>Economic Effects - 3</vt:lpstr>
      <vt:lpstr>Economic Effects -4</vt:lpstr>
      <vt:lpstr>Economic Effects - 5</vt:lpstr>
      <vt:lpstr>Impact on the Home</vt:lpstr>
      <vt:lpstr>Other Effects </vt:lpstr>
      <vt:lpstr>Electricity</vt:lpstr>
      <vt:lpstr>Electrical Appliances in the Home</vt:lpstr>
      <vt:lpstr>Advertising, Marketing, and Public Relations</vt:lpstr>
      <vt:lpstr>Implications of Mass Production</vt:lpstr>
      <vt:lpstr>Changes in Advertising</vt:lpstr>
      <vt:lpstr>Changes in Advertising - 2</vt:lpstr>
      <vt:lpstr>Changes in Advertising - 3</vt:lpstr>
      <vt:lpstr>Changes in Advertising - 4</vt:lpstr>
      <vt:lpstr>Advertising Agencies</vt:lpstr>
      <vt:lpstr>Branding</vt:lpstr>
      <vt:lpstr>Branding - 2</vt:lpstr>
      <vt:lpstr>Public Relations</vt:lpstr>
      <vt:lpstr>Modern Adolescence &amp; an Emerging Youth Culture</vt:lpstr>
      <vt:lpstr>Childhood as a Social Category</vt:lpstr>
      <vt:lpstr>The Adolescent as a Distinct Social Category</vt:lpstr>
      <vt:lpstr>High School - 1</vt:lpstr>
      <vt:lpstr>High School - 2</vt:lpstr>
      <vt:lpstr>Youth Culture</vt:lpstr>
      <vt:lpstr>Dating</vt:lpstr>
      <vt:lpstr>Stock Market Crash</vt:lpstr>
      <vt:lpstr>1920s Economy</vt:lpstr>
      <vt:lpstr>Unbalanced Economy</vt:lpstr>
      <vt:lpstr>Hurting Industries</vt:lpstr>
      <vt:lpstr>Stock Market</vt:lpstr>
      <vt:lpstr>Stock Market Boom</vt:lpstr>
      <vt:lpstr>RCA Stock</vt:lpstr>
      <vt:lpstr>Federal Reserve</vt:lpstr>
      <vt:lpstr>1929 Downturn</vt:lpstr>
      <vt:lpstr>Bringing About the Crash - 1</vt:lpstr>
      <vt:lpstr>Bringing About the Crash - 2</vt:lpstr>
      <vt:lpstr>The Crash</vt:lpstr>
      <vt:lpstr>1929 Stock Highs &amp; Lows</vt:lpstr>
      <vt:lpstr>Results of the Crash - 1</vt:lpstr>
      <vt:lpstr>Results of the Crash - 2</vt:lpstr>
      <vt:lpstr>Effects of Smoot-Hawley</vt:lpstr>
      <vt:lpstr>Bank Failures</vt:lpstr>
      <vt:lpstr>Slide into Depression </vt:lpstr>
      <vt:lpstr>European Bank Failures</vt:lpstr>
      <vt:lpstr>Causes of Bank Failures</vt:lpstr>
      <vt:lpstr>Result of Bank Failures</vt:lpstr>
      <vt:lpstr>Causes of the Great Depression? - 1</vt:lpstr>
      <vt:lpstr>Causes of the Great Depression - 2</vt:lpstr>
      <vt:lpstr>A Question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 Between the World Wars</dc:title>
  <dc:creator>wreader</dc:creator>
  <cp:lastModifiedBy>wreader</cp:lastModifiedBy>
  <cp:revision>40</cp:revision>
  <cp:lastPrinted>2013-04-20T01:30:31Z</cp:lastPrinted>
  <dcterms:created xsi:type="dcterms:W3CDTF">2013-04-19T23:21:09Z</dcterms:created>
  <dcterms:modified xsi:type="dcterms:W3CDTF">2013-04-20T01:31:20Z</dcterms:modified>
</cp:coreProperties>
</file>