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handoutMasterIdLst>
    <p:handoutMasterId r:id="rId69"/>
  </p:handoutMasterIdLst>
  <p:sldIdLst>
    <p:sldId id="257" r:id="rId2"/>
    <p:sldId id="258" r:id="rId3"/>
    <p:sldId id="259" r:id="rId4"/>
    <p:sldId id="260" r:id="rId5"/>
    <p:sldId id="261" r:id="rId6"/>
    <p:sldId id="262" r:id="rId7"/>
    <p:sldId id="263" r:id="rId8"/>
    <p:sldId id="264" r:id="rId9"/>
    <p:sldId id="265" r:id="rId10"/>
    <p:sldId id="266" r:id="rId11"/>
    <p:sldId id="267" r:id="rId12"/>
    <p:sldId id="282" r:id="rId13"/>
    <p:sldId id="283" r:id="rId14"/>
    <p:sldId id="284" r:id="rId15"/>
    <p:sldId id="285" r:id="rId16"/>
    <p:sldId id="286" r:id="rId17"/>
    <p:sldId id="287" r:id="rId18"/>
    <p:sldId id="288" r:id="rId19"/>
    <p:sldId id="290" r:id="rId20"/>
    <p:sldId id="291" r:id="rId21"/>
    <p:sldId id="292" r:id="rId22"/>
    <p:sldId id="293" r:id="rId23"/>
    <p:sldId id="294" r:id="rId24"/>
    <p:sldId id="295" r:id="rId25"/>
    <p:sldId id="296" r:id="rId26"/>
    <p:sldId id="297" r:id="rId27"/>
    <p:sldId id="298" r:id="rId28"/>
    <p:sldId id="299" r:id="rId29"/>
    <p:sldId id="300" r:id="rId30"/>
    <p:sldId id="301" r:id="rId31"/>
    <p:sldId id="302" r:id="rId32"/>
    <p:sldId id="303" r:id="rId33"/>
    <p:sldId id="304" r:id="rId34"/>
    <p:sldId id="338" r:id="rId35"/>
    <p:sldId id="306" r:id="rId36"/>
    <p:sldId id="307" r:id="rId37"/>
    <p:sldId id="308" r:id="rId38"/>
    <p:sldId id="309" r:id="rId39"/>
    <p:sldId id="310" r:id="rId40"/>
    <p:sldId id="311" r:id="rId41"/>
    <p:sldId id="312" r:id="rId42"/>
    <p:sldId id="313" r:id="rId43"/>
    <p:sldId id="314" r:id="rId44"/>
    <p:sldId id="315" r:id="rId45"/>
    <p:sldId id="316" r:id="rId46"/>
    <p:sldId id="317" r:id="rId47"/>
    <p:sldId id="318" r:id="rId48"/>
    <p:sldId id="319" r:id="rId49"/>
    <p:sldId id="320" r:id="rId50"/>
    <p:sldId id="321" r:id="rId51"/>
    <p:sldId id="322" r:id="rId52"/>
    <p:sldId id="323" r:id="rId53"/>
    <p:sldId id="324" r:id="rId54"/>
    <p:sldId id="325" r:id="rId55"/>
    <p:sldId id="326" r:id="rId56"/>
    <p:sldId id="327" r:id="rId57"/>
    <p:sldId id="328" r:id="rId58"/>
    <p:sldId id="329" r:id="rId59"/>
    <p:sldId id="330" r:id="rId60"/>
    <p:sldId id="331" r:id="rId61"/>
    <p:sldId id="332" r:id="rId62"/>
    <p:sldId id="333" r:id="rId63"/>
    <p:sldId id="334" r:id="rId64"/>
    <p:sldId id="335" r:id="rId65"/>
    <p:sldId id="336" r:id="rId66"/>
    <p:sldId id="337"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50089" autoAdjust="0"/>
  </p:normalViewPr>
  <p:slideViewPr>
    <p:cSldViewPr>
      <p:cViewPr varScale="1">
        <p:scale>
          <a:sx n="35" d="100"/>
          <a:sy n="35" d="100"/>
        </p:scale>
        <p:origin x="-239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0D83574-192B-4444-AC65-52AE6ED23A95}" type="datetimeFigureOut">
              <a:rPr lang="en-US" smtClean="0"/>
              <a:t>4/13/2013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09AA59B-5622-45CF-B82B-72E7B56900A3}" type="slidenum">
              <a:rPr lang="en-US" smtClean="0"/>
              <a:t>‹#›</a:t>
            </a:fld>
            <a:endParaRPr lang="en-US"/>
          </a:p>
        </p:txBody>
      </p:sp>
    </p:spTree>
    <p:extLst>
      <p:ext uri="{BB962C8B-B14F-4D97-AF65-F5344CB8AC3E}">
        <p14:creationId xmlns:p14="http://schemas.microsoft.com/office/powerpoint/2010/main" val="34335521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DC73E4-4C19-4129-9FE4-C74A3A4A45A5}" type="datetimeFigureOut">
              <a:rPr lang="en-US" smtClean="0"/>
              <a:t>4/13/2013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BF9390-4B8B-4977-BF2B-55DF9FFF1E7F}" type="slidenum">
              <a:rPr lang="en-US" smtClean="0"/>
              <a:t>‹#›</a:t>
            </a:fld>
            <a:endParaRPr lang="en-US"/>
          </a:p>
        </p:txBody>
      </p:sp>
    </p:spTree>
    <p:extLst>
      <p:ext uri="{BB962C8B-B14F-4D97-AF65-F5344CB8AC3E}">
        <p14:creationId xmlns:p14="http://schemas.microsoft.com/office/powerpoint/2010/main" val="1742074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britannica.com/EBchecked/topic/555844/South-America"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www.britannica.com/EBchecked/topic/284628/Thomas-H-Ince"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8" Type="http://schemas.openxmlformats.org/officeDocument/2006/relationships/hyperlink" Target="http://en.wikipedia.org/wiki/Jack_Dempsey" TargetMode="External"/><Relationship Id="rId13" Type="http://schemas.openxmlformats.org/officeDocument/2006/relationships/hyperlink" Target="http://en.wikipedia.org/wiki/Earl_Christy" TargetMode="External"/><Relationship Id="rId18" Type="http://schemas.openxmlformats.org/officeDocument/2006/relationships/hyperlink" Target="http://en.wikipedia.org/w/index.php?title=Sidney_Skolsky&amp;action=edit&amp;redlink=1" TargetMode="External"/><Relationship Id="rId3" Type="http://schemas.openxmlformats.org/officeDocument/2006/relationships/hyperlink" Target="http://en.wikipedia.org/wiki/Time_(magazine)" TargetMode="External"/><Relationship Id="rId21" Type="http://schemas.openxmlformats.org/officeDocument/2006/relationships/hyperlink" Target="http://en.wikipedia.org/wiki/Dorothy_Kilgallen" TargetMode="External"/><Relationship Id="rId7" Type="http://schemas.openxmlformats.org/officeDocument/2006/relationships/hyperlink" Target="http://en.wikipedia.org/wiki/Look_(American_magazine)" TargetMode="External"/><Relationship Id="rId12" Type="http://schemas.openxmlformats.org/officeDocument/2006/relationships/hyperlink" Target="http://en.wikipedia.org/wiki/Fanzine" TargetMode="External"/><Relationship Id="rId17" Type="http://schemas.openxmlformats.org/officeDocument/2006/relationships/hyperlink" Target="http://en.wikipedia.org/w/index.php?title=Cal_York&amp;action=edit&amp;redlink=1" TargetMode="External"/><Relationship Id="rId2" Type="http://schemas.openxmlformats.org/officeDocument/2006/relationships/slide" Target="../slides/slide51.xml"/><Relationship Id="rId16" Type="http://schemas.openxmlformats.org/officeDocument/2006/relationships/hyperlink" Target="http://en.wikipedia.org/wiki/Walter_Winchell" TargetMode="External"/><Relationship Id="rId20" Type="http://schemas.openxmlformats.org/officeDocument/2006/relationships/hyperlink" Target="http://en.wikipedia.org/wiki/Sheilah_Graham" TargetMode="External"/><Relationship Id="rId1" Type="http://schemas.openxmlformats.org/officeDocument/2006/relationships/notesMaster" Target="../notesMasters/notesMaster1.xml"/><Relationship Id="rId6" Type="http://schemas.openxmlformats.org/officeDocument/2006/relationships/hyperlink" Target="http://en.wikipedia.org/wiki/Life_(magazine)#cite_note-3" TargetMode="External"/><Relationship Id="rId11" Type="http://schemas.openxmlformats.org/officeDocument/2006/relationships/hyperlink" Target="http://en.wikipedia.org/wiki/Popular_culture" TargetMode="External"/><Relationship Id="rId24" Type="http://schemas.openxmlformats.org/officeDocument/2006/relationships/hyperlink" Target="http://en.wikipedia.org/wiki/Photoplay" TargetMode="External"/><Relationship Id="rId5" Type="http://schemas.openxmlformats.org/officeDocument/2006/relationships/hyperlink" Target="http://en.wikipedia.org/wiki/Alfred_Eisenstaedt" TargetMode="External"/><Relationship Id="rId15" Type="http://schemas.openxmlformats.org/officeDocument/2006/relationships/hyperlink" Target="http://en.wikipedia.org/wiki/Hedda_Hopper" TargetMode="External"/><Relationship Id="rId23" Type="http://schemas.openxmlformats.org/officeDocument/2006/relationships/hyperlink" Target="http://en.wikipedia.org/wiki/Louella_Parsons" TargetMode="External"/><Relationship Id="rId10" Type="http://schemas.openxmlformats.org/officeDocument/2006/relationships/hyperlink" Target="http://en.wikipedia.org/wiki/Fan_(aficionado)" TargetMode="External"/><Relationship Id="rId19" Type="http://schemas.openxmlformats.org/officeDocument/2006/relationships/hyperlink" Target="http://en.wikipedia.org/wiki/Adela_Rogers_St._John" TargetMode="External"/><Relationship Id="rId4" Type="http://schemas.openxmlformats.org/officeDocument/2006/relationships/hyperlink" Target="http://en.wikipedia.org/wiki/Fortune_(magazine)" TargetMode="External"/><Relationship Id="rId9" Type="http://schemas.openxmlformats.org/officeDocument/2006/relationships/hyperlink" Target="http://en.wikipedia.org/wiki/Magazine" TargetMode="External"/><Relationship Id="rId14" Type="http://schemas.openxmlformats.org/officeDocument/2006/relationships/hyperlink" Target="http://en.wikipedia.org/wiki/Charles_Sheldon" TargetMode="External"/><Relationship Id="rId22" Type="http://schemas.openxmlformats.org/officeDocument/2006/relationships/hyperlink" Target="http://en.wikipedia.org/wiki/Rob_Wagner" TargetMode="Externa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90-4B8B-4977-BF2B-55DF9FFF1E7F}" type="slidenum">
              <a:rPr lang="en-US" smtClean="0"/>
              <a:t>1</a:t>
            </a:fld>
            <a:endParaRPr lang="en-US"/>
          </a:p>
        </p:txBody>
      </p:sp>
    </p:spTree>
    <p:extLst>
      <p:ext uri="{BB962C8B-B14F-4D97-AF65-F5344CB8AC3E}">
        <p14:creationId xmlns:p14="http://schemas.microsoft.com/office/powerpoint/2010/main" val="32981918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r>
              <a:rPr lang="en-US" sz="1600" b="1" dirty="0" smtClean="0"/>
              <a:t>Gasoline</a:t>
            </a:r>
            <a:r>
              <a:rPr lang="en-US" sz="1600" b="1" baseline="0" dirty="0" smtClean="0"/>
              <a:t> stations - </a:t>
            </a:r>
            <a:r>
              <a:rPr lang="en-US" sz="1600" kern="1200" dirty="0" smtClean="0">
                <a:solidFill>
                  <a:schemeClr val="tx1"/>
                </a:solidFill>
                <a:latin typeface="+mn-lt"/>
                <a:ea typeface="+mn-ea"/>
                <a:cs typeface="+mn-cs"/>
              </a:rPr>
              <a:t>In 1905,  </a:t>
            </a:r>
            <a:r>
              <a:rPr lang="en-US" sz="1600" kern="1200" dirty="0" err="1" smtClean="0">
                <a:solidFill>
                  <a:schemeClr val="tx1"/>
                </a:solidFill>
                <a:latin typeface="+mn-lt"/>
                <a:ea typeface="+mn-ea"/>
                <a:cs typeface="+mn-cs"/>
              </a:rPr>
              <a:t>Sylvanus</a:t>
            </a:r>
            <a:r>
              <a:rPr lang="en-US" sz="1600" kern="1200" dirty="0" smtClean="0">
                <a:solidFill>
                  <a:schemeClr val="tx1"/>
                </a:solidFill>
                <a:latin typeface="+mn-lt"/>
                <a:ea typeface="+mn-ea"/>
                <a:cs typeface="+mn-cs"/>
              </a:rPr>
              <a:t> F. Bower invented a gasoline pump which automatically measured outflow. Thereafter,</a:t>
            </a:r>
            <a:r>
              <a:rPr lang="en-US" sz="1600" kern="1200" baseline="0" dirty="0" smtClean="0">
                <a:solidFill>
                  <a:schemeClr val="tx1"/>
                </a:solidFill>
                <a:latin typeface="+mn-lt"/>
                <a:ea typeface="+mn-ea"/>
                <a:cs typeface="+mn-cs"/>
              </a:rPr>
              <a:t> the gasoline station went through phases of development:</a:t>
            </a:r>
          </a:p>
          <a:p>
            <a:r>
              <a:rPr lang="en-US" sz="1600" b="1" i="1" kern="1200" baseline="0" dirty="0" smtClean="0">
                <a:solidFill>
                  <a:schemeClr val="tx1"/>
                </a:solidFill>
                <a:latin typeface="+mn-lt"/>
                <a:ea typeface="+mn-ea"/>
                <a:cs typeface="+mn-cs"/>
              </a:rPr>
              <a:t>Phase I</a:t>
            </a:r>
            <a:r>
              <a:rPr lang="en-US" sz="1600" b="1" kern="1200" baseline="0" dirty="0" smtClean="0">
                <a:solidFill>
                  <a:schemeClr val="tx1"/>
                </a:solidFill>
                <a:latin typeface="+mn-lt"/>
                <a:ea typeface="+mn-ea"/>
                <a:cs typeface="+mn-cs"/>
              </a:rPr>
              <a:t> - </a:t>
            </a:r>
            <a:r>
              <a:rPr lang="en-US" sz="1600" kern="1200" dirty="0" smtClean="0">
                <a:solidFill>
                  <a:schemeClr val="tx1"/>
                </a:solidFill>
                <a:latin typeface="+mn-lt"/>
                <a:ea typeface="+mn-ea"/>
                <a:cs typeface="+mn-cs"/>
              </a:rPr>
              <a:t>Until 1920, such an assembly consisted of a single pump outside a retail store which was primarily engaged in other busi­nesses and which provided precious few services for the motorist. </a:t>
            </a:r>
          </a:p>
          <a:p>
            <a:r>
              <a:rPr lang="en-US" sz="1600" b="1" i="1" kern="1200" dirty="0" smtClean="0">
                <a:solidFill>
                  <a:schemeClr val="tx1"/>
                </a:solidFill>
                <a:latin typeface="+mn-lt"/>
                <a:ea typeface="+mn-ea"/>
                <a:cs typeface="+mn-cs"/>
              </a:rPr>
              <a:t>Phase 2 - </a:t>
            </a:r>
            <a:r>
              <a:rPr lang="en-US" sz="1600" kern="1200" dirty="0" smtClean="0">
                <a:solidFill>
                  <a:schemeClr val="tx1"/>
                </a:solidFill>
                <a:latin typeface="+mn-lt"/>
                <a:ea typeface="+mn-ea"/>
                <a:cs typeface="+mn-cs"/>
              </a:rPr>
              <a:t>Between 1920 and 1950, service stations entered into a second phase and became, as a group, one of the most widespread kinds of commer­cial buildings in the United States. Providing under one roof all the functions of gasoline distribution and normal automotive maintenance, these full-service structures were often built in the form of little colonial houses, Greek temples, Chinese pagodas, and Art Deco palaces. </a:t>
            </a:r>
          </a:p>
          <a:p>
            <a:r>
              <a:rPr lang="en-US" sz="1600" b="1" i="1" kern="1200" dirty="0" smtClean="0">
                <a:solidFill>
                  <a:schemeClr val="tx1"/>
                </a:solidFill>
                <a:latin typeface="+mn-lt"/>
                <a:ea typeface="+mn-ea"/>
                <a:cs typeface="+mn-cs"/>
              </a:rPr>
              <a:t>Phase 3 - </a:t>
            </a:r>
            <a:r>
              <a:rPr lang="en-US" sz="1600" kern="1200" dirty="0" smtClean="0">
                <a:solidFill>
                  <a:schemeClr val="tx1"/>
                </a:solidFill>
                <a:latin typeface="+mn-lt"/>
                <a:ea typeface="+mn-ea"/>
                <a:cs typeface="+mn-cs"/>
              </a:rPr>
              <a:t>After 1935 the, gasoline station evolved again, this time into a more</a:t>
            </a:r>
            <a:r>
              <a:rPr lang="en-US" sz="1600" kern="1200" baseline="30000" dirty="0" smtClean="0">
                <a:solidFill>
                  <a:schemeClr val="tx1"/>
                </a:solidFill>
                <a:latin typeface="+mn-lt"/>
                <a:ea typeface="+mn-ea"/>
                <a:cs typeface="+mn-cs"/>
              </a:rPr>
              <a:t> </a:t>
            </a:r>
            <a:r>
              <a:rPr lang="en-US" sz="1600" kern="1200" dirty="0" smtClean="0">
                <a:solidFill>
                  <a:schemeClr val="tx1"/>
                </a:solidFill>
                <a:latin typeface="+mn-lt"/>
                <a:ea typeface="+mn-ea"/>
                <a:cs typeface="+mn-cs"/>
              </a:rPr>
              <a:t>homogeneous entity that was standardized across the entire country and that reflected the mass-marketing techniques of billion-dollar oil companies. Whatever the prod­uct or design, the stations tended to be operated by a single entrepreneur.</a:t>
            </a:r>
          </a:p>
          <a:p>
            <a:r>
              <a:rPr lang="en-US" sz="1600" b="1" i="1" kern="1200" dirty="0" smtClean="0">
                <a:solidFill>
                  <a:schemeClr val="tx1"/>
                </a:solidFill>
                <a:latin typeface="+mn-lt"/>
                <a:ea typeface="+mn-ea"/>
                <a:cs typeface="+mn-cs"/>
              </a:rPr>
              <a:t>Phase</a:t>
            </a:r>
            <a:r>
              <a:rPr lang="en-US" sz="1600" b="1" i="1" kern="1200" baseline="0" dirty="0" smtClean="0">
                <a:solidFill>
                  <a:schemeClr val="tx1"/>
                </a:solidFill>
                <a:latin typeface="+mn-lt"/>
                <a:ea typeface="+mn-ea"/>
                <a:cs typeface="+mn-cs"/>
              </a:rPr>
              <a:t> 4 – </a:t>
            </a:r>
            <a:r>
              <a:rPr lang="en-US" sz="1600" b="0" i="0" kern="1200" baseline="0" dirty="0" smtClean="0">
                <a:solidFill>
                  <a:schemeClr val="tx1"/>
                </a:solidFill>
                <a:latin typeface="+mn-lt"/>
                <a:ea typeface="+mn-ea"/>
                <a:cs typeface="+mn-cs"/>
              </a:rPr>
              <a:t>This phase </a:t>
            </a:r>
            <a:r>
              <a:rPr lang="en-US" sz="1600" kern="1200" dirty="0" smtClean="0">
                <a:solidFill>
                  <a:schemeClr val="tx1"/>
                </a:solidFill>
                <a:latin typeface="+mn-lt"/>
                <a:ea typeface="+mn-ea"/>
                <a:cs typeface="+mn-cs"/>
              </a:rPr>
              <a:t>began in the 1970s, with the slow demise of the traditional service-station businessman. New gasoline outlets were of two types. The first was the </a:t>
            </a:r>
            <a:r>
              <a:rPr lang="en-US" sz="1600" b="1" i="1" kern="1200" dirty="0" smtClean="0">
                <a:solidFill>
                  <a:schemeClr val="tx1"/>
                </a:solidFill>
                <a:latin typeface="+mn-lt"/>
                <a:ea typeface="+mn-ea"/>
                <a:cs typeface="+mn-cs"/>
              </a:rPr>
              <a:t>super station</a:t>
            </a:r>
            <a:r>
              <a:rPr lang="en-US" sz="1600" kern="1200" dirty="0" smtClean="0">
                <a:solidFill>
                  <a:schemeClr val="tx1"/>
                </a:solidFill>
                <a:latin typeface="+mn-lt"/>
                <a:ea typeface="+mn-ea"/>
                <a:cs typeface="+mn-cs"/>
              </a:rPr>
              <a:t>, often owned and operated by the oil companies themselves. Most featured a combination of self-service and full-service pumping consoles, as well as fully equipped "car care centers." Service areas were separated from the pumping sections so that the two functions would not interfere with each other. Mechanics never broke off work to sell gas. The more pervasive second type might be termed the "</a:t>
            </a:r>
            <a:r>
              <a:rPr lang="en-US" sz="1600" b="1" i="1" kern="1200" dirty="0" smtClean="0">
                <a:solidFill>
                  <a:schemeClr val="tx1"/>
                </a:solidFill>
                <a:latin typeface="+mn-lt"/>
                <a:ea typeface="+mn-ea"/>
                <a:cs typeface="+mn-cs"/>
              </a:rPr>
              <a:t>mini-mart station</a:t>
            </a:r>
            <a:r>
              <a:rPr lang="en-US" sz="1600" kern="1200" dirty="0" smtClean="0">
                <a:solidFill>
                  <a:schemeClr val="tx1"/>
                </a:solidFill>
                <a:latin typeface="+mn-lt"/>
                <a:ea typeface="+mn-ea"/>
                <a:cs typeface="+mn-cs"/>
              </a:rPr>
              <a:t>." The operators of such establishments have now gone full circle since the early twentieth century. Typically, they know nothing about automobiles and expect the customers themselves to pump the gasoline. Thus, "the Texaco man who wears the star" has given way to the teenager who sells six-packs, bags of ice, and already-prepared sandwiches.</a:t>
            </a:r>
          </a:p>
          <a:p>
            <a:r>
              <a:rPr lang="en-US" sz="1600" b="1" kern="1200" dirty="0" smtClean="0">
                <a:solidFill>
                  <a:schemeClr val="tx1"/>
                </a:solidFill>
                <a:latin typeface="+mn-lt"/>
                <a:ea typeface="+mn-ea"/>
                <a:cs typeface="+mn-cs"/>
              </a:rPr>
              <a:t>Drive-in restaurants – </a:t>
            </a:r>
            <a:r>
              <a:rPr lang="en-US" sz="1600" b="0" kern="1200" dirty="0" smtClean="0">
                <a:solidFill>
                  <a:schemeClr val="tx1"/>
                </a:solidFill>
                <a:latin typeface="+mn-lt"/>
                <a:ea typeface="+mn-ea"/>
                <a:cs typeface="+mn-cs"/>
              </a:rPr>
              <a:t>With</a:t>
            </a:r>
            <a:r>
              <a:rPr lang="en-US" sz="1600" b="0" kern="1200" baseline="0" dirty="0" smtClean="0">
                <a:solidFill>
                  <a:schemeClr val="tx1"/>
                </a:solidFill>
                <a:latin typeface="+mn-lt"/>
                <a:ea typeface="+mn-ea"/>
                <a:cs typeface="+mn-cs"/>
              </a:rPr>
              <a:t> the auto came the notion of grabbing something to eat on the road and the realization that there was money to be made in selling motorists food. What differentiated roadside restaurants was the presence of a parking area for the cars along with garish signs or restaurant architecture that could stick out and grab the motorist’s attention. The auto thus encouraged not only a geographic separation between buildings to permit parking, but also a bold and flamboyant architecture. One outgrowth of the drive-in restaurant was the fast-food franchise restaurant – the first of which was the White Tower hamburger chain which began in the 1920s and became somewhat of a model for McDonald’s and other fast-food franchise chains. </a:t>
            </a:r>
          </a:p>
          <a:p>
            <a:r>
              <a:rPr lang="en-US" sz="1600" b="1" kern="1200" baseline="0" dirty="0" smtClean="0">
                <a:solidFill>
                  <a:schemeClr val="tx1"/>
                </a:solidFill>
                <a:latin typeface="+mn-lt"/>
                <a:ea typeface="+mn-ea"/>
                <a:cs typeface="+mn-cs"/>
              </a:rPr>
              <a:t>Motels - </a:t>
            </a:r>
            <a:r>
              <a:rPr lang="en-US" sz="1600" kern="1200" dirty="0" smtClean="0">
                <a:solidFill>
                  <a:schemeClr val="tx1"/>
                </a:solidFill>
                <a:latin typeface="+mn-lt"/>
                <a:ea typeface="+mn-ea"/>
                <a:cs typeface="+mn-cs"/>
              </a:rPr>
              <a:t>In the mid­dle of the 19</a:t>
            </a:r>
            <a:r>
              <a:rPr lang="en-US" sz="1600" kern="1200" baseline="30000" dirty="0" smtClean="0">
                <a:solidFill>
                  <a:schemeClr val="tx1"/>
                </a:solidFill>
                <a:latin typeface="+mn-lt"/>
                <a:ea typeface="+mn-ea"/>
                <a:cs typeface="+mn-cs"/>
              </a:rPr>
              <a:t>th</a:t>
            </a:r>
            <a:r>
              <a:rPr lang="en-US" sz="1600" kern="1200" dirty="0" smtClean="0">
                <a:solidFill>
                  <a:schemeClr val="tx1"/>
                </a:solidFill>
                <a:latin typeface="+mn-lt"/>
                <a:ea typeface="+mn-ea"/>
                <a:cs typeface="+mn-cs"/>
              </a:rPr>
              <a:t>  century, every town and city with aspirations to larger size, had to have a hotel. Whether such structures were grand palaces or jerry-built shacks, they were typically located at the center of the business district, at the focal point of community activities. To a considerable extent, the hotel was the place for informal social interaction and business transactions</a:t>
            </a:r>
            <a:r>
              <a:rPr lang="en-US" sz="1600" kern="1200" baseline="0" dirty="0" smtClean="0">
                <a:solidFill>
                  <a:schemeClr val="tx1"/>
                </a:solidFill>
                <a:latin typeface="+mn-lt"/>
                <a:ea typeface="+mn-ea"/>
                <a:cs typeface="+mn-cs"/>
              </a:rPr>
              <a:t> – a place where local businessmen and traveling salesmen met to transact business, often over lunch or dinner. </a:t>
            </a:r>
            <a:r>
              <a:rPr lang="en-US" sz="1600" kern="1200" dirty="0" smtClean="0">
                <a:solidFill>
                  <a:schemeClr val="tx1"/>
                </a:solidFill>
                <a:latin typeface="+mn-lt"/>
                <a:ea typeface="+mn-ea"/>
                <a:cs typeface="+mn-cs"/>
              </a:rPr>
              <a:t>Between 1910 and 1920, however, increasing numbers of traveling motorists created a market for overnight accommodation along the highways. What</a:t>
            </a:r>
            <a:r>
              <a:rPr lang="en-US" sz="1600" kern="1200" baseline="0" dirty="0" smtClean="0">
                <a:solidFill>
                  <a:schemeClr val="tx1"/>
                </a:solidFill>
                <a:latin typeface="+mn-lt"/>
                <a:ea typeface="+mn-ea"/>
                <a:cs typeface="+mn-cs"/>
              </a:rPr>
              <a:t> started out as municipal campgrounds evolved into cabin camps – tiny clapboard cottages arranged in a semicircle and often set in a grove of trees and known as ‘tourist courts.’ By 1926, there were 2,000 of them. By 1948, there were 26,000 motels; by 1960, there were 60,000.  In 1926, a San Luis Obispo CA proprietor coined the term “motel” to describe an establishment that allowed a guest to park his car just outside his room. </a:t>
            </a:r>
          </a:p>
          <a:p>
            <a:r>
              <a:rPr lang="en-US" sz="1600" b="1" kern="1200" baseline="0" dirty="0" smtClean="0">
                <a:solidFill>
                  <a:schemeClr val="tx1"/>
                </a:solidFill>
                <a:latin typeface="+mn-lt"/>
                <a:ea typeface="+mn-ea"/>
                <a:cs typeface="+mn-cs"/>
              </a:rPr>
              <a:t>Motor Hotels – </a:t>
            </a:r>
            <a:r>
              <a:rPr lang="en-US" sz="1600" b="0" kern="1200" baseline="0" dirty="0" smtClean="0">
                <a:solidFill>
                  <a:schemeClr val="tx1"/>
                </a:solidFill>
                <a:latin typeface="+mn-lt"/>
                <a:ea typeface="+mn-ea"/>
                <a:cs typeface="+mn-cs"/>
              </a:rPr>
              <a:t>The motor hotel was the outgrowth of both the motel and </a:t>
            </a:r>
            <a:r>
              <a:rPr lang="en-US" sz="1600" b="0" kern="1200" baseline="0" dirty="0" err="1" smtClean="0">
                <a:solidFill>
                  <a:schemeClr val="tx1"/>
                </a:solidFill>
                <a:latin typeface="+mn-lt"/>
                <a:ea typeface="+mn-ea"/>
                <a:cs typeface="+mn-cs"/>
              </a:rPr>
              <a:t>Kemmon</a:t>
            </a:r>
            <a:r>
              <a:rPr lang="en-US" sz="1600" b="0" kern="1200" baseline="0" dirty="0" smtClean="0">
                <a:solidFill>
                  <a:schemeClr val="tx1"/>
                </a:solidFill>
                <a:latin typeface="+mn-lt"/>
                <a:ea typeface="+mn-ea"/>
                <a:cs typeface="+mn-cs"/>
              </a:rPr>
              <a:t> Wilson’s 1951 trip to Washington DC with his family. </a:t>
            </a:r>
            <a:r>
              <a:rPr lang="en-US" sz="1600" kern="1200" dirty="0" smtClean="0">
                <a:solidFill>
                  <a:schemeClr val="tx1"/>
                </a:solidFill>
                <a:latin typeface="+mn-lt"/>
                <a:ea typeface="+mn-ea"/>
                <a:cs typeface="+mn-cs"/>
              </a:rPr>
              <a:t>While driving his brood from his home in Memphis to Washington, Wilson was offended and disgusted by the gritty accommodations along the way. He took the problem personally, but he set about solving it publicly -- by founding and then running Holiday Inn, the iconic chain of wholesome roadside lodgings that took its name, appropriately enough, from a Bing Crosby movie</a:t>
            </a:r>
            <a:r>
              <a:rPr lang="en-US" sz="1600" kern="1200" baseline="0" dirty="0" smtClean="0">
                <a:solidFill>
                  <a:schemeClr val="tx1"/>
                </a:solidFill>
                <a:latin typeface="+mn-lt"/>
                <a:ea typeface="+mn-ea"/>
                <a:cs typeface="+mn-cs"/>
              </a:rPr>
              <a:t> and had not only clean accommodations but also a child-friendly restaurant and a swimming pool. </a:t>
            </a:r>
          </a:p>
          <a:p>
            <a:r>
              <a:rPr lang="en-US" sz="1600" b="1" kern="1200" baseline="0" dirty="0" smtClean="0">
                <a:solidFill>
                  <a:schemeClr val="tx1"/>
                </a:solidFill>
                <a:latin typeface="+mn-lt"/>
                <a:ea typeface="+mn-ea"/>
                <a:cs typeface="+mn-cs"/>
              </a:rPr>
              <a:t>Gasoline credit cards – </a:t>
            </a:r>
            <a:r>
              <a:rPr lang="en-US" sz="1600" b="0" kern="1200" baseline="0" dirty="0" smtClean="0">
                <a:solidFill>
                  <a:schemeClr val="tx1"/>
                </a:solidFill>
                <a:latin typeface="+mn-lt"/>
                <a:ea typeface="+mn-ea"/>
                <a:cs typeface="+mn-cs"/>
              </a:rPr>
              <a:t>Cars took people to areas where they were personally unknown to the local merchants and where they might not have the cash to pay for gasoline, tires, or auto repairs. </a:t>
            </a:r>
            <a:r>
              <a:rPr lang="en-US" sz="1600" b="0" i="0" kern="1200" dirty="0" smtClean="0">
                <a:solidFill>
                  <a:schemeClr val="tx1"/>
                </a:solidFill>
                <a:latin typeface="+mn-lt"/>
                <a:ea typeface="+mn-ea"/>
                <a:cs typeface="+mn-cs"/>
              </a:rPr>
              <a:t>To solve that problem and create customer loyalty, the oil companies began issuing credit cards to be used for the purchase of products and services from their service stations. Soon, in imitation of the oil companies, the large chain stores also began to issue their own credit cards. Remember</a:t>
            </a:r>
            <a:r>
              <a:rPr lang="en-US" sz="1600" b="0" i="0" kern="1200" baseline="0" dirty="0" smtClean="0">
                <a:solidFill>
                  <a:schemeClr val="tx1"/>
                </a:solidFill>
                <a:latin typeface="+mn-lt"/>
                <a:ea typeface="+mn-ea"/>
                <a:cs typeface="+mn-cs"/>
              </a:rPr>
              <a:t> Central Charge and the cards issued by Woodward &amp; Lothrop, </a:t>
            </a:r>
            <a:r>
              <a:rPr lang="en-US" sz="1600" b="0" i="0" kern="1200" baseline="0" dirty="0" err="1" smtClean="0">
                <a:solidFill>
                  <a:schemeClr val="tx1"/>
                </a:solidFill>
                <a:latin typeface="+mn-lt"/>
                <a:ea typeface="+mn-ea"/>
                <a:cs typeface="+mn-cs"/>
              </a:rPr>
              <a:t>Kann’s</a:t>
            </a:r>
            <a:r>
              <a:rPr lang="en-US" sz="1600" b="0" i="0" kern="1200" baseline="0" dirty="0" smtClean="0">
                <a:solidFill>
                  <a:schemeClr val="tx1"/>
                </a:solidFill>
                <a:latin typeface="+mn-lt"/>
                <a:ea typeface="+mn-ea"/>
                <a:cs typeface="+mn-cs"/>
              </a:rPr>
              <a:t>, and </a:t>
            </a:r>
            <a:r>
              <a:rPr lang="en-US" sz="1600" b="0" i="0" kern="1200" baseline="0" dirty="0" err="1" smtClean="0">
                <a:solidFill>
                  <a:schemeClr val="tx1"/>
                </a:solidFill>
                <a:latin typeface="+mn-lt"/>
                <a:ea typeface="+mn-ea"/>
                <a:cs typeface="+mn-cs"/>
              </a:rPr>
              <a:t>Lansberg’s</a:t>
            </a:r>
            <a:r>
              <a:rPr lang="en-US" sz="1600" b="0" i="0" kern="1200" baseline="0" dirty="0" smtClean="0">
                <a:solidFill>
                  <a:schemeClr val="tx1"/>
                </a:solidFill>
                <a:latin typeface="+mn-lt"/>
                <a:ea typeface="+mn-ea"/>
                <a:cs typeface="+mn-cs"/>
              </a:rPr>
              <a:t> </a:t>
            </a:r>
          </a:p>
          <a:p>
            <a:endParaRPr lang="en-US" sz="1600" b="1" kern="1200" dirty="0" smtClean="0">
              <a:solidFill>
                <a:schemeClr val="tx1"/>
              </a:solidFill>
              <a:latin typeface="+mn-lt"/>
              <a:ea typeface="+mn-ea"/>
              <a:cs typeface="+mn-cs"/>
            </a:endParaRPr>
          </a:p>
          <a:p>
            <a:endParaRPr lang="en-US" sz="1600" b="1" i="1" dirty="0"/>
          </a:p>
        </p:txBody>
      </p:sp>
      <p:sp>
        <p:nvSpPr>
          <p:cNvPr id="4" name="Slide Number Placeholder 3"/>
          <p:cNvSpPr>
            <a:spLocks noGrp="1"/>
          </p:cNvSpPr>
          <p:nvPr>
            <p:ph type="sldNum" sz="quarter" idx="10"/>
          </p:nvPr>
        </p:nvSpPr>
        <p:spPr/>
        <p:txBody>
          <a:bodyPr/>
          <a:lstStyle/>
          <a:p>
            <a:fld id="{ECD7A34D-4713-4553-9A6B-2DBFC6270E7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sz="1600" b="1" dirty="0" smtClean="0"/>
              <a:t>Drive-in movies - </a:t>
            </a:r>
            <a:r>
              <a:rPr lang="en-US" sz="1600" kern="1200" dirty="0" smtClean="0">
                <a:solidFill>
                  <a:schemeClr val="tx1"/>
                </a:solidFill>
                <a:latin typeface="+mn-lt"/>
                <a:ea typeface="+mn-ea"/>
                <a:cs typeface="+mn-cs"/>
              </a:rPr>
              <a:t>Like the hotels, the downtown movie theaters and old vaudeville houses also faced a challenge from the automobile. In 1933 Richard M. </a:t>
            </a:r>
            <a:r>
              <a:rPr lang="en-US" sz="1600" kern="1200" dirty="0" err="1" smtClean="0">
                <a:solidFill>
                  <a:schemeClr val="tx1"/>
                </a:solidFill>
                <a:latin typeface="+mn-lt"/>
                <a:ea typeface="+mn-ea"/>
                <a:cs typeface="+mn-cs"/>
              </a:rPr>
              <a:t>Hollinshead</a:t>
            </a:r>
            <a:r>
              <a:rPr lang="en-US" sz="1600" kern="1200" dirty="0" smtClean="0">
                <a:solidFill>
                  <a:schemeClr val="tx1"/>
                </a:solidFill>
                <a:latin typeface="+mn-lt"/>
                <a:ea typeface="+mn-ea"/>
                <a:cs typeface="+mn-cs"/>
              </a:rPr>
              <a:t> set up a l6-mm projector in front of his garage in Riverton, New Jersey, and then settled down to watch a movie. Recognizing a nation addicted to the motorcar when he saw one, </a:t>
            </a:r>
            <a:r>
              <a:rPr lang="en-US" sz="1600" kern="1200" dirty="0" err="1" smtClean="0">
                <a:solidFill>
                  <a:schemeClr val="tx1"/>
                </a:solidFill>
                <a:latin typeface="+mn-lt"/>
                <a:ea typeface="+mn-ea"/>
                <a:cs typeface="+mn-cs"/>
              </a:rPr>
              <a:t>Hollinshead</a:t>
            </a:r>
            <a:r>
              <a:rPr lang="en-US" sz="1600" kern="1200" dirty="0" smtClean="0">
                <a:solidFill>
                  <a:schemeClr val="tx1"/>
                </a:solidFill>
                <a:latin typeface="+mn-lt"/>
                <a:ea typeface="+mn-ea"/>
                <a:cs typeface="+mn-cs"/>
              </a:rPr>
              <a:t> and Willis Smith opened the world's first drive-in movie in a forty-car parking lot in Camden on June 6, 1933. The idea never caught on in Europe, but by 1958 more than four thousand outdoor screens dot­ted the American landscape. Because drive-ins offered bargain-basement prices and double or triple bills, the theaters tended to favor movies that were either second-run or second-rate. Horror films and teenage romance were the order of the night, as </a:t>
            </a:r>
            <a:r>
              <a:rPr lang="en-US" sz="1600" i="1" kern="1200" dirty="0" smtClean="0">
                <a:solidFill>
                  <a:schemeClr val="tx1"/>
                </a:solidFill>
                <a:latin typeface="+mn-lt"/>
                <a:ea typeface="+mn-ea"/>
                <a:cs typeface="+mn-cs"/>
              </a:rPr>
              <a:t>Beach Blanket Bingo</a:t>
            </a:r>
            <a:r>
              <a:rPr lang="en-US" sz="1600" kern="1200" dirty="0" smtClean="0">
                <a:solidFill>
                  <a:schemeClr val="tx1"/>
                </a:solidFill>
                <a:latin typeface="+mn-lt"/>
                <a:ea typeface="+mn-ea"/>
                <a:cs typeface="+mn-cs"/>
              </a:rPr>
              <a:t> or </a:t>
            </a:r>
            <a:r>
              <a:rPr lang="en-US" sz="1600" i="1" kern="1200" dirty="0" smtClean="0">
                <a:solidFill>
                  <a:schemeClr val="tx1"/>
                </a:solidFill>
                <a:latin typeface="+mn-lt"/>
                <a:ea typeface="+mn-ea"/>
                <a:cs typeface="+mn-cs"/>
              </a:rPr>
              <a:t>Invasion of the Body Snatchers</a:t>
            </a:r>
            <a:r>
              <a:rPr lang="en-US" sz="1600" kern="1200" dirty="0" smtClean="0">
                <a:solidFill>
                  <a:schemeClr val="tx1"/>
                </a:solidFill>
                <a:latin typeface="+mn-lt"/>
                <a:ea typeface="+mn-ea"/>
                <a:cs typeface="+mn-cs"/>
              </a:rPr>
              <a:t> typified the offerings. Drive-in</a:t>
            </a:r>
            <a:r>
              <a:rPr lang="en-US" sz="1600" kern="1200" baseline="0" dirty="0" smtClean="0">
                <a:solidFill>
                  <a:schemeClr val="tx1"/>
                </a:solidFill>
                <a:latin typeface="+mn-lt"/>
                <a:ea typeface="+mn-ea"/>
                <a:cs typeface="+mn-cs"/>
              </a:rPr>
              <a:t> movies proved especially popular with two very diverse groups – one was parents with small children who could go to a movie without having to pay a babysitter, letting the kids sleep in the backseat of the station wagon while the parents watched the movies; the other was teen-agers who found the “passion pit”  a very appealing place for a date. </a:t>
            </a:r>
            <a:r>
              <a:rPr lang="en-US" sz="1600" kern="1200" dirty="0" smtClean="0">
                <a:solidFill>
                  <a:schemeClr val="tx1"/>
                </a:solidFill>
                <a:latin typeface="+mn-lt"/>
                <a:ea typeface="+mn-ea"/>
                <a:cs typeface="+mn-cs"/>
              </a:rPr>
              <a:t>Pundits often commented that there was a better show in the cars than on the screen.</a:t>
            </a:r>
            <a:r>
              <a:rPr lang="en-US" sz="1600" kern="1200" baseline="30000" dirty="0" smtClean="0">
                <a:solidFill>
                  <a:schemeClr val="tx1"/>
                </a:solidFill>
                <a:latin typeface="+mn-lt"/>
                <a:ea typeface="+mn-ea"/>
                <a:cs typeface="+mn-cs"/>
              </a:rPr>
              <a:t>19 </a:t>
            </a:r>
            <a:r>
              <a:rPr lang="en-US" sz="1600" kern="1200" dirty="0" smtClean="0">
                <a:solidFill>
                  <a:schemeClr val="tx1"/>
                </a:solidFill>
                <a:latin typeface="+mn-lt"/>
                <a:ea typeface="+mn-ea"/>
                <a:cs typeface="+mn-cs"/>
              </a:rPr>
              <a:t> In the 1960s and 1970s the drive-in movie began to slip in popularity. Rising fuel costs and a season that lasted only six months contributed to the problem, but skyrocketing land values were the main factor. When drive-ins initially opened, they were mostly in the hinterlands. As subdivisions and shopping centers edged closer, it became more profitable to sell the land. Thus, by 1983, the more than 4,000 drive-ins of 1958 had dwindled to 2,935. </a:t>
            </a:r>
            <a:r>
              <a:rPr lang="en-US" sz="1600" i="0" kern="1200" dirty="0" smtClean="0">
                <a:solidFill>
                  <a:schemeClr val="tx1"/>
                </a:solidFill>
                <a:latin typeface="+mn-lt"/>
                <a:ea typeface="+mn-ea"/>
                <a:cs typeface="+mn-cs"/>
              </a:rPr>
              <a:t>What</a:t>
            </a:r>
            <a:r>
              <a:rPr lang="en-US" sz="1600" i="0" kern="1200" baseline="0" dirty="0" smtClean="0">
                <a:solidFill>
                  <a:schemeClr val="tx1"/>
                </a:solidFill>
                <a:latin typeface="+mn-lt"/>
                <a:ea typeface="+mn-ea"/>
                <a:cs typeface="+mn-cs"/>
              </a:rPr>
              <a:t> finally finished off the drive-in movie was the VCR. </a:t>
            </a:r>
          </a:p>
          <a:p>
            <a:r>
              <a:rPr lang="en-US" sz="1600" b="1" i="0" kern="1200" baseline="0" dirty="0" smtClean="0">
                <a:solidFill>
                  <a:schemeClr val="tx1"/>
                </a:solidFill>
                <a:latin typeface="+mn-lt"/>
                <a:ea typeface="+mn-ea"/>
                <a:cs typeface="+mn-cs"/>
              </a:rPr>
              <a:t>Shopping centers &amp;  malls - </a:t>
            </a:r>
            <a:r>
              <a:rPr lang="en-US" sz="1600" kern="1200" dirty="0" smtClean="0">
                <a:solidFill>
                  <a:schemeClr val="tx1"/>
                </a:solidFill>
                <a:latin typeface="+mn-lt"/>
                <a:ea typeface="+mn-ea"/>
                <a:cs typeface="+mn-cs"/>
              </a:rPr>
              <a:t>Large-scale retailing, long associated with central business districts, be­gan moving away from the urban cores between the world wars. The first experiments to capture the growing suburban retail markets were made by major department stores in New York and Chicago in the 1920s, with Robert E. Wood, Sears's vice president in charge of factories and retail stores, as the leader of the movement. !! Another threat to the primacy of the central business district was the "string street" or "shopping strip," which emerged in the 1920s and which were designed to serve vehicular rather than pedestrian traffic. These bypass roads encouraged city dwellers with cars to patronize businesses on the outskirts of town. Sears's big stores were initially isolated from other stores, while the retail establishments of highway strips were rarely unified into a coor­dinated whole. The multiple-store shopping center with free, off-street parking represented the ultimate retail adaptation to the requirements of  the auto. first modern shopping center was the Country Club Shopping Plaza in Kansas City. Begun in 1923 (and fully operational in 1925) in a Spanish-Moorish style with red tile roofs and little towers—its </a:t>
            </a:r>
            <a:r>
              <a:rPr lang="en-US" sz="1600" kern="1200" dirty="0" err="1" smtClean="0">
                <a:solidFill>
                  <a:schemeClr val="tx1"/>
                </a:solidFill>
                <a:latin typeface="+mn-lt"/>
                <a:ea typeface="+mn-ea"/>
                <a:cs typeface="+mn-cs"/>
              </a:rPr>
              <a:t>Giralda</a:t>
            </a:r>
            <a:r>
              <a:rPr lang="en-US" sz="1600" kern="1200" dirty="0" smtClean="0">
                <a:solidFill>
                  <a:schemeClr val="tx1"/>
                </a:solidFill>
                <a:latin typeface="+mn-lt"/>
                <a:ea typeface="+mn-ea"/>
                <a:cs typeface="+mn-cs"/>
              </a:rPr>
              <a:t> Tower is actually a replica of the original in Se­ville—Country Club Plaza featured waterfalls, fountains, flowers, tree-lined walks, and expensive landscaping. As the first automobile-oriented Shopping center, it offered extensive parking lots behind ornamented brick walls. Most buildings were two stories high, with the second-floor of­fices typically occupied by physicians, dentists, and attorneys, whose presence would help stimulate a constant flow of well-heeled visitors. The Country Club Plaza shopping center generated favorable publicity, and by the mid-1930s, the concept of the planned shopping center as a concentration of a number of businesses with convenient parking facilities was recognized as the best method of serving the growing market of drive-in customers. But the Great Depression and World War II had a chilling effect on private construction so that as late as 1946, there were only eight shopping centers in the U.S.</a:t>
            </a:r>
            <a:r>
              <a:rPr lang="en-US" sz="1600" kern="1200" baseline="0" dirty="0" smtClean="0">
                <a:solidFill>
                  <a:schemeClr val="tx1"/>
                </a:solidFill>
                <a:latin typeface="+mn-lt"/>
                <a:ea typeface="+mn-ea"/>
                <a:cs typeface="+mn-cs"/>
              </a:rPr>
              <a:t> – including </a:t>
            </a:r>
            <a:r>
              <a:rPr lang="en-US" sz="1600" kern="1200" baseline="0" dirty="0" err="1" smtClean="0">
                <a:solidFill>
                  <a:schemeClr val="tx1"/>
                </a:solidFill>
                <a:latin typeface="+mn-lt"/>
                <a:ea typeface="+mn-ea"/>
                <a:cs typeface="+mn-cs"/>
              </a:rPr>
              <a:t>Shirlington</a:t>
            </a:r>
            <a:r>
              <a:rPr lang="en-US" sz="1600" kern="1200" baseline="0" dirty="0" smtClean="0">
                <a:solidFill>
                  <a:schemeClr val="tx1"/>
                </a:solidFill>
                <a:latin typeface="+mn-lt"/>
                <a:ea typeface="+mn-ea"/>
                <a:cs typeface="+mn-cs"/>
              </a:rPr>
              <a:t> in Arlington VA. </a:t>
            </a:r>
            <a:r>
              <a:rPr lang="en-US" sz="1600" kern="1200" dirty="0" smtClean="0">
                <a:solidFill>
                  <a:schemeClr val="tx1"/>
                </a:solidFill>
                <a:latin typeface="+mn-lt"/>
                <a:ea typeface="+mn-ea"/>
                <a:cs typeface="+mn-cs"/>
              </a:rPr>
              <a:t>But starting in 1949 with the first major planned shopping center in Raleigh, NC, the concept caught on and shopping centers proliferated   By 1984 the nation's 20,000 large shop­ping centers accounted for almost two-thirds of all retail trade.  </a:t>
            </a:r>
          </a:p>
          <a:p>
            <a:r>
              <a:rPr lang="en-US" sz="1600" b="1" kern="1200" dirty="0" smtClean="0">
                <a:solidFill>
                  <a:schemeClr val="tx1"/>
                </a:solidFill>
                <a:latin typeface="+mn-lt"/>
                <a:ea typeface="+mn-ea"/>
                <a:cs typeface="+mn-cs"/>
              </a:rPr>
              <a:t>Malls - </a:t>
            </a:r>
            <a:r>
              <a:rPr lang="en-US" sz="1600" kern="1200" dirty="0" smtClean="0">
                <a:solidFill>
                  <a:schemeClr val="tx1"/>
                </a:solidFill>
                <a:latin typeface="+mn-lt"/>
                <a:ea typeface="+mn-ea"/>
                <a:cs typeface="+mn-cs"/>
              </a:rPr>
              <a:t>The concept of the enclosed, climate-controlled mall, first introduced at the </a:t>
            </a:r>
            <a:r>
              <a:rPr lang="en-US" sz="1600" kern="1200" dirty="0" err="1" smtClean="0">
                <a:solidFill>
                  <a:schemeClr val="tx1"/>
                </a:solidFill>
                <a:latin typeface="+mn-lt"/>
                <a:ea typeface="+mn-ea"/>
                <a:cs typeface="+mn-cs"/>
              </a:rPr>
              <a:t>Southdale</a:t>
            </a:r>
            <a:r>
              <a:rPr lang="en-US" sz="1600" kern="1200" dirty="0" smtClean="0">
                <a:solidFill>
                  <a:schemeClr val="tx1"/>
                </a:solidFill>
                <a:latin typeface="+mn-lt"/>
                <a:ea typeface="+mn-ea"/>
                <a:cs typeface="+mn-cs"/>
              </a:rPr>
              <a:t> Shopping Center near Minneapolis in 1956, added to the suburban advantage since almost all of these were located on outlying highways. !! During the 1970s, a new phenomenon—the super regional mall—added a more elaborate twist to suburban shopping. Prototypical of the new breed was Tyson's Corner, on the Washington Beltway in Fairfax County, Virginia. Anchored by Bloomingdale's, it did over $165 million in busi­ness in 1983 and provided employment to more than 14,000 persons.</a:t>
            </a:r>
            <a:endParaRPr lang="en-US" sz="1600" b="1" dirty="0"/>
          </a:p>
        </p:txBody>
      </p:sp>
      <p:sp>
        <p:nvSpPr>
          <p:cNvPr id="4" name="Slide Number Placeholder 3"/>
          <p:cNvSpPr>
            <a:spLocks noGrp="1"/>
          </p:cNvSpPr>
          <p:nvPr>
            <p:ph type="sldNum" sz="quarter" idx="10"/>
          </p:nvPr>
        </p:nvSpPr>
        <p:spPr/>
        <p:txBody>
          <a:bodyPr/>
          <a:lstStyle/>
          <a:p>
            <a:fld id="{ECD7A34D-4713-4553-9A6B-2DBFC6270E7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72D8F5-B326-438D-BC3F-BD68C44AE74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600" dirty="0">
                <a:latin typeface="Times New Roman" pitchFamily="18" charset="0"/>
                <a:cs typeface="Times New Roman" pitchFamily="18" charset="0"/>
              </a:rPr>
              <a:t>Motion pictures or the illusion of continuous motion are dependent on:</a:t>
            </a:r>
          </a:p>
          <a:p>
            <a:pPr lvl="1">
              <a:buFont typeface="Arial" pitchFamily="34" charset="0"/>
              <a:buChar char="•"/>
            </a:pPr>
            <a:r>
              <a:rPr lang="en-US" sz="1600" dirty="0">
                <a:latin typeface="Times New Roman" pitchFamily="18" charset="0"/>
                <a:cs typeface="Times New Roman" pitchFamily="18" charset="0"/>
              </a:rPr>
              <a:t>The persistence of vision (a characteristic of human perception whereby the brain retains images cast upon the retina of the eye for approximately 1/20</a:t>
            </a:r>
            <a:r>
              <a:rPr lang="en-US" sz="1600" baseline="30000" dirty="0">
                <a:latin typeface="Times New Roman" pitchFamily="18" charset="0"/>
                <a:cs typeface="Times New Roman" pitchFamily="18" charset="0"/>
              </a:rPr>
              <a:t>th</a:t>
            </a:r>
            <a:r>
              <a:rPr lang="en-US" sz="1600" dirty="0">
                <a:latin typeface="Times New Roman" pitchFamily="18" charset="0"/>
                <a:cs typeface="Times New Roman" pitchFamily="18" charset="0"/>
              </a:rPr>
              <a:t> to 1/5</a:t>
            </a:r>
            <a:r>
              <a:rPr lang="en-US" sz="1600" baseline="30000" dirty="0">
                <a:latin typeface="Times New Roman" pitchFamily="18" charset="0"/>
                <a:cs typeface="Times New Roman" pitchFamily="18" charset="0"/>
              </a:rPr>
              <a:t>th</a:t>
            </a:r>
            <a:r>
              <a:rPr lang="en-US" sz="1600" dirty="0">
                <a:latin typeface="Times New Roman" pitchFamily="18" charset="0"/>
                <a:cs typeface="Times New Roman" pitchFamily="18" charset="0"/>
              </a:rPr>
              <a:t> of a second beyond their actual removal from the field of vision), and</a:t>
            </a:r>
          </a:p>
          <a:p>
            <a:pPr lvl="1">
              <a:buFont typeface="Arial" pitchFamily="34" charset="0"/>
              <a:buChar char="•"/>
            </a:pPr>
            <a:r>
              <a:rPr lang="en-US" sz="1600" dirty="0">
                <a:latin typeface="Times New Roman" pitchFamily="18" charset="0"/>
                <a:cs typeface="Times New Roman" pitchFamily="18" charset="0"/>
              </a:rPr>
              <a:t>The Phi phenomena (the phenomenon which causes us to see the individual blades of a rotating fan as a unitary circular form or the different colors of a spinning color wheel as a single homogeneous color)</a:t>
            </a:r>
          </a:p>
          <a:p>
            <a:r>
              <a:rPr lang="en-US" sz="1600" dirty="0">
                <a:latin typeface="Times New Roman" pitchFamily="18" charset="0"/>
                <a:cs typeface="Times New Roman" pitchFamily="18" charset="0"/>
              </a:rPr>
              <a:t> </a:t>
            </a:r>
          </a:p>
          <a:p>
            <a:r>
              <a:rPr lang="en-US" sz="1600" dirty="0">
                <a:latin typeface="Times New Roman" pitchFamily="18" charset="0"/>
                <a:cs typeface="Times New Roman" pitchFamily="18" charset="0"/>
              </a:rPr>
              <a:t>Persistence of vision prevents us from seeing the dark interface areas of a projection print and the phi phenomenon or “stroboscopic effect” creates apparent movement from frame to frame. </a:t>
            </a:r>
          </a:p>
          <a:p>
            <a:r>
              <a:rPr lang="en-US" sz="1600" dirty="0">
                <a:latin typeface="Times New Roman" pitchFamily="18" charset="0"/>
                <a:cs typeface="Times New Roman" pitchFamily="18" charset="0"/>
              </a:rPr>
              <a:t> </a:t>
            </a:r>
          </a:p>
        </p:txBody>
      </p:sp>
      <p:sp>
        <p:nvSpPr>
          <p:cNvPr id="4" name="Slide Number Placeholder 3"/>
          <p:cNvSpPr>
            <a:spLocks noGrp="1"/>
          </p:cNvSpPr>
          <p:nvPr>
            <p:ph type="sldNum" sz="quarter" idx="10"/>
          </p:nvPr>
        </p:nvSpPr>
        <p:spPr/>
        <p:txBody>
          <a:bodyPr/>
          <a:lstStyle/>
          <a:p>
            <a:fld id="{5475CB4A-7814-42D4-8AA8-4EC0B65F0E4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600" b="1" dirty="0" smtClean="0"/>
              <a:t>Pre-WWI film industry - </a:t>
            </a:r>
            <a:r>
              <a:rPr lang="en-US" sz="1600" dirty="0" smtClean="0"/>
              <a:t>Hollywood’s ascendancy to domination of movie-making was not preordained. Before World War I, both the French and the Italian movie industries regularly surpassed the U.S. in film exports</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WWI and European film - Shut down European production - </a:t>
            </a:r>
            <a:r>
              <a:rPr lang="en-US" sz="1600" dirty="0" smtClean="0"/>
              <a:t>During the war, European film production virtually ceased, in part because the same chemicals used to produce celluloid were used to make gunpowder. The American cinema, meanwhile, experienced a period of unprecedented prosperity and growth. By 1919, 90 percent of all films screened in Europe, Africa, and Asia were American, and the figure for </a:t>
            </a:r>
            <a:r>
              <a:rPr lang="en-US" sz="1600" dirty="0" smtClean="0">
                <a:hlinkClick r:id="rId3" tooltip="South America"/>
              </a:rPr>
              <a:t>South America</a:t>
            </a:r>
            <a:r>
              <a:rPr lang="en-US" sz="1600" dirty="0" smtClean="0"/>
              <a:t> was (and remained through the 1950s) close to 100 percent. The main exception was Germany, which had been cut off from American films from 1914 until the end of the war. Thus, WWI destroyed the ability of European cinema to compete commercially with Hollywood. British, French, and Italian production was curtailed or suspended during the war; and post-war reconstruction demands left little money to finance large-scale moviemaking. </a:t>
            </a:r>
          </a:p>
          <a:p>
            <a:endParaRPr lang="en-US" b="1" dirty="0"/>
          </a:p>
        </p:txBody>
      </p:sp>
      <p:sp>
        <p:nvSpPr>
          <p:cNvPr id="4" name="Slide Number Placeholder 3"/>
          <p:cNvSpPr>
            <a:spLocks noGrp="1"/>
          </p:cNvSpPr>
          <p:nvPr>
            <p:ph type="sldNum" sz="quarter" idx="10"/>
          </p:nvPr>
        </p:nvSpPr>
        <p:spPr/>
        <p:txBody>
          <a:bodyPr/>
          <a:lstStyle/>
          <a:p>
            <a:fld id="{5475CB4A-7814-42D4-8AA8-4EC0B65F0E4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defTabSz="914303">
              <a:defRPr/>
            </a:pPr>
            <a:r>
              <a:rPr lang="en-US" sz="1600" b="1" dirty="0" smtClean="0">
                <a:latin typeface="+mn-lt"/>
                <a:cs typeface="Times New Roman" pitchFamily="18" charset="0"/>
              </a:rPr>
              <a:t>Slow Film Speeds - </a:t>
            </a:r>
            <a:r>
              <a:rPr lang="en-US" sz="1600" dirty="0" smtClean="0">
                <a:latin typeface="+mn-lt"/>
                <a:cs typeface="Times New Roman" pitchFamily="18" charset="0"/>
              </a:rPr>
              <a:t>Because most action films were still shot outdoors in available light, such schedules could not be maintained in the vicinity of New York City or Chicago, where the industry had originally located itself in order to take advantage of trained theatrical labor pools. </a:t>
            </a:r>
          </a:p>
          <a:p>
            <a:pPr marL="0" marR="0" indent="0" algn="l" defTabSz="914303" rtl="0" eaLnBrk="1" fontAlgn="auto" latinLnBrk="0" hangingPunct="1">
              <a:lnSpc>
                <a:spcPct val="100000"/>
              </a:lnSpc>
              <a:spcBef>
                <a:spcPts val="0"/>
              </a:spcBef>
              <a:spcAft>
                <a:spcPts val="0"/>
              </a:spcAft>
              <a:buClrTx/>
              <a:buSzTx/>
              <a:buFontTx/>
              <a:buNone/>
              <a:tabLst/>
              <a:defRPr/>
            </a:pPr>
            <a:r>
              <a:rPr lang="en-US" sz="1600" b="1" dirty="0" smtClean="0">
                <a:latin typeface="+mn-lt"/>
                <a:cs typeface="Times New Roman" pitchFamily="18" charset="0"/>
              </a:rPr>
              <a:t>Why Hollywood - </a:t>
            </a:r>
            <a:r>
              <a:rPr lang="en-US" sz="1600" dirty="0" smtClean="0">
                <a:latin typeface="+mn-lt"/>
              </a:rPr>
              <a:t>Hollywood became the epicenter of U.S. film production for two major reasons -- the temperate sunny climate which permitted outside camera shooting throughout the year and the fact that Los Angeles, as the country’s principal non-unionized city, had lower wage rates than East Coast cities. </a:t>
            </a:r>
            <a:r>
              <a:rPr lang="en-US" sz="1600" dirty="0" smtClean="0">
                <a:latin typeface="+mn-lt"/>
                <a:cs typeface="Times New Roman" pitchFamily="18" charset="0"/>
              </a:rPr>
              <a:t>It was soon clear that what producers required was a new industrial center—one with warm weather, a temperate climate, a variety of scenery, and other qualities (such as access to acting talent) essential to film-making. By 1915 approximately 15,000 workers were employed by the motion-picture industry in Hollywood, and more than 60 percent of American production was centered there</a:t>
            </a:r>
          </a:p>
          <a:p>
            <a:endParaRPr lang="en-US" dirty="0" smtClean="0"/>
          </a:p>
        </p:txBody>
      </p:sp>
      <p:sp>
        <p:nvSpPr>
          <p:cNvPr id="4" name="Slide Number Placeholder 3"/>
          <p:cNvSpPr>
            <a:spLocks noGrp="1"/>
          </p:cNvSpPr>
          <p:nvPr>
            <p:ph type="sldNum" sz="quarter" idx="10"/>
          </p:nvPr>
        </p:nvSpPr>
        <p:spPr/>
        <p:txBody>
          <a:bodyPr/>
          <a:lstStyle/>
          <a:p>
            <a:fld id="{9A72D8F5-B326-438D-BC3F-BD68C44AE74F}"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600" b="1" dirty="0">
                <a:latin typeface="+mn-lt"/>
                <a:cs typeface="Times New Roman" pitchFamily="18" charset="0"/>
              </a:rPr>
              <a:t>Factors Favoring Hollywood </a:t>
            </a:r>
            <a:r>
              <a:rPr lang="en-US" sz="1600" b="1" dirty="0" smtClean="0">
                <a:latin typeface="+mn-lt"/>
                <a:cs typeface="Times New Roman" pitchFamily="18" charset="0"/>
              </a:rPr>
              <a:t>Producers - </a:t>
            </a:r>
            <a:r>
              <a:rPr lang="en-US" sz="1600" dirty="0">
                <a:latin typeface="+mn-lt"/>
                <a:cs typeface="Times New Roman" pitchFamily="18" charset="0"/>
              </a:rPr>
              <a:t>The existence of a large domestic audience in the U.S. enabled American studios to recover the cost of production and make a substantial profit on a movie before they ever turned to an international market. They, then, could charge lower rental fees overseas and undersell their European rivals. In addition, the devices of block booking, the imposition of tariffs on imported foreign films, the use of the star system to create ‘brand names,’ and studio control over distribution networks both protected the home market against European films and created a continued demand for Hollywood films. In addition, Hollywood simply made better movies with more luxurious sets and magnetic stars. </a:t>
            </a:r>
          </a:p>
          <a:p>
            <a:r>
              <a:rPr lang="en-US" sz="1600" b="1" dirty="0">
                <a:latin typeface="+mn-lt"/>
                <a:cs typeface="Times New Roman" pitchFamily="18" charset="0"/>
              </a:rPr>
              <a:t>Heterogeneity - </a:t>
            </a:r>
            <a:r>
              <a:rPr lang="en-US" sz="1600" dirty="0">
                <a:latin typeface="+mn-lt"/>
                <a:cs typeface="Times New Roman" pitchFamily="18" charset="0"/>
              </a:rPr>
              <a:t>“the heterogeneity of the American population -- its ethnic, racial, class, and regional diversity -- forced the media to experiment with messages, images, and story lines that had a broad multicultural appeal, an appeal that turned out to be equally potent for multi-ethnic audiences abroad. ... In sum, the domestic market was a laboratory for and a microcosm of the world market.” Europeans, operating in much smaller markets with homogeneous populations, had much less incentive to communicate with a multicultural audience and were thus ill-equipped to compete in the international arena.</a:t>
            </a:r>
          </a:p>
          <a:p>
            <a:r>
              <a:rPr lang="en-US" sz="1600" b="1" dirty="0">
                <a:latin typeface="+mn-lt"/>
                <a:cs typeface="Times New Roman" pitchFamily="18" charset="0"/>
              </a:rPr>
              <a:t>Need for commercial success – </a:t>
            </a:r>
            <a:r>
              <a:rPr lang="en-US" sz="1600" dirty="0">
                <a:latin typeface="+mn-lt"/>
                <a:cs typeface="Times New Roman" pitchFamily="18" charset="0"/>
              </a:rPr>
              <a:t>In the words Richard </a:t>
            </a:r>
            <a:r>
              <a:rPr lang="en-US" sz="1600" dirty="0" err="1">
                <a:latin typeface="+mn-lt"/>
                <a:cs typeface="Times New Roman" pitchFamily="18" charset="0"/>
              </a:rPr>
              <a:t>Pells</a:t>
            </a:r>
            <a:r>
              <a:rPr lang="en-US" sz="1600" dirty="0">
                <a:latin typeface="+mn-lt"/>
                <a:cs typeface="Times New Roman" pitchFamily="18" charset="0"/>
              </a:rPr>
              <a:t> in his </a:t>
            </a:r>
            <a:r>
              <a:rPr lang="en-US" sz="1600" i="1" dirty="0">
                <a:latin typeface="+mn-lt"/>
                <a:cs typeface="Times New Roman" pitchFamily="18" charset="0"/>
              </a:rPr>
              <a:t>Not Like Us</a:t>
            </a:r>
            <a:r>
              <a:rPr lang="en-US" sz="1600" dirty="0">
                <a:latin typeface="+mn-lt"/>
                <a:cs typeface="Times New Roman" pitchFamily="18" charset="0"/>
              </a:rPr>
              <a:t>, “In the United States, moviemakers </a:t>
            </a:r>
            <a:r>
              <a:rPr lang="en-US" sz="1600" dirty="0" smtClean="0">
                <a:latin typeface="+mn-lt"/>
                <a:cs typeface="Times New Roman" pitchFamily="18" charset="0"/>
              </a:rPr>
              <a:t>had </a:t>
            </a:r>
            <a:r>
              <a:rPr lang="en-US" sz="1600" dirty="0">
                <a:latin typeface="+mn-lt"/>
                <a:cs typeface="Times New Roman" pitchFamily="18" charset="0"/>
              </a:rPr>
              <a:t>to pay attention to the audience because if they did not, their films would quickly disappear from the </a:t>
            </a:r>
            <a:r>
              <a:rPr lang="en-US" sz="1600" dirty="0" smtClean="0">
                <a:latin typeface="+mn-lt"/>
                <a:cs typeface="Times New Roman" pitchFamily="18" charset="0"/>
              </a:rPr>
              <a:t>theaters. </a:t>
            </a:r>
            <a:r>
              <a:rPr lang="en-US" sz="1600" dirty="0">
                <a:latin typeface="+mn-lt"/>
                <a:cs typeface="Times New Roman" pitchFamily="18" charset="0"/>
              </a:rPr>
              <a:t>The hunger for a hit and the fear of commercial failure gave American </a:t>
            </a:r>
            <a:r>
              <a:rPr lang="en-US" sz="1600" dirty="0" smtClean="0">
                <a:latin typeface="+mn-lt"/>
                <a:cs typeface="Times New Roman" pitchFamily="18" charset="0"/>
              </a:rPr>
              <a:t>films... </a:t>
            </a:r>
            <a:r>
              <a:rPr lang="en-US" sz="1600" dirty="0">
                <a:latin typeface="+mn-lt"/>
                <a:cs typeface="Times New Roman" pitchFamily="18" charset="0"/>
              </a:rPr>
              <a:t>their vitality, their emotional connection with viewers ..., and their immense global popularity. Not infrequently, the effort to enthrall an audience also resulted in works that were original and provocative. In fact, markets had always served as a stimulus for art: Shakespeare cared as much as Walt Disney about box office receipts.”</a:t>
            </a:r>
            <a:endParaRPr lang="en-US" sz="1600" b="1" dirty="0">
              <a:latin typeface="+mn-lt"/>
              <a:cs typeface="Times New Roman" pitchFamily="18" charset="0"/>
            </a:endParaRPr>
          </a:p>
        </p:txBody>
      </p:sp>
      <p:sp>
        <p:nvSpPr>
          <p:cNvPr id="4" name="Slide Number Placeholder 3"/>
          <p:cNvSpPr>
            <a:spLocks noGrp="1"/>
          </p:cNvSpPr>
          <p:nvPr>
            <p:ph type="sldNum" sz="quarter" idx="10"/>
          </p:nvPr>
        </p:nvSpPr>
        <p:spPr/>
        <p:txBody>
          <a:bodyPr/>
          <a:lstStyle/>
          <a:p>
            <a:fld id="{5475CB4A-7814-42D4-8AA8-4EC0B65F0E4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a:latin typeface="Times New Roman" pitchFamily="18" charset="0"/>
                <a:cs typeface="Times New Roman" pitchFamily="18" charset="0"/>
              </a:rPr>
              <a:t>Through movies people became familiar with American products, lifestyles, patterns of behavior, and values. The opulence of the average Hollywood  film made Europeans want to drive American cars, eat American foods, smoke American cigarettes, and wear American clothes. Even worse, according to some intellectuals, Europeans were losing respect for their native cultures and traditions.” </a:t>
            </a:r>
          </a:p>
        </p:txBody>
      </p:sp>
      <p:sp>
        <p:nvSpPr>
          <p:cNvPr id="4" name="Slide Number Placeholder 3"/>
          <p:cNvSpPr>
            <a:spLocks noGrp="1"/>
          </p:cNvSpPr>
          <p:nvPr>
            <p:ph type="sldNum" sz="quarter" idx="10"/>
          </p:nvPr>
        </p:nvSpPr>
        <p:spPr/>
        <p:txBody>
          <a:bodyPr/>
          <a:lstStyle/>
          <a:p>
            <a:fld id="{5475CB4A-7814-42D4-8AA8-4EC0B65F0E4B}"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303">
              <a:defRPr/>
            </a:pPr>
            <a:r>
              <a:rPr lang="en-US" sz="1600" b="1" dirty="0">
                <a:latin typeface="Times New Roman" pitchFamily="18" charset="0"/>
                <a:cs typeface="Times New Roman" pitchFamily="18" charset="0"/>
              </a:rPr>
              <a:t>Pictures and Sound - </a:t>
            </a:r>
            <a:r>
              <a:rPr lang="en-US" sz="1600" dirty="0">
                <a:latin typeface="Times New Roman" pitchFamily="18" charset="0"/>
                <a:cs typeface="Times New Roman" pitchFamily="18" charset="0"/>
              </a:rPr>
              <a:t>The idea of combining motion pictures and sound had been around since the invention of the cinema itself: Edison had commissioned the </a:t>
            </a:r>
            <a:r>
              <a:rPr lang="en-US" sz="1600" dirty="0" err="1">
                <a:latin typeface="Times New Roman" pitchFamily="18" charset="0"/>
                <a:cs typeface="Times New Roman" pitchFamily="18" charset="0"/>
              </a:rPr>
              <a:t>Kinetograph</a:t>
            </a:r>
            <a:r>
              <a:rPr lang="en-US" sz="1600" dirty="0">
                <a:latin typeface="Times New Roman" pitchFamily="18" charset="0"/>
                <a:cs typeface="Times New Roman" pitchFamily="18" charset="0"/>
              </a:rPr>
              <a:t> to provide visual images for his phonograph, and Dickson had actually synchronized the two machines in a device briefly marketed in the 1890s as the </a:t>
            </a:r>
            <a:r>
              <a:rPr lang="en-US" sz="1600" dirty="0" err="1">
                <a:latin typeface="Times New Roman" pitchFamily="18" charset="0"/>
                <a:cs typeface="Times New Roman" pitchFamily="18" charset="0"/>
              </a:rPr>
              <a:t>Kinetophone</a:t>
            </a:r>
            <a:r>
              <a:rPr lang="en-US" sz="1600" dirty="0">
                <a:latin typeface="Times New Roman" pitchFamily="18" charset="0"/>
                <a:cs typeface="Times New Roman" pitchFamily="18" charset="0"/>
              </a:rPr>
              <a:t>. By the time the feature had become the dominant film form in the West, producers regularly commissioned orchestral scores to accompany prestigious productions, and virtually all films were accompanied by cue sheets suggesting appropriate musical selections for performance during exhibition.</a:t>
            </a:r>
          </a:p>
          <a:p>
            <a:endParaRPr lang="en-US" dirty="0"/>
          </a:p>
        </p:txBody>
      </p:sp>
      <p:sp>
        <p:nvSpPr>
          <p:cNvPr id="4" name="Slide Number Placeholder 3"/>
          <p:cNvSpPr>
            <a:spLocks noGrp="1"/>
          </p:cNvSpPr>
          <p:nvPr>
            <p:ph type="sldNum" sz="quarter" idx="10"/>
          </p:nvPr>
        </p:nvSpPr>
        <p:spPr/>
        <p:txBody>
          <a:bodyPr/>
          <a:lstStyle/>
          <a:p>
            <a:fld id="{5475CB4A-7814-42D4-8AA8-4EC0B65F0E4B}"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latin typeface="Times New Roman" pitchFamily="18" charset="0"/>
                <a:cs typeface="Times New Roman" pitchFamily="18" charset="0"/>
              </a:rPr>
              <a:t>Warner Bros – </a:t>
            </a:r>
            <a:r>
              <a:rPr lang="en-US" sz="1600" kern="1200" dirty="0" smtClean="0">
                <a:solidFill>
                  <a:schemeClr val="tx1"/>
                </a:solidFill>
                <a:latin typeface="+mn-lt"/>
                <a:ea typeface="+mn-ea"/>
                <a:cs typeface="+mn-cs"/>
              </a:rPr>
              <a:t>Warner Brothers—Harry, Jack, Sam, and Albert—was the smallest, most poorly financed movie studio in Hollywood. As box office receipts fell, the broth­ers knew they would have to take greater risks than larger studios if they were to increase their box-office revenue. Thus, when the owners of </a:t>
            </a:r>
            <a:r>
              <a:rPr lang="en-US" sz="1600" kern="1200" dirty="0" err="1" smtClean="0">
                <a:solidFill>
                  <a:schemeClr val="tx1"/>
                </a:solidFill>
                <a:latin typeface="+mn-lt"/>
                <a:ea typeface="+mn-ea"/>
                <a:cs typeface="+mn-cs"/>
              </a:rPr>
              <a:t>Vitaphone</a:t>
            </a:r>
            <a:r>
              <a:rPr lang="en-US" sz="1600" kern="1200" dirty="0" smtClean="0">
                <a:solidFill>
                  <a:schemeClr val="tx1"/>
                </a:solidFill>
                <a:latin typeface="+mn-lt"/>
                <a:ea typeface="+mn-ea"/>
                <a:cs typeface="+mn-cs"/>
              </a:rPr>
              <a:t> patents came around to see them, the Warner brothers were interested. </a:t>
            </a:r>
            <a:r>
              <a:rPr lang="en-US" sz="1600" kern="1200" dirty="0" err="1" smtClean="0">
                <a:solidFill>
                  <a:schemeClr val="tx1"/>
                </a:solidFill>
                <a:latin typeface="+mn-lt"/>
                <a:ea typeface="+mn-ea"/>
                <a:cs typeface="+mn-cs"/>
              </a:rPr>
              <a:t>Vitaphone</a:t>
            </a:r>
            <a:r>
              <a:rPr lang="en-US" sz="1600" kern="1200" dirty="0" smtClean="0">
                <a:solidFill>
                  <a:schemeClr val="tx1"/>
                </a:solidFill>
                <a:latin typeface="+mn-lt"/>
                <a:ea typeface="+mn-ea"/>
                <a:cs typeface="+mn-cs"/>
              </a:rPr>
              <a:t>, a sound on disc system, demonstrated its wares in New York City with a program of musical short sub­jects from renowned musical celebrities such as </a:t>
            </a:r>
            <a:r>
              <a:rPr lang="en-US" sz="1600" kern="1200" dirty="0" err="1" smtClean="0">
                <a:solidFill>
                  <a:schemeClr val="tx1"/>
                </a:solidFill>
                <a:latin typeface="+mn-lt"/>
                <a:ea typeface="+mn-ea"/>
                <a:cs typeface="+mn-cs"/>
              </a:rPr>
              <a:t>Mischa</a:t>
            </a:r>
            <a:r>
              <a:rPr lang="en-US" sz="1600" kern="1200" dirty="0" smtClean="0">
                <a:solidFill>
                  <a:schemeClr val="tx1"/>
                </a:solidFill>
                <a:latin typeface="+mn-lt"/>
                <a:ea typeface="+mn-ea"/>
                <a:cs typeface="+mn-cs"/>
              </a:rPr>
              <a:t> Elman and Giovanni </a:t>
            </a:r>
            <a:r>
              <a:rPr lang="en-US" sz="1600" kern="1200" dirty="0" err="1" smtClean="0">
                <a:solidFill>
                  <a:schemeClr val="tx1"/>
                </a:solidFill>
                <a:latin typeface="+mn-lt"/>
                <a:ea typeface="+mn-ea"/>
                <a:cs typeface="+mn-cs"/>
              </a:rPr>
              <a:t>Martinelli</a:t>
            </a:r>
            <a:r>
              <a:rPr lang="en-US" sz="1600" kern="1200" dirty="0" smtClean="0">
                <a:solidFill>
                  <a:schemeClr val="tx1"/>
                </a:solidFill>
                <a:latin typeface="+mn-lt"/>
                <a:ea typeface="+mn-ea"/>
                <a:cs typeface="+mn-cs"/>
              </a:rPr>
              <a:t>, plus a silent film, Don Juan with John Barrymore. Because the music came from behind the screen rather than from live musicians sitting in front of the screen as in the case of silent films, the Warner brothers thought that a film's musical accompaniment enhanced the quality of the movie. At the same time, they might be able to sell </a:t>
            </a:r>
            <a:r>
              <a:rPr lang="en-US" sz="1600" kern="1200" dirty="0" err="1" smtClean="0">
                <a:solidFill>
                  <a:schemeClr val="tx1"/>
                </a:solidFill>
                <a:latin typeface="+mn-lt"/>
                <a:ea typeface="+mn-ea"/>
                <a:cs typeface="+mn-cs"/>
              </a:rPr>
              <a:t>Vitaphone</a:t>
            </a:r>
            <a:r>
              <a:rPr lang="en-US" sz="1600" kern="1200" dirty="0" smtClean="0">
                <a:solidFill>
                  <a:schemeClr val="tx1"/>
                </a:solidFill>
                <a:latin typeface="+mn-lt"/>
                <a:ea typeface="+mn-ea"/>
                <a:cs typeface="+mn-cs"/>
              </a:rPr>
              <a:t> as a way of providing "canned" music in lieu of the more expensive live musicians. Because the audience liked the music they heard, the Warner brothers were encouraged to risk everything on a full length sound film. </a:t>
            </a:r>
            <a:r>
              <a:rPr lang="en-US" sz="1600" b="1" i="1" dirty="0" smtClean="0">
                <a:latin typeface="Times New Roman" pitchFamily="18" charset="0"/>
                <a:cs typeface="Times New Roman" pitchFamily="18" charset="0"/>
              </a:rPr>
              <a:t>The</a:t>
            </a:r>
            <a:r>
              <a:rPr lang="en-US" sz="1600" b="1" i="1" baseline="0" dirty="0" smtClean="0">
                <a:latin typeface="Times New Roman" pitchFamily="18" charset="0"/>
                <a:cs typeface="Times New Roman" pitchFamily="18" charset="0"/>
              </a:rPr>
              <a:t> assets of Warner Bros rose from $5 million in 1927 to $160 million in 1929, with a net profit for 1929 of $17 million, a record high for the industry, and nearly 900% greater than the previous year. </a:t>
            </a:r>
            <a:endParaRPr lang="en-US" sz="1600" b="1" i="1" dirty="0" smtClean="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5475CB4A-7814-42D4-8AA8-4EC0B65F0E4B}"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90-4B8B-4977-BF2B-55DF9FFF1E7F}" type="slidenum">
              <a:rPr lang="en-US" smtClean="0"/>
              <a:t>2</a:t>
            </a:fld>
            <a:endParaRPr lang="en-US"/>
          </a:p>
        </p:txBody>
      </p:sp>
    </p:spTree>
    <p:extLst>
      <p:ext uri="{BB962C8B-B14F-4D97-AF65-F5344CB8AC3E}">
        <p14:creationId xmlns:p14="http://schemas.microsoft.com/office/powerpoint/2010/main" val="1493419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buFont typeface="Arial" pitchFamily="34" charset="0"/>
              <a:buNone/>
            </a:pPr>
            <a:r>
              <a:rPr lang="en-US" sz="1600" b="1" dirty="0" smtClean="0">
                <a:latin typeface="+mn-lt"/>
                <a:cs typeface="Times New Roman" pitchFamily="18" charset="0"/>
              </a:rPr>
              <a:t>Sound-on-Film - </a:t>
            </a:r>
            <a:r>
              <a:rPr lang="en-US" sz="1600" dirty="0" smtClean="0">
                <a:latin typeface="+mn-lt"/>
                <a:cs typeface="Times New Roman" pitchFamily="18" charset="0"/>
              </a:rPr>
              <a:t>Despite Warner Brothers’ obvious success with sound films, film industry leaders were not eager to lease sound equipment from a direct competitor. They banded together to adopt a Western Electric sound-on-film system known as </a:t>
            </a:r>
            <a:r>
              <a:rPr lang="en-US" sz="1600" dirty="0" err="1" smtClean="0">
                <a:latin typeface="+mn-lt"/>
                <a:cs typeface="Times New Roman" pitchFamily="18" charset="0"/>
              </a:rPr>
              <a:t>Movietone</a:t>
            </a:r>
            <a:r>
              <a:rPr lang="en-US" sz="1600" dirty="0" smtClean="0">
                <a:latin typeface="+mn-lt"/>
                <a:cs typeface="Times New Roman" pitchFamily="18" charset="0"/>
              </a:rPr>
              <a:t>, that was marketed by Western Electric’s newly created marketing subsidiary, Electrical Research Products, Incorporated (ERPI). </a:t>
            </a:r>
          </a:p>
          <a:p>
            <a:pPr>
              <a:buFont typeface="Arial" pitchFamily="34" charset="0"/>
              <a:buNone/>
            </a:pPr>
            <a:r>
              <a:rPr lang="en-US" sz="1600" b="1" dirty="0" smtClean="0">
                <a:latin typeface="+mn-lt"/>
                <a:cs typeface="Times New Roman" pitchFamily="18" charset="0"/>
              </a:rPr>
              <a:t>RKO Pictures - </a:t>
            </a:r>
            <a:r>
              <a:rPr lang="en-US" sz="1600" dirty="0" smtClean="0">
                <a:latin typeface="+mn-lt"/>
                <a:cs typeface="Times New Roman" pitchFamily="18" charset="0"/>
              </a:rPr>
              <a:t>ERPI’s monopoly did not please the Radio Corporation of America (RCA), which had tried to market a sound-on-film system that had been developed in the laboratories of its parent company, General Electric, and had been patented in 1925 as RCA </a:t>
            </a:r>
            <a:r>
              <a:rPr lang="en-US" sz="1600" dirty="0" err="1" smtClean="0">
                <a:latin typeface="+mn-lt"/>
                <a:cs typeface="Times New Roman" pitchFamily="18" charset="0"/>
              </a:rPr>
              <a:t>Photophone</a:t>
            </a:r>
            <a:r>
              <a:rPr lang="en-US" sz="1600" dirty="0" smtClean="0">
                <a:latin typeface="+mn-lt"/>
                <a:cs typeface="Times New Roman" pitchFamily="18" charset="0"/>
              </a:rPr>
              <a:t>.  In October 1928, RCA therefore acquired the Keith-Albee-Orpheum vaudeville circuit and merged it with Joseph P. Kennedy’s Film Booking Offices of America (FBO) to form</a:t>
            </a:r>
            <a:r>
              <a:rPr lang="en-US" sz="1600" baseline="0" dirty="0" smtClean="0">
                <a:latin typeface="+mn-lt"/>
                <a:cs typeface="Times New Roman" pitchFamily="18" charset="0"/>
              </a:rPr>
              <a:t> RKO Radio Pictures </a:t>
            </a:r>
            <a:r>
              <a:rPr lang="en-US" sz="1600" dirty="0" smtClean="0">
                <a:latin typeface="+mn-lt"/>
                <a:cs typeface="Times New Roman" pitchFamily="18" charset="0"/>
              </a:rPr>
              <a:t>for the express purpose of producing sound films using the </a:t>
            </a:r>
            <a:r>
              <a:rPr lang="en-US" sz="1600" dirty="0" err="1" smtClean="0">
                <a:latin typeface="+mn-lt"/>
                <a:cs typeface="Times New Roman" pitchFamily="18" charset="0"/>
              </a:rPr>
              <a:t>Photophone</a:t>
            </a:r>
            <a:r>
              <a:rPr lang="en-US" sz="1600" dirty="0" smtClean="0">
                <a:latin typeface="+mn-lt"/>
                <a:cs typeface="Times New Roman" pitchFamily="18" charset="0"/>
              </a:rPr>
              <a:t> system (which ultimately became the industry standard). </a:t>
            </a:r>
            <a:r>
              <a:rPr lang="en-US" sz="1600" dirty="0" smtClean="0">
                <a:latin typeface="+mn-lt"/>
              </a:rPr>
              <a:t>What differentiated</a:t>
            </a:r>
            <a:r>
              <a:rPr lang="en-US" sz="1600" baseline="0" dirty="0" smtClean="0">
                <a:latin typeface="+mn-lt"/>
              </a:rPr>
              <a:t> the two systems was that </a:t>
            </a:r>
            <a:r>
              <a:rPr lang="en-US" sz="1600" baseline="0" dirty="0" err="1" smtClean="0">
                <a:latin typeface="+mn-lt"/>
              </a:rPr>
              <a:t>Movietone</a:t>
            </a:r>
            <a:r>
              <a:rPr lang="en-US" sz="1600" baseline="0" dirty="0" smtClean="0">
                <a:latin typeface="+mn-lt"/>
              </a:rPr>
              <a:t> used a variable density optical sound track on the film whereas </a:t>
            </a:r>
            <a:r>
              <a:rPr lang="en-US" sz="1600" baseline="0" dirty="0" err="1" smtClean="0">
                <a:latin typeface="+mn-lt"/>
              </a:rPr>
              <a:t>Photophone</a:t>
            </a:r>
            <a:r>
              <a:rPr lang="en-US" sz="1600" baseline="0" dirty="0" smtClean="0">
                <a:latin typeface="+mn-lt"/>
              </a:rPr>
              <a:t> used a variable area optical sound track. </a:t>
            </a:r>
            <a:endParaRPr lang="en-US" sz="1600" dirty="0">
              <a:latin typeface="+mn-lt"/>
            </a:endParaRPr>
          </a:p>
        </p:txBody>
      </p:sp>
      <p:sp>
        <p:nvSpPr>
          <p:cNvPr id="4" name="Slide Number Placeholder 3"/>
          <p:cNvSpPr>
            <a:spLocks noGrp="1"/>
          </p:cNvSpPr>
          <p:nvPr>
            <p:ph type="sldNum" sz="quarter" idx="10"/>
          </p:nvPr>
        </p:nvSpPr>
        <p:spPr/>
        <p:txBody>
          <a:bodyPr/>
          <a:lstStyle/>
          <a:p>
            <a:fld id="{9A72D8F5-B326-438D-BC3F-BD68C44AE74F}"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600" b="1" dirty="0"/>
              <a:t>Increased Hollywood’s share of world cinema revenue </a:t>
            </a:r>
            <a:r>
              <a:rPr lang="en-US" sz="1600" dirty="0"/>
              <a:t>- </a:t>
            </a:r>
            <a:r>
              <a:rPr lang="en-US" sz="1600" dirty="0" err="1"/>
              <a:t>Counterintuitively</a:t>
            </a:r>
            <a:r>
              <a:rPr lang="en-US" sz="1600" dirty="0"/>
              <a:t>, the onset of the sound era increased Hollywood's share of world cinematic revenue. At the time of the transition, equipping the theaters with sound and making movies with sound were costly. To recoup these costs, theaters sought out high-quality, high-expenditure productions for large audiences. This shift in emphasis favored Hollywood moviemakers over their foreign competitors. Also, The talkies, by introducing issues of translation, boosted the dominant world language of English and thus benefited Hollywood. Given the growing importance of English as a world language, and the focal importance of the United States, European countries would sooner import films from Hollywood than from each other. A multiplicity of different cultures or languages often favors the relative position of the dominant one, which becomes established as a common standard of communication </a:t>
            </a:r>
          </a:p>
          <a:p>
            <a:r>
              <a:rPr lang="en-US" sz="1600" b="1" dirty="0"/>
              <a:t>Silent Film stars </a:t>
            </a:r>
            <a:r>
              <a:rPr lang="en-US" sz="1600" dirty="0"/>
              <a:t>- Many silent film stars who had excellent acting and pantomime skills but thick foreign accents or voices maladapted to early sound equipment never made the transition to talking movies</a:t>
            </a:r>
          </a:p>
          <a:p>
            <a:r>
              <a:rPr lang="en-US" sz="1600" b="1" dirty="0"/>
              <a:t>Bank of America </a:t>
            </a:r>
            <a:r>
              <a:rPr lang="en-US" sz="1600" dirty="0"/>
              <a:t>- A.P. </a:t>
            </a:r>
            <a:r>
              <a:rPr lang="en-US" sz="1600" dirty="0" err="1"/>
              <a:t>Giannini</a:t>
            </a:r>
            <a:r>
              <a:rPr lang="en-US" sz="1600" dirty="0"/>
              <a:t> and his Bank of America was the first banker to recognize the motion picture business as a legitimate industry. By the end of the 1930s, the Bank of America had pumped about $130,000,000 in loans into Hollywood.  The Bank of America handled 70 per cent of film-making loans in the United States, advancing up to 80 or 90 per cent of the cost of making productions.  As </a:t>
            </a:r>
            <a:r>
              <a:rPr lang="en-US" sz="1600" dirty="0" err="1"/>
              <a:t>Giannini</a:t>
            </a:r>
            <a:r>
              <a:rPr lang="en-US" sz="1600" dirty="0"/>
              <a:t> showed that it was possible to make a lot of money by financing a maverick industry, Otto Kahn of Kuhn, Loeb, &amp; Company started the flow of Wall Street investment bank money into Hollywood and he was followed by others.</a:t>
            </a:r>
          </a:p>
          <a:p>
            <a:endParaRPr lang="en-US" dirty="0"/>
          </a:p>
        </p:txBody>
      </p:sp>
      <p:sp>
        <p:nvSpPr>
          <p:cNvPr id="4" name="Slide Number Placeholder 3"/>
          <p:cNvSpPr>
            <a:spLocks noGrp="1"/>
          </p:cNvSpPr>
          <p:nvPr>
            <p:ph type="sldNum" sz="quarter" idx="10"/>
          </p:nvPr>
        </p:nvSpPr>
        <p:spPr/>
        <p:txBody>
          <a:bodyPr/>
          <a:lstStyle/>
          <a:p>
            <a:fld id="{5475CB4A-7814-42D4-8AA8-4EC0B65F0E4B}"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600" b="1" dirty="0"/>
              <a:t>End of vaudeville </a:t>
            </a:r>
            <a:r>
              <a:rPr lang="en-US" sz="1600" dirty="0"/>
              <a:t>- With the instant popularity of talking pictures, most theaters found they could drop the practice of interspersing vaudeville acts and live music with silent motion pictures. The grand picture palace, which had the upper hand as long as theaters presented a combination of film and live entertainment, lost its economic advantage as full programs of sound motion pictures became available. A few vaudeville acts, such as the Three Stooges and the Marx Brothers, were able to transfer their style of entertainment to film, but for the most part vaudeville faded. </a:t>
            </a:r>
          </a:p>
          <a:p>
            <a:r>
              <a:rPr lang="en-US" sz="1600" b="1" dirty="0"/>
              <a:t>Studios</a:t>
            </a:r>
            <a:r>
              <a:rPr lang="en-US" sz="1600" dirty="0"/>
              <a:t> - Studios quick to seize the opportunity to make "talkies"—Warner Bros., Fox, Metro-Goldwyn-Mayer, and Paramount—soon gained dominance in a movie industry </a:t>
            </a:r>
          </a:p>
          <a:p>
            <a:r>
              <a:rPr lang="en-US" sz="1600" b="1" dirty="0"/>
              <a:t>Behavior of Moviegoers </a:t>
            </a:r>
            <a:r>
              <a:rPr lang="en-US" sz="1600" dirty="0"/>
              <a:t>- The rapid switch from silent to sound motion pictures altered the behavior of moviegoers, the historian Robert </a:t>
            </a:r>
            <a:r>
              <a:rPr lang="en-US" sz="1600" dirty="0" err="1"/>
              <a:t>Sklar</a:t>
            </a:r>
            <a:r>
              <a:rPr lang="en-US" sz="1600" dirty="0"/>
              <a:t> points out. It was considered quite acceptable for silent movie audiences to react out loud to what they saw on the screen. An ongoing series of comments could create a bond among members of an audience sitting in the dark, furthering a sense of community among those in a neighbor­hood or small-town theater or even creating one temporarily in an ur­ban picture palace. Talking by viewers made silent movie-going a shared experience and rendered each screening a unique and personal event. With talking pictures, however, audience conversation served to distract from the film dialogue, and audience members who spoke aloud were promptly hushed by ushers or fellow patrons. As </a:t>
            </a:r>
            <a:r>
              <a:rPr lang="en-US" sz="1600" dirty="0" err="1"/>
              <a:t>Sklar</a:t>
            </a:r>
            <a:r>
              <a:rPr lang="en-US" sz="1600" dirty="0"/>
              <a:t> observed, "The talking audience for silent pictures became a silent audience for talking pictures."4 As a result, movie-going soon became a much more private and passive experience, even in a crowded theater.</a:t>
            </a:r>
          </a:p>
        </p:txBody>
      </p:sp>
      <p:sp>
        <p:nvSpPr>
          <p:cNvPr id="4" name="Slide Number Placeholder 3"/>
          <p:cNvSpPr>
            <a:spLocks noGrp="1"/>
          </p:cNvSpPr>
          <p:nvPr>
            <p:ph type="sldNum" sz="quarter" idx="10"/>
          </p:nvPr>
        </p:nvSpPr>
        <p:spPr/>
        <p:txBody>
          <a:bodyPr/>
          <a:lstStyle/>
          <a:p>
            <a:fld id="{5475CB4A-7814-42D4-8AA8-4EC0B65F0E4B}"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CB4A-7814-42D4-8AA8-4EC0B65F0E4B}"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600" b="1" kern="1200" dirty="0" smtClean="0">
                <a:solidFill>
                  <a:schemeClr val="tx1"/>
                </a:solidFill>
                <a:latin typeface="+mn-lt"/>
                <a:ea typeface="+mn-ea"/>
                <a:cs typeface="+mn-cs"/>
              </a:rPr>
              <a:t>Sound effects - </a:t>
            </a:r>
            <a:r>
              <a:rPr lang="en-US" sz="1600" kern="1200" dirty="0" smtClean="0">
                <a:solidFill>
                  <a:schemeClr val="tx1"/>
                </a:solidFill>
                <a:latin typeface="+mn-lt"/>
                <a:ea typeface="+mn-ea"/>
                <a:cs typeface="+mn-cs"/>
              </a:rPr>
              <a:t>The sound of shooting and screams as well as the noise of galloping horses, creaking doors, and thunderous explosions seemed guaranteed to generate thrills and sell tickets. Stories set in wartime became far more popular than they had been in the silent era, espe­cially after a film set in World War I became the biggest hit of 1930. Ironically, </a:t>
            </a:r>
            <a:r>
              <a:rPr lang="en-US" sz="1600" i="1" kern="1200" dirty="0" smtClean="0">
                <a:solidFill>
                  <a:schemeClr val="tx1"/>
                </a:solidFill>
                <a:latin typeface="+mn-lt"/>
                <a:ea typeface="+mn-ea"/>
                <a:cs typeface="+mn-cs"/>
              </a:rPr>
              <a:t>All Quiet on the Western Front</a:t>
            </a:r>
            <a:r>
              <a:rPr lang="en-US" sz="1600" kern="1200" dirty="0" smtClean="0">
                <a:solidFill>
                  <a:schemeClr val="tx1"/>
                </a:solidFill>
                <a:latin typeface="+mn-lt"/>
                <a:ea typeface="+mn-ea"/>
                <a:cs typeface="+mn-cs"/>
              </a:rPr>
              <a:t> was based on a German novel stressing the universal destruction and tragedy of war. Horror films, such as </a:t>
            </a:r>
            <a:r>
              <a:rPr lang="en-US" sz="1600" i="1" kern="1200" dirty="0" smtClean="0">
                <a:solidFill>
                  <a:schemeClr val="tx1"/>
                </a:solidFill>
                <a:latin typeface="+mn-lt"/>
                <a:ea typeface="+mn-ea"/>
                <a:cs typeface="+mn-cs"/>
              </a:rPr>
              <a:t>Dracula</a:t>
            </a:r>
            <a:r>
              <a:rPr lang="en-US" sz="1600" kern="1200" dirty="0" smtClean="0">
                <a:solidFill>
                  <a:schemeClr val="tx1"/>
                </a:solidFill>
                <a:latin typeface="+mn-lt"/>
                <a:ea typeface="+mn-ea"/>
                <a:cs typeface="+mn-cs"/>
              </a:rPr>
              <a:t>, </a:t>
            </a:r>
            <a:r>
              <a:rPr lang="en-US" sz="1600" i="1" kern="1200" dirty="0" smtClean="0">
                <a:solidFill>
                  <a:schemeClr val="tx1"/>
                </a:solidFill>
                <a:latin typeface="+mn-lt"/>
                <a:ea typeface="+mn-ea"/>
                <a:cs typeface="+mn-cs"/>
              </a:rPr>
              <a:t>Frankenstein</a:t>
            </a:r>
            <a:r>
              <a:rPr lang="en-US" sz="1600" kern="1200" dirty="0" smtClean="0">
                <a:solidFill>
                  <a:schemeClr val="tx1"/>
                </a:solidFill>
                <a:latin typeface="+mn-lt"/>
                <a:ea typeface="+mn-ea"/>
                <a:cs typeface="+mn-cs"/>
              </a:rPr>
              <a:t>, and </a:t>
            </a:r>
            <a:r>
              <a:rPr lang="en-US" sz="1600" i="1" kern="1200" dirty="0" smtClean="0">
                <a:solidFill>
                  <a:schemeClr val="tx1"/>
                </a:solidFill>
                <a:latin typeface="+mn-lt"/>
                <a:ea typeface="+mn-ea"/>
                <a:cs typeface="+mn-cs"/>
              </a:rPr>
              <a:t>King Kong</a:t>
            </a:r>
            <a:r>
              <a:rPr lang="en-US" sz="1600" kern="1200" dirty="0" smtClean="0">
                <a:solidFill>
                  <a:schemeClr val="tx1"/>
                </a:solidFill>
                <a:latin typeface="+mn-lt"/>
                <a:ea typeface="+mn-ea"/>
                <a:cs typeface="+mn-cs"/>
              </a:rPr>
              <a:t>, likewise attracted crowds. </a:t>
            </a:r>
            <a:r>
              <a:rPr lang="en-US" sz="1600" i="1" kern="1200" dirty="0" smtClean="0">
                <a:solidFill>
                  <a:schemeClr val="tx1"/>
                </a:solidFill>
                <a:latin typeface="+mn-lt"/>
                <a:ea typeface="+mn-ea"/>
                <a:cs typeface="+mn-cs"/>
              </a:rPr>
              <a:t>King Kong </a:t>
            </a:r>
            <a:r>
              <a:rPr lang="en-US" sz="1600" kern="1200" dirty="0" smtClean="0">
                <a:solidFill>
                  <a:schemeClr val="tx1"/>
                </a:solidFill>
                <a:latin typeface="+mn-lt"/>
                <a:ea typeface="+mn-ea"/>
                <a:cs typeface="+mn-cs"/>
              </a:rPr>
              <a:t>proved particularly popular. The story re­volved around a clash between modern science and a powerful force of primitive nature. The filmmakers shrewdly kept the contest even until the last scene when warplanes finally destroyed the giant ape as he climbed to the top of New York's newest and tallest skyscraper, the Empire State Building. The sounds of shooting and pounding horses' hooves helped Westerns, which had been slipping in popu­larity but which were relatively inexpensive to produce, regain an important position in Hollywood's output. Sound also made possible films that depended on shocking or clever fast-paced dialogue, often with subtle sexual double meanings that could titillate audiences but escape censorship. </a:t>
            </a:r>
          </a:p>
          <a:p>
            <a:r>
              <a:rPr lang="en-US" sz="1600" b="1" kern="1200" dirty="0" smtClean="0">
                <a:solidFill>
                  <a:schemeClr val="tx1"/>
                </a:solidFill>
                <a:latin typeface="+mn-lt"/>
                <a:ea typeface="+mn-ea"/>
                <a:cs typeface="+mn-cs"/>
              </a:rPr>
              <a:t>Comedies</a:t>
            </a:r>
            <a:r>
              <a:rPr lang="en-US" sz="1600" b="1" kern="1200" baseline="0" dirty="0" smtClean="0">
                <a:solidFill>
                  <a:schemeClr val="tx1"/>
                </a:solidFill>
                <a:latin typeface="+mn-lt"/>
                <a:ea typeface="+mn-ea"/>
                <a:cs typeface="+mn-cs"/>
              </a:rPr>
              <a:t> - </a:t>
            </a:r>
            <a:r>
              <a:rPr lang="en-US" sz="1600" kern="1200" dirty="0" smtClean="0">
                <a:solidFill>
                  <a:schemeClr val="tx1"/>
                </a:solidFill>
                <a:latin typeface="+mn-lt"/>
                <a:ea typeface="+mn-ea"/>
                <a:cs typeface="+mn-cs"/>
              </a:rPr>
              <a:t>The comedies of the Marx Brothers and Mae West in the early 1930s first exploited the humorous possibilities of sound. As the decade wore on and as the industry put in effect a 1934 self-censorship production code, filmmakers turned away from overt sexuality and toward much more subtle "screwball" comedies. Films such as </a:t>
            </a:r>
            <a:r>
              <a:rPr lang="en-US" sz="1600" i="1" kern="1200" dirty="0" smtClean="0">
                <a:solidFill>
                  <a:schemeClr val="tx1"/>
                </a:solidFill>
                <a:latin typeface="+mn-lt"/>
                <a:ea typeface="+mn-ea"/>
                <a:cs typeface="+mn-cs"/>
              </a:rPr>
              <a:t>It Happened One Night</a:t>
            </a:r>
            <a:r>
              <a:rPr lang="en-US" sz="1600" kern="1200" dirty="0" smtClean="0">
                <a:solidFill>
                  <a:schemeClr val="tx1"/>
                </a:solidFill>
                <a:latin typeface="+mn-lt"/>
                <a:ea typeface="+mn-ea"/>
                <a:cs typeface="+mn-cs"/>
              </a:rPr>
              <a:t>, </a:t>
            </a:r>
            <a:r>
              <a:rPr lang="en-US" sz="1600" i="1" kern="1200" dirty="0" smtClean="0">
                <a:solidFill>
                  <a:schemeClr val="tx1"/>
                </a:solidFill>
                <a:latin typeface="+mn-lt"/>
                <a:ea typeface="+mn-ea"/>
                <a:cs typeface="+mn-cs"/>
              </a:rPr>
              <a:t>My Man Godfrey</a:t>
            </a:r>
            <a:r>
              <a:rPr lang="en-US" sz="1600" kern="1200" dirty="0" smtClean="0">
                <a:solidFill>
                  <a:schemeClr val="tx1"/>
                </a:solidFill>
                <a:latin typeface="+mn-lt"/>
                <a:ea typeface="+mn-ea"/>
                <a:cs typeface="+mn-cs"/>
              </a:rPr>
              <a:t>, and </a:t>
            </a:r>
            <a:r>
              <a:rPr lang="en-US" sz="1600" i="1" kern="1200" dirty="0" smtClean="0">
                <a:solidFill>
                  <a:schemeClr val="tx1"/>
                </a:solidFill>
                <a:latin typeface="+mn-lt"/>
                <a:ea typeface="+mn-ea"/>
                <a:cs typeface="+mn-cs"/>
              </a:rPr>
              <a:t>His Girl Frid</a:t>
            </a:r>
            <a:r>
              <a:rPr lang="en-US" sz="1600" kern="1200" dirty="0" smtClean="0">
                <a:solidFill>
                  <a:schemeClr val="tx1"/>
                </a:solidFill>
                <a:latin typeface="+mn-lt"/>
                <a:ea typeface="+mn-ea"/>
                <a:cs typeface="+mn-cs"/>
              </a:rPr>
              <a:t>ay combined wacky situations, witty talk, and romance.</a:t>
            </a:r>
          </a:p>
          <a:p>
            <a:r>
              <a:rPr lang="en-US" sz="1600" b="1" kern="1200" dirty="0" smtClean="0">
                <a:solidFill>
                  <a:schemeClr val="tx1"/>
                </a:solidFill>
                <a:latin typeface="+mn-lt"/>
                <a:ea typeface="+mn-ea"/>
                <a:cs typeface="+mn-cs"/>
              </a:rPr>
              <a:t>Singing</a:t>
            </a:r>
            <a:r>
              <a:rPr lang="en-US" sz="1600" b="1" kern="1200" baseline="0" dirty="0" smtClean="0">
                <a:solidFill>
                  <a:schemeClr val="tx1"/>
                </a:solidFill>
                <a:latin typeface="+mn-lt"/>
                <a:ea typeface="+mn-ea"/>
                <a:cs typeface="+mn-cs"/>
              </a:rPr>
              <a:t> &amp; dancing - </a:t>
            </a:r>
            <a:r>
              <a:rPr lang="en-US" sz="1600" kern="1200" dirty="0" smtClean="0">
                <a:solidFill>
                  <a:schemeClr val="tx1"/>
                </a:solidFill>
                <a:latin typeface="+mn-lt"/>
                <a:ea typeface="+mn-ea"/>
                <a:cs typeface="+mn-cs"/>
              </a:rPr>
              <a:t>Films that featured singing and dancing offered additional op­portunities to exploit sound. Some of the most popular films of the decade, from </a:t>
            </a:r>
            <a:r>
              <a:rPr lang="en-US" sz="1600" i="1" kern="1200" dirty="0" smtClean="0">
                <a:solidFill>
                  <a:schemeClr val="tx1"/>
                </a:solidFill>
                <a:latin typeface="+mn-lt"/>
                <a:ea typeface="+mn-ea"/>
                <a:cs typeface="+mn-cs"/>
              </a:rPr>
              <a:t>Gold Diggers </a:t>
            </a:r>
            <a:r>
              <a:rPr lang="en-US" sz="1600" kern="1200" dirty="0" smtClean="0">
                <a:solidFill>
                  <a:schemeClr val="tx1"/>
                </a:solidFill>
                <a:latin typeface="+mn-lt"/>
                <a:ea typeface="+mn-ea"/>
                <a:cs typeface="+mn-cs"/>
              </a:rPr>
              <a:t>of 1933 </a:t>
            </a:r>
            <a:r>
              <a:rPr lang="en-US" sz="1600" kern="1200" baseline="30000" dirty="0" smtClean="0">
                <a:solidFill>
                  <a:schemeClr val="tx1"/>
                </a:solidFill>
                <a:latin typeface="+mn-lt"/>
                <a:ea typeface="+mn-ea"/>
                <a:cs typeface="+mn-cs"/>
              </a:rPr>
              <a:t>to</a:t>
            </a:r>
            <a:r>
              <a:rPr lang="en-US" sz="1600" kern="1200" dirty="0" smtClean="0">
                <a:solidFill>
                  <a:schemeClr val="tx1"/>
                </a:solidFill>
                <a:latin typeface="+mn-lt"/>
                <a:ea typeface="+mn-ea"/>
                <a:cs typeface="+mn-cs"/>
              </a:rPr>
              <a:t> </a:t>
            </a:r>
            <a:r>
              <a:rPr lang="en-US" sz="1600" i="1" kern="1200" dirty="0" smtClean="0">
                <a:solidFill>
                  <a:schemeClr val="tx1"/>
                </a:solidFill>
                <a:latin typeface="+mn-lt"/>
                <a:ea typeface="+mn-ea"/>
                <a:cs typeface="+mn-cs"/>
              </a:rPr>
              <a:t>The Wizard of Oz </a:t>
            </a:r>
            <a:r>
              <a:rPr lang="en-US" sz="1600" kern="1200" dirty="0" smtClean="0">
                <a:solidFill>
                  <a:schemeClr val="tx1"/>
                </a:solidFill>
                <a:latin typeface="+mn-lt"/>
                <a:ea typeface="+mn-ea"/>
                <a:cs typeface="+mn-cs"/>
              </a:rPr>
              <a:t>in 1939, in­volved song and dance. </a:t>
            </a:r>
          </a:p>
          <a:p>
            <a:r>
              <a:rPr lang="en-US" sz="1600" b="1" dirty="0" smtClean="0">
                <a:latin typeface="+mn-lt"/>
                <a:cs typeface="Times New Roman" pitchFamily="18" charset="0"/>
              </a:rPr>
              <a:t>Creation of distinct genres – </a:t>
            </a:r>
            <a:r>
              <a:rPr lang="en-US" sz="1600" b="0" dirty="0" smtClean="0">
                <a:latin typeface="+mn-lt"/>
                <a:cs typeface="Times New Roman" pitchFamily="18" charset="0"/>
              </a:rPr>
              <a:t>Dialogue, singing,</a:t>
            </a:r>
            <a:r>
              <a:rPr lang="en-US" sz="1600" b="0" baseline="0" dirty="0" smtClean="0">
                <a:latin typeface="+mn-lt"/>
                <a:cs typeface="Times New Roman" pitchFamily="18" charset="0"/>
              </a:rPr>
              <a:t> and sound effects popularized certain genres of film and made obvious the relationship between genre and marketing of films. </a:t>
            </a:r>
            <a:r>
              <a:rPr lang="en-US" sz="1600" dirty="0" smtClean="0">
                <a:latin typeface="+mn-lt"/>
                <a:cs typeface="Times New Roman" pitchFamily="18" charset="0"/>
              </a:rPr>
              <a:t>Hence, studios began to group their productions into standard narrative forms or genres -- westerns, musicals, gangster films, horror films, screwball comedies, war films, detective or ‘who done it?’ films, etc. Thus, individual movies acquired a ‘brand identity’ which greatly facilitated their marketing and advertising, both at home and abroad</a:t>
            </a:r>
            <a:endParaRPr lang="en-US" sz="1600" b="1" dirty="0">
              <a:latin typeface="+mn-lt"/>
            </a:endParaRPr>
          </a:p>
        </p:txBody>
      </p:sp>
      <p:sp>
        <p:nvSpPr>
          <p:cNvPr id="4" name="Slide Number Placeholder 3"/>
          <p:cNvSpPr>
            <a:spLocks noGrp="1"/>
          </p:cNvSpPr>
          <p:nvPr>
            <p:ph type="sldNum" sz="quarter" idx="10"/>
          </p:nvPr>
        </p:nvSpPr>
        <p:spPr/>
        <p:txBody>
          <a:bodyPr/>
          <a:lstStyle/>
          <a:p>
            <a:fld id="{9A72D8F5-B326-438D-BC3F-BD68C44AE74F}"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600" b="1" dirty="0">
                <a:latin typeface="Times New Roman" pitchFamily="18" charset="0"/>
                <a:cs typeface="Times New Roman" pitchFamily="18" charset="0"/>
              </a:rPr>
              <a:t>Charles </a:t>
            </a:r>
            <a:r>
              <a:rPr lang="en-US" sz="1600" b="1" dirty="0" err="1">
                <a:latin typeface="Times New Roman" pitchFamily="18" charset="0"/>
                <a:cs typeface="Times New Roman" pitchFamily="18" charset="0"/>
              </a:rPr>
              <a:t>Pathe</a:t>
            </a:r>
            <a:r>
              <a:rPr lang="en-US" sz="1600" b="1" dirty="0">
                <a:latin typeface="Times New Roman" pitchFamily="18" charset="0"/>
                <a:cs typeface="Times New Roman" pitchFamily="18" charset="0"/>
              </a:rPr>
              <a:t> - </a:t>
            </a:r>
            <a:r>
              <a:rPr lang="en-US" sz="1600" dirty="0">
                <a:latin typeface="Times New Roman" pitchFamily="18" charset="0"/>
                <a:cs typeface="Times New Roman" pitchFamily="18" charset="0"/>
              </a:rPr>
              <a:t>Charles </a:t>
            </a:r>
            <a:r>
              <a:rPr lang="en-US" sz="1600" dirty="0" err="1">
                <a:latin typeface="Times New Roman" pitchFamily="18" charset="0"/>
                <a:cs typeface="Times New Roman" pitchFamily="18" charset="0"/>
              </a:rPr>
              <a:t>Pathe</a:t>
            </a:r>
            <a:r>
              <a:rPr lang="en-US" sz="1600" dirty="0">
                <a:latin typeface="Times New Roman" pitchFamily="18" charset="0"/>
                <a:cs typeface="Times New Roman" pitchFamily="18" charset="0"/>
              </a:rPr>
              <a:t> adopted the </a:t>
            </a:r>
            <a:r>
              <a:rPr lang="en-US" sz="1600" dirty="0" smtClean="0">
                <a:latin typeface="Times New Roman" pitchFamily="18" charset="0"/>
                <a:cs typeface="Times New Roman" pitchFamily="18" charset="0"/>
              </a:rPr>
              <a:t>concept </a:t>
            </a:r>
            <a:r>
              <a:rPr lang="en-US" sz="1600" dirty="0">
                <a:latin typeface="Times New Roman" pitchFamily="18" charset="0"/>
                <a:cs typeface="Times New Roman" pitchFamily="18" charset="0"/>
              </a:rPr>
              <a:t>of mass production to the business of film making. Thus, </a:t>
            </a:r>
            <a:r>
              <a:rPr lang="en-US" sz="1600" dirty="0" err="1">
                <a:latin typeface="Times New Roman" pitchFamily="18" charset="0"/>
                <a:cs typeface="Times New Roman" pitchFamily="18" charset="0"/>
              </a:rPr>
              <a:t>Pathe</a:t>
            </a:r>
            <a:r>
              <a:rPr lang="en-US" sz="1600" dirty="0">
                <a:latin typeface="Times New Roman" pitchFamily="18" charset="0"/>
                <a:cs typeface="Times New Roman" pitchFamily="18" charset="0"/>
              </a:rPr>
              <a:t> was able to guarantee a consistent supply of films. </a:t>
            </a:r>
            <a:r>
              <a:rPr lang="en-US" sz="1600" dirty="0" err="1">
                <a:latin typeface="Times New Roman" pitchFamily="18" charset="0"/>
                <a:cs typeface="Times New Roman" pitchFamily="18" charset="0"/>
              </a:rPr>
              <a:t>Pathe</a:t>
            </a:r>
            <a:r>
              <a:rPr lang="en-US" sz="1600" dirty="0">
                <a:latin typeface="Times New Roman" pitchFamily="18" charset="0"/>
                <a:cs typeface="Times New Roman" pitchFamily="18" charset="0"/>
              </a:rPr>
              <a:t> introduced the idea of employing a company of </a:t>
            </a:r>
            <a:r>
              <a:rPr lang="en-US" sz="1600" dirty="0" smtClean="0">
                <a:latin typeface="Times New Roman" pitchFamily="18" charset="0"/>
                <a:cs typeface="Times New Roman" pitchFamily="18" charset="0"/>
              </a:rPr>
              <a:t>actors under </a:t>
            </a:r>
            <a:r>
              <a:rPr lang="en-US" sz="1600" dirty="0">
                <a:latin typeface="Times New Roman" pitchFamily="18" charset="0"/>
                <a:cs typeface="Times New Roman" pitchFamily="18" charset="0"/>
              </a:rPr>
              <a:t>exclusive contracts. He also introduced the concept of vertical integration </a:t>
            </a:r>
            <a:r>
              <a:rPr lang="en-US" sz="1600" dirty="0" smtClean="0">
                <a:latin typeface="Times New Roman" pitchFamily="18" charset="0"/>
                <a:cs typeface="Times New Roman" pitchFamily="18" charset="0"/>
              </a:rPr>
              <a:t>– i.e. </a:t>
            </a:r>
            <a:r>
              <a:rPr lang="en-US" sz="1600" dirty="0">
                <a:latin typeface="Times New Roman" pitchFamily="18" charset="0"/>
                <a:cs typeface="Times New Roman" pitchFamily="18" charset="0"/>
              </a:rPr>
              <a:t>the development, production, promotion, distribution, and screening of films together under one company roof.  </a:t>
            </a:r>
            <a:r>
              <a:rPr lang="en-US" sz="1600" dirty="0" err="1">
                <a:latin typeface="Times New Roman" pitchFamily="18" charset="0"/>
                <a:cs typeface="Times New Roman" pitchFamily="18" charset="0"/>
              </a:rPr>
              <a:t>Pathe’s</a:t>
            </a:r>
            <a:r>
              <a:rPr lang="en-US" sz="1600" dirty="0">
                <a:latin typeface="Times New Roman" pitchFamily="18" charset="0"/>
                <a:cs typeface="Times New Roman" pitchFamily="18" charset="0"/>
              </a:rPr>
              <a:t> vertical structure allowed him to minimize risks by using the profits generated by </a:t>
            </a:r>
            <a:r>
              <a:rPr lang="en-US" sz="1600" dirty="0" smtClean="0">
                <a:latin typeface="Times New Roman" pitchFamily="18" charset="0"/>
                <a:cs typeface="Times New Roman" pitchFamily="18" charset="0"/>
              </a:rPr>
              <a:t>film </a:t>
            </a:r>
            <a:r>
              <a:rPr lang="en-US" sz="1600" dirty="0">
                <a:latin typeface="Times New Roman" pitchFamily="18" charset="0"/>
                <a:cs typeface="Times New Roman" pitchFamily="18" charset="0"/>
              </a:rPr>
              <a:t>distribution </a:t>
            </a:r>
            <a:r>
              <a:rPr lang="en-US" sz="1600" dirty="0" smtClean="0">
                <a:latin typeface="Times New Roman" pitchFamily="18" charset="0"/>
                <a:cs typeface="Times New Roman" pitchFamily="18" charset="0"/>
              </a:rPr>
              <a:t>to </a:t>
            </a:r>
            <a:r>
              <a:rPr lang="en-US" sz="1600" dirty="0">
                <a:latin typeface="Times New Roman" pitchFamily="18" charset="0"/>
                <a:cs typeface="Times New Roman" pitchFamily="18" charset="0"/>
              </a:rPr>
              <a:t>fund the production of new ones, thus spreading the </a:t>
            </a:r>
            <a:r>
              <a:rPr lang="en-US" sz="1600" dirty="0" smtClean="0">
                <a:latin typeface="Times New Roman" pitchFamily="18" charset="0"/>
                <a:cs typeface="Times New Roman" pitchFamily="18" charset="0"/>
              </a:rPr>
              <a:t>risk. </a:t>
            </a:r>
            <a:r>
              <a:rPr lang="en-US" sz="1600" dirty="0" err="1">
                <a:latin typeface="Times New Roman" pitchFamily="18" charset="0"/>
                <a:cs typeface="Times New Roman" pitchFamily="18" charset="0"/>
              </a:rPr>
              <a:t>Pathe</a:t>
            </a:r>
            <a:r>
              <a:rPr lang="en-US" sz="1600" dirty="0">
                <a:latin typeface="Times New Roman" pitchFamily="18" charset="0"/>
                <a:cs typeface="Times New Roman" pitchFamily="18" charset="0"/>
              </a:rPr>
              <a:t> saw that in a market where the public was consistently clamoring for new films, power would inevitably accrue to anyone who could supply a </a:t>
            </a:r>
            <a:r>
              <a:rPr lang="en-US" sz="1600" dirty="0" smtClean="0">
                <a:latin typeface="Times New Roman" pitchFamily="18" charset="0"/>
                <a:cs typeface="Times New Roman" pitchFamily="18" charset="0"/>
              </a:rPr>
              <a:t>consistently </a:t>
            </a:r>
            <a:r>
              <a:rPr lang="en-US" sz="1600" dirty="0">
                <a:latin typeface="Times New Roman" pitchFamily="18" charset="0"/>
                <a:cs typeface="Times New Roman" pitchFamily="18" charset="0"/>
              </a:rPr>
              <a:t>high output of quality product. </a:t>
            </a:r>
            <a:r>
              <a:rPr lang="en-US" sz="1600" dirty="0" err="1">
                <a:latin typeface="Times New Roman" pitchFamily="18" charset="0"/>
                <a:cs typeface="Times New Roman" pitchFamily="18" charset="0"/>
              </a:rPr>
              <a:t>Pathe’s</a:t>
            </a:r>
            <a:r>
              <a:rPr lang="en-US" sz="1600" dirty="0">
                <a:latin typeface="Times New Roman" pitchFamily="18" charset="0"/>
                <a:cs typeface="Times New Roman" pitchFamily="18" charset="0"/>
              </a:rPr>
              <a:t> success stemmed from two separate insights:</a:t>
            </a:r>
          </a:p>
          <a:p>
            <a:r>
              <a:rPr lang="en-US" sz="1600" dirty="0">
                <a:latin typeface="Times New Roman" pitchFamily="18" charset="0"/>
                <a:cs typeface="Times New Roman" pitchFamily="18" charset="0"/>
              </a:rPr>
              <a:t>1. A recognition that the movie business had to be organized like other </a:t>
            </a:r>
            <a:r>
              <a:rPr lang="en-US" sz="1600" dirty="0" smtClean="0">
                <a:latin typeface="Times New Roman" pitchFamily="18" charset="0"/>
                <a:cs typeface="Times New Roman" pitchFamily="18" charset="0"/>
              </a:rPr>
              <a:t>mass </a:t>
            </a:r>
            <a:r>
              <a:rPr lang="en-US" sz="1600" dirty="0">
                <a:latin typeface="Times New Roman" pitchFamily="18" charset="0"/>
                <a:cs typeface="Times New Roman" pitchFamily="18" charset="0"/>
              </a:rPr>
              <a:t>production industries; and</a:t>
            </a:r>
          </a:p>
          <a:p>
            <a:r>
              <a:rPr lang="en-US" sz="1600" dirty="0">
                <a:latin typeface="Times New Roman" pitchFamily="18" charset="0"/>
                <a:cs typeface="Times New Roman" pitchFamily="18" charset="0"/>
              </a:rPr>
              <a:t>2. An understanding (which eluded Edison and others) that the biggest profits lay not in manufacturing cameras, film projectors, or film stock, but in the production and distribution of movies themselves. </a:t>
            </a:r>
          </a:p>
        </p:txBody>
      </p:sp>
      <p:sp>
        <p:nvSpPr>
          <p:cNvPr id="4" name="Slide Number Placeholder 3"/>
          <p:cNvSpPr>
            <a:spLocks noGrp="1"/>
          </p:cNvSpPr>
          <p:nvPr>
            <p:ph type="sldNum" sz="quarter" idx="10"/>
          </p:nvPr>
        </p:nvSpPr>
        <p:spPr/>
        <p:txBody>
          <a:bodyPr/>
          <a:lstStyle/>
          <a:p>
            <a:fld id="{5475CB4A-7814-42D4-8AA8-4EC0B65F0E4B}"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a:latin typeface="Times New Roman" pitchFamily="18" charset="0"/>
                <a:cs typeface="Times New Roman" pitchFamily="18" charset="0"/>
              </a:rPr>
              <a:t>The </a:t>
            </a:r>
            <a:r>
              <a:rPr lang="en-US" sz="1600" dirty="0" smtClean="0">
                <a:latin typeface="Times New Roman" pitchFamily="18" charset="0"/>
                <a:cs typeface="Times New Roman" pitchFamily="18" charset="0"/>
              </a:rPr>
              <a:t>movie </a:t>
            </a:r>
            <a:r>
              <a:rPr lang="en-US" sz="1600" dirty="0">
                <a:latin typeface="Times New Roman" pitchFamily="18" charset="0"/>
                <a:cs typeface="Times New Roman" pitchFamily="18" charset="0"/>
              </a:rPr>
              <a:t>industry was organized according to the studio system that, in many respects, the producer </a:t>
            </a:r>
            <a:r>
              <a:rPr lang="en-US" sz="1600" dirty="0">
                <a:latin typeface="Times New Roman" pitchFamily="18" charset="0"/>
                <a:cs typeface="Times New Roman" pitchFamily="18" charset="0"/>
                <a:hlinkClick r:id="rId3" tooltip="Thomas Harper Ince"/>
              </a:rPr>
              <a:t>Thomas Harper </a:t>
            </a:r>
            <a:r>
              <a:rPr lang="en-US" sz="1600" dirty="0" err="1">
                <a:latin typeface="Times New Roman" pitchFamily="18" charset="0"/>
                <a:cs typeface="Times New Roman" pitchFamily="18" charset="0"/>
                <a:hlinkClick r:id="rId3" tooltip="Thomas Harper Ince"/>
              </a:rPr>
              <a:t>Ince</a:t>
            </a:r>
            <a:r>
              <a:rPr lang="en-US" sz="1600" dirty="0">
                <a:latin typeface="Times New Roman" pitchFamily="18" charset="0"/>
                <a:cs typeface="Times New Roman" pitchFamily="18" charset="0"/>
              </a:rPr>
              <a:t> had developed between 1914 and 1918 at </a:t>
            </a:r>
            <a:r>
              <a:rPr lang="en-US" sz="1600" dirty="0" err="1">
                <a:latin typeface="Times New Roman" pitchFamily="18" charset="0"/>
                <a:cs typeface="Times New Roman" pitchFamily="18" charset="0"/>
              </a:rPr>
              <a:t>Inceville</a:t>
            </a:r>
            <a:r>
              <a:rPr lang="en-US" sz="1600" dirty="0">
                <a:latin typeface="Times New Roman" pitchFamily="18" charset="0"/>
                <a:cs typeface="Times New Roman" pitchFamily="18" charset="0"/>
              </a:rPr>
              <a:t>, his studio in the Santa </a:t>
            </a:r>
            <a:r>
              <a:rPr lang="en-US" sz="1600" dirty="0" err="1">
                <a:latin typeface="Times New Roman" pitchFamily="18" charset="0"/>
                <a:cs typeface="Times New Roman" pitchFamily="18" charset="0"/>
              </a:rPr>
              <a:t>Ynez</a:t>
            </a:r>
            <a:r>
              <a:rPr lang="en-US" sz="1600" dirty="0">
                <a:latin typeface="Times New Roman" pitchFamily="18" charset="0"/>
                <a:cs typeface="Times New Roman" pitchFamily="18" charset="0"/>
              </a:rPr>
              <a:t> Canyon near Hollywood. </a:t>
            </a:r>
            <a:r>
              <a:rPr lang="en-US" sz="1600" dirty="0" err="1">
                <a:latin typeface="Times New Roman" pitchFamily="18" charset="0"/>
                <a:cs typeface="Times New Roman" pitchFamily="18" charset="0"/>
              </a:rPr>
              <a:t>Ince</a:t>
            </a:r>
            <a:r>
              <a:rPr lang="en-US" sz="1600" dirty="0">
                <a:latin typeface="Times New Roman" pitchFamily="18" charset="0"/>
                <a:cs typeface="Times New Roman" pitchFamily="18" charset="0"/>
              </a:rPr>
              <a:t> functioned as the central authority over multiple production units, each headed by a director who was required to shoot an assigned film according to a detailed continuity script. Every project was carefully budgeted and tightly scheduled, and </a:t>
            </a:r>
            <a:r>
              <a:rPr lang="en-US" sz="1600" dirty="0" err="1">
                <a:latin typeface="Times New Roman" pitchFamily="18" charset="0"/>
                <a:cs typeface="Times New Roman" pitchFamily="18" charset="0"/>
              </a:rPr>
              <a:t>Ince</a:t>
            </a:r>
            <a:r>
              <a:rPr lang="en-US" sz="1600" dirty="0">
                <a:latin typeface="Times New Roman" pitchFamily="18" charset="0"/>
                <a:cs typeface="Times New Roman" pitchFamily="18" charset="0"/>
              </a:rPr>
              <a:t> himself supervised the final cut. This central producer system was the prototype for the studio system of the 1920s, and, with some modification, it prevailed as the dominant mode of Hollywood production for the next 40 years.</a:t>
            </a:r>
          </a:p>
        </p:txBody>
      </p:sp>
      <p:sp>
        <p:nvSpPr>
          <p:cNvPr id="4" name="Slide Number Placeholder 3"/>
          <p:cNvSpPr>
            <a:spLocks noGrp="1"/>
          </p:cNvSpPr>
          <p:nvPr>
            <p:ph type="sldNum" sz="quarter" idx="10"/>
          </p:nvPr>
        </p:nvSpPr>
        <p:spPr/>
        <p:txBody>
          <a:bodyPr/>
          <a:lstStyle/>
          <a:p>
            <a:fld id="{0C0C6E31-5BDE-4C8A-90FB-9D5057914C84}"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6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5475CB4A-7814-42D4-8AA8-4EC0B65F0E4B}"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75CB4A-7814-42D4-8AA8-4EC0B65F0E4B}"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600" b="1" kern="1200" dirty="0" smtClean="0">
                <a:solidFill>
                  <a:schemeClr val="tx1"/>
                </a:solidFill>
                <a:latin typeface="+mn-lt"/>
                <a:ea typeface="+mn-ea"/>
                <a:cs typeface="+mn-cs"/>
              </a:rPr>
              <a:t>Supreme Court - </a:t>
            </a:r>
            <a:r>
              <a:rPr lang="en-US" sz="1600" kern="1200" dirty="0" smtClean="0">
                <a:solidFill>
                  <a:schemeClr val="tx1"/>
                </a:solidFill>
                <a:latin typeface="+mn-lt"/>
                <a:ea typeface="+mn-ea"/>
                <a:cs typeface="+mn-cs"/>
              </a:rPr>
              <a:t>In 1915, in </a:t>
            </a:r>
            <a:r>
              <a:rPr lang="en-US" sz="1600" i="1" kern="1200" dirty="0" smtClean="0">
                <a:solidFill>
                  <a:schemeClr val="tx1"/>
                </a:solidFill>
                <a:latin typeface="+mn-lt"/>
                <a:ea typeface="+mn-ea"/>
                <a:cs typeface="+mn-cs"/>
              </a:rPr>
              <a:t>Mutual Film Corporation v. Industrial Commission of Ohio</a:t>
            </a:r>
            <a:r>
              <a:rPr lang="en-US" sz="1600" kern="1200" dirty="0" smtClean="0">
                <a:solidFill>
                  <a:schemeClr val="tx1"/>
                </a:solidFill>
                <a:latin typeface="+mn-lt"/>
                <a:ea typeface="+mn-ea"/>
                <a:cs typeface="+mn-cs"/>
              </a:rPr>
              <a:t>, the Supreme Court ruled that making movies was a business as any other business, and so movie producers were subject to prior censorship and could not claim the protection under the First Amendment to the United States Constitution which guarantees freedom of expression. Moreover, by 1927 the threat of government regulation loomed over the movie industry. There were those in Congress who felt that recent consolidations in the movie industry had been in violation of the anti-trust laws and they threatened government investigation. What the movie industry wanted was a means of regulating and censoring itself while keeping government imposed controls at bay. Faced with pressure to offer more uplifting !!</a:t>
            </a:r>
            <a:r>
              <a:rPr lang="en-US" sz="1600" i="1" kern="1200" dirty="0" smtClean="0">
                <a:solidFill>
                  <a:schemeClr val="tx1"/>
                </a:solidFill>
                <a:latin typeface="+mn-lt"/>
                <a:ea typeface="+mn-ea"/>
                <a:cs typeface="+mn-cs"/>
              </a:rPr>
              <a:t> </a:t>
            </a:r>
            <a:r>
              <a:rPr lang="en-US" sz="1600" kern="1200" dirty="0" smtClean="0">
                <a:solidFill>
                  <a:schemeClr val="tx1"/>
                </a:solidFill>
                <a:latin typeface="+mn-lt"/>
                <a:ea typeface="+mn-ea"/>
                <a:cs typeface="+mn-cs"/>
              </a:rPr>
              <a:t>fare, the newly created Motion Picture Producers and Distributors of America (MPPDA) in 1922 turned to William Harrison Hays, President Warren G. Harding's postmaster general, to direct their organization.</a:t>
            </a:r>
            <a:endParaRPr lang="en-US" sz="1600" dirty="0"/>
          </a:p>
        </p:txBody>
      </p:sp>
      <p:sp>
        <p:nvSpPr>
          <p:cNvPr id="4" name="Slide Number Placeholder 3"/>
          <p:cNvSpPr>
            <a:spLocks noGrp="1"/>
          </p:cNvSpPr>
          <p:nvPr>
            <p:ph type="sldNum" sz="quarter" idx="10"/>
          </p:nvPr>
        </p:nvSpPr>
        <p:spPr/>
        <p:txBody>
          <a:bodyPr/>
          <a:lstStyle/>
          <a:p>
            <a:fld id="{9A72D8F5-B326-438D-BC3F-BD68C44AE74F}"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600" b="1" kern="1200" dirty="0" smtClean="0">
                <a:solidFill>
                  <a:schemeClr val="tx1"/>
                </a:solidFill>
                <a:latin typeface="+mn-lt"/>
                <a:ea typeface="+mn-ea"/>
                <a:cs typeface="+mn-cs"/>
              </a:rPr>
              <a:t>Why the 19</a:t>
            </a:r>
            <a:r>
              <a:rPr lang="en-US" sz="1600" b="1" kern="1200" baseline="30000" dirty="0" smtClean="0">
                <a:solidFill>
                  <a:schemeClr val="tx1"/>
                </a:solidFill>
                <a:latin typeface="+mn-lt"/>
                <a:ea typeface="+mn-ea"/>
                <a:cs typeface="+mn-cs"/>
              </a:rPr>
              <a:t>th</a:t>
            </a:r>
            <a:r>
              <a:rPr lang="en-US" sz="1600" b="1" kern="1200" dirty="0" smtClean="0">
                <a:solidFill>
                  <a:schemeClr val="tx1"/>
                </a:solidFill>
                <a:latin typeface="+mn-lt"/>
                <a:ea typeface="+mn-ea"/>
                <a:cs typeface="+mn-cs"/>
              </a:rPr>
              <a:t> century city</a:t>
            </a:r>
            <a:r>
              <a:rPr lang="en-US" sz="1600" b="1" kern="1200" baseline="0" dirty="0" smtClean="0">
                <a:solidFill>
                  <a:schemeClr val="tx1"/>
                </a:solidFill>
                <a:latin typeface="+mn-lt"/>
                <a:ea typeface="+mn-ea"/>
                <a:cs typeface="+mn-cs"/>
              </a:rPr>
              <a:t> had its characteristic features - </a:t>
            </a:r>
            <a:r>
              <a:rPr lang="en-US" sz="1600" kern="1200" dirty="0" smtClean="0">
                <a:solidFill>
                  <a:schemeClr val="tx1"/>
                </a:solidFill>
                <a:latin typeface="+mn-lt"/>
                <a:ea typeface="+mn-ea"/>
                <a:cs typeface="+mn-cs"/>
              </a:rPr>
              <a:t>The densely concentrated U.S. cities of the 19</a:t>
            </a:r>
            <a:r>
              <a:rPr lang="en-US" sz="1600" kern="1200" baseline="30000" dirty="0" smtClean="0">
                <a:solidFill>
                  <a:schemeClr val="tx1"/>
                </a:solidFill>
                <a:latin typeface="+mn-lt"/>
                <a:ea typeface="+mn-ea"/>
                <a:cs typeface="+mn-cs"/>
              </a:rPr>
              <a:t>th</a:t>
            </a:r>
            <a:r>
              <a:rPr lang="en-US" sz="1600" kern="1200" dirty="0" smtClean="0">
                <a:solidFill>
                  <a:schemeClr val="tx1"/>
                </a:solidFill>
                <a:latin typeface="+mn-lt"/>
                <a:ea typeface="+mn-ea"/>
                <a:cs typeface="+mn-cs"/>
              </a:rPr>
              <a:t> Century, with their industries, stores, and offices crowded together toward the middle, were a short-lived phenomena brought on by the fact that interurban transportation -- that between cities via railroad and steamship -- was better than intra-urban transportation -- that within cities via horse cars and omnibuses.</a:t>
            </a:r>
          </a:p>
          <a:p>
            <a:r>
              <a:rPr lang="en-US" sz="1600" b="1" dirty="0" smtClean="0"/>
              <a:t>Picturing the 19</a:t>
            </a:r>
            <a:r>
              <a:rPr lang="en-US" sz="1600" b="1" baseline="30000" dirty="0" smtClean="0"/>
              <a:t>th</a:t>
            </a:r>
            <a:r>
              <a:rPr lang="en-US" sz="1600" b="1" baseline="0" dirty="0" smtClean="0"/>
              <a:t> century city - </a:t>
            </a:r>
            <a:r>
              <a:rPr lang="en-US" sz="1600" dirty="0" smtClean="0"/>
              <a:t>To picture</a:t>
            </a:r>
            <a:r>
              <a:rPr lang="en-US" sz="1600" baseline="0" dirty="0" smtClean="0"/>
              <a:t> the 19</a:t>
            </a:r>
            <a:r>
              <a:rPr lang="en-US" sz="1600" baseline="30000" dirty="0" smtClean="0"/>
              <a:t>th</a:t>
            </a:r>
            <a:r>
              <a:rPr lang="en-US" sz="1600" baseline="0" dirty="0" smtClean="0"/>
              <a:t> century city development, look at Washington’s Metro. Metro Center, Gallery Place, and L’Enfant Plaza are like hubs from which three of the systems’ subway lines radiate – all like spokes from the center of a wheel. The problem with this wheel-spokes arrangement is that to go from Rockville to Silver Spring, or Vienna to Wheaton, one has to travel through downtown DC,  and in the case of Vienna to Wheaton travel, one has to transfer from the orange to the red line. To go from  Vienna to National Airport, one has to go to Rosslyn and transfer from the orange line to the blue line. </a:t>
            </a:r>
            <a:endParaRPr lang="en-US" sz="1600" dirty="0"/>
          </a:p>
        </p:txBody>
      </p:sp>
      <p:sp>
        <p:nvSpPr>
          <p:cNvPr id="4" name="Slide Number Placeholder 3"/>
          <p:cNvSpPr>
            <a:spLocks noGrp="1"/>
          </p:cNvSpPr>
          <p:nvPr>
            <p:ph type="sldNum" sz="quarter" idx="10"/>
          </p:nvPr>
        </p:nvSpPr>
        <p:spPr/>
        <p:txBody>
          <a:bodyPr/>
          <a:lstStyle/>
          <a:p>
            <a:fld id="{ECD7A34D-4713-4553-9A6B-2DBFC6270E72}"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600" b="1" dirty="0" smtClean="0"/>
              <a:t>The Don’ts and Be </a:t>
            </a:r>
            <a:r>
              <a:rPr lang="en-US" sz="1600" b="1" dirty="0" err="1" smtClean="0"/>
              <a:t>Carefuls</a:t>
            </a:r>
            <a:r>
              <a:rPr lang="en-US" sz="1600" b="1" dirty="0" smtClean="0"/>
              <a:t> - </a:t>
            </a:r>
            <a:r>
              <a:rPr lang="en-US" sz="1600" dirty="0" smtClean="0"/>
              <a:t>The </a:t>
            </a:r>
            <a:r>
              <a:rPr lang="en-US" sz="1600" kern="1200" dirty="0" smtClean="0">
                <a:solidFill>
                  <a:schemeClr val="tx1"/>
                </a:solidFill>
                <a:latin typeface="+mn-lt"/>
                <a:ea typeface="+mn-ea"/>
                <a:cs typeface="+mn-cs"/>
              </a:rPr>
              <a:t>Hays Office developed a statement of movie "Don'ts" and "Be </a:t>
            </a:r>
            <a:r>
              <a:rPr lang="en-US" sz="1600" kern="1200" dirty="0" err="1" smtClean="0">
                <a:solidFill>
                  <a:schemeClr val="tx1"/>
                </a:solidFill>
                <a:latin typeface="+mn-lt"/>
                <a:ea typeface="+mn-ea"/>
                <a:cs typeface="+mn-cs"/>
              </a:rPr>
              <a:t>Carefuls</a:t>
            </a:r>
            <a:r>
              <a:rPr lang="en-US" sz="1600" kern="1200" dirty="0" smtClean="0">
                <a:solidFill>
                  <a:schemeClr val="tx1"/>
                </a:solidFill>
                <a:latin typeface="+mn-lt"/>
                <a:ea typeface="+mn-ea"/>
                <a:cs typeface="+mn-cs"/>
              </a:rPr>
              <a:t>." While God was satisfied with ten commandments, the list of "Don'ts" included eleven items which could not be shown on the screen. These included profanity, licentiousness or suggestive nudity, illegal drug traffic, and inference of sexual perversion, white slavery, miscegenation, sex hygiene and venereal diseases, childbirth, children's sex organs, ridicule of the clergy, and willful offense to any nation, race, or creed. The list of "Be </a:t>
            </a:r>
            <a:r>
              <a:rPr lang="en-US" sz="1600" kern="1200" dirty="0" err="1" smtClean="0">
                <a:solidFill>
                  <a:schemeClr val="tx1"/>
                </a:solidFill>
                <a:latin typeface="+mn-lt"/>
                <a:ea typeface="+mn-ea"/>
                <a:cs typeface="+mn-cs"/>
              </a:rPr>
              <a:t>Carefuls</a:t>
            </a:r>
            <a:r>
              <a:rPr lang="en-US" sz="1600" kern="1200" dirty="0" smtClean="0">
                <a:solidFill>
                  <a:schemeClr val="tx1"/>
                </a:solidFill>
                <a:latin typeface="+mn-lt"/>
                <a:ea typeface="+mn-ea"/>
                <a:cs typeface="+mn-cs"/>
              </a:rPr>
              <a:t>" included twenty-five subjects about which movie producers were to exercise spe­cial care. Producers were to be careful about the use of the flag, international relations, arson, firearms, theft, robbery, brutality, murder techniques, methods of !! smuggling, hangings or electrocutions, sympathy with criminals, sedition, cruelty to children or animals, the sale of women, rape or attempted rape, first-night scenes, man and woman in bed together, deliberate seduction of girls, institution of marriage, surgical operations, the use of drugs, and excessive kissing. The cod­ification of "Don'ts" and "Be </a:t>
            </a:r>
            <a:r>
              <a:rPr lang="en-US" sz="1600" kern="1200" dirty="0" err="1" smtClean="0">
                <a:solidFill>
                  <a:schemeClr val="tx1"/>
                </a:solidFill>
                <a:latin typeface="+mn-lt"/>
                <a:ea typeface="+mn-ea"/>
                <a:cs typeface="+mn-cs"/>
              </a:rPr>
              <a:t>Carefuls</a:t>
            </a:r>
            <a:r>
              <a:rPr lang="en-US" sz="1600" kern="1200" dirty="0" smtClean="0">
                <a:solidFill>
                  <a:schemeClr val="tx1"/>
                </a:solidFill>
                <a:latin typeface="+mn-lt"/>
                <a:ea typeface="+mn-ea"/>
                <a:cs typeface="+mn-cs"/>
              </a:rPr>
              <a:t>" was unanimously adopted by MPPDA in October 1927.</a:t>
            </a:r>
            <a:r>
              <a:rPr lang="en-US" sz="1600" kern="1200" baseline="0" dirty="0" smtClean="0">
                <a:solidFill>
                  <a:schemeClr val="tx1"/>
                </a:solidFill>
                <a:latin typeface="+mn-lt"/>
                <a:ea typeface="+mn-ea"/>
                <a:cs typeface="+mn-cs"/>
              </a:rPr>
              <a:t> </a:t>
            </a:r>
          </a:p>
          <a:p>
            <a:r>
              <a:rPr lang="en-US" sz="1600" b="1" kern="1200" baseline="0" dirty="0" smtClean="0">
                <a:solidFill>
                  <a:schemeClr val="tx1"/>
                </a:solidFill>
                <a:latin typeface="+mn-lt"/>
                <a:ea typeface="+mn-ea"/>
                <a:cs typeface="+mn-cs"/>
              </a:rPr>
              <a:t>Academy of Motion Picture Arts &amp; Sciences - </a:t>
            </a:r>
            <a:r>
              <a:rPr lang="en-US" sz="1600" kern="1200" dirty="0" smtClean="0">
                <a:solidFill>
                  <a:schemeClr val="tx1"/>
                </a:solidFill>
                <a:latin typeface="+mn-lt"/>
                <a:ea typeface="+mn-ea"/>
                <a:cs typeface="+mn-cs"/>
              </a:rPr>
              <a:t>On January 11, 1927, thirty-six people gathered in the Ambassador Hotel in Los Angeles with a view toward establishing an organization to speak on such issues as the role of the emerging sound films, demands for censorship of movies by religious and community improvement groups, threats by government to sue the industry for alleged violation of anti-trust laws, and most importantly, to respond to the demands of employees in the movie industry to join unions. The movie producers were determined to keep Hollywood an open shop. In the lat­ter effort they failed. By May of 1927, the founders of the Academy of Motion Picture Arts and Sciences developed a constitution and set of by-laws and selected their first officers. A charter was granted to the academy by California and the board of directors chose Douglas Fairbanks as its first president.</a:t>
            </a:r>
            <a:endParaRPr lang="en-US" sz="1600" b="1" kern="1200" baseline="0" dirty="0" smtClean="0">
              <a:solidFill>
                <a:schemeClr val="tx1"/>
              </a:solidFill>
              <a:latin typeface="+mn-lt"/>
              <a:ea typeface="+mn-ea"/>
              <a:cs typeface="+mn-cs"/>
            </a:endParaRPr>
          </a:p>
          <a:p>
            <a:r>
              <a:rPr lang="en-US" sz="1600" b="1" kern="1200" baseline="0" dirty="0" smtClean="0">
                <a:solidFill>
                  <a:schemeClr val="tx1"/>
                </a:solidFill>
                <a:latin typeface="+mn-lt"/>
                <a:ea typeface="+mn-ea"/>
                <a:cs typeface="+mn-cs"/>
              </a:rPr>
              <a:t>Oscars - </a:t>
            </a:r>
            <a:r>
              <a:rPr lang="en-US" sz="1600" kern="1200" dirty="0" smtClean="0">
                <a:solidFill>
                  <a:schemeClr val="tx1"/>
                </a:solidFill>
                <a:latin typeface="+mn-lt"/>
                <a:ea typeface="+mn-ea"/>
                <a:cs typeface="+mn-cs"/>
              </a:rPr>
              <a:t>The first "Oscars" were awarded in 1928. The Academy Awards, covering films opening in Los Angeles between August 1, 1927, and July 31, 1928, went to </a:t>
            </a:r>
            <a:r>
              <a:rPr lang="en-US" sz="1600" i="1" kern="1200" dirty="0" smtClean="0">
                <a:solidFill>
                  <a:schemeClr val="tx1"/>
                </a:solidFill>
                <a:latin typeface="+mn-lt"/>
                <a:ea typeface="+mn-ea"/>
                <a:cs typeface="+mn-cs"/>
              </a:rPr>
              <a:t>Wings</a:t>
            </a:r>
            <a:r>
              <a:rPr lang="en-US" sz="1600" kern="1200" dirty="0" smtClean="0">
                <a:solidFill>
                  <a:schemeClr val="tx1"/>
                </a:solidFill>
                <a:latin typeface="+mn-lt"/>
                <a:ea typeface="+mn-ea"/>
                <a:cs typeface="+mn-cs"/>
              </a:rPr>
              <a:t>, a picture based on World War I, to Emil </a:t>
            </a:r>
            <a:r>
              <a:rPr lang="en-US" sz="1600" kern="1200" dirty="0" err="1" smtClean="0">
                <a:solidFill>
                  <a:schemeClr val="tx1"/>
                </a:solidFill>
                <a:latin typeface="+mn-lt"/>
                <a:ea typeface="+mn-ea"/>
                <a:cs typeface="+mn-cs"/>
              </a:rPr>
              <a:t>Jannings</a:t>
            </a:r>
            <a:r>
              <a:rPr lang="en-US" sz="1600" kern="1200" dirty="0" smtClean="0">
                <a:solidFill>
                  <a:schemeClr val="tx1"/>
                </a:solidFill>
                <a:latin typeface="+mn-lt"/>
                <a:ea typeface="+mn-ea"/>
                <a:cs typeface="+mn-cs"/>
              </a:rPr>
              <a:t> and Janet Gaynor for best actor and actress, and to Frank </a:t>
            </a:r>
            <a:r>
              <a:rPr lang="en-US" sz="1600" kern="1200" dirty="0" err="1" smtClean="0">
                <a:solidFill>
                  <a:schemeClr val="tx1"/>
                </a:solidFill>
                <a:latin typeface="+mn-lt"/>
                <a:ea typeface="+mn-ea"/>
                <a:cs typeface="+mn-cs"/>
              </a:rPr>
              <a:t>Borzage</a:t>
            </a:r>
            <a:r>
              <a:rPr lang="en-US" sz="1600" kern="1200" dirty="0" smtClean="0">
                <a:solidFill>
                  <a:schemeClr val="tx1"/>
                </a:solidFill>
                <a:latin typeface="+mn-lt"/>
                <a:ea typeface="+mn-ea"/>
                <a:cs typeface="+mn-cs"/>
              </a:rPr>
              <a:t> as best director.</a:t>
            </a:r>
            <a:endParaRPr lang="en-US" sz="1600" b="1" kern="1200" baseline="0" dirty="0" smtClean="0">
              <a:solidFill>
                <a:schemeClr val="tx1"/>
              </a:solidFill>
              <a:latin typeface="+mn-lt"/>
              <a:ea typeface="+mn-ea"/>
              <a:cs typeface="+mn-cs"/>
            </a:endParaRPr>
          </a:p>
          <a:p>
            <a:endParaRPr lang="en-US" sz="1600" dirty="0"/>
          </a:p>
        </p:txBody>
      </p:sp>
      <p:sp>
        <p:nvSpPr>
          <p:cNvPr id="4" name="Slide Number Placeholder 3"/>
          <p:cNvSpPr>
            <a:spLocks noGrp="1"/>
          </p:cNvSpPr>
          <p:nvPr>
            <p:ph type="sldNum" sz="quarter" idx="10"/>
          </p:nvPr>
        </p:nvSpPr>
        <p:spPr/>
        <p:txBody>
          <a:bodyPr/>
          <a:lstStyle/>
          <a:p>
            <a:fld id="{9A72D8F5-B326-438D-BC3F-BD68C44AE74F}"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600" b="1" dirty="0" smtClean="0"/>
              <a:t>Lifestyle education </a:t>
            </a:r>
            <a:r>
              <a:rPr lang="en-US" sz="1600" dirty="0" smtClean="0"/>
              <a:t>- According </a:t>
            </a:r>
            <a:r>
              <a:rPr lang="en-US" sz="1600" dirty="0"/>
              <a:t>to historian David </a:t>
            </a:r>
            <a:r>
              <a:rPr lang="en-US" sz="1600" dirty="0" err="1"/>
              <a:t>Kyvig</a:t>
            </a:r>
            <a:r>
              <a:rPr lang="en-US" sz="1600" dirty="0"/>
              <a:t> Daily Life in the United States, 1920-1940, Young people testified over and over, for a pioneering study of the influence of movies, that they learned a great deal about how to act from what they saw on the screen. One young woman reported that her observation that movie actresses closed their eyes while kissing led her to imitate them. A young man reported, "It was directly through the movies that I learned to kiss a girl on her ears, neck, and cheeks, as well as on the mouth." And the rapid pace of silent movie romances convinced other young people that romance occurred quickly; they reported that kissing and neck­ing were happening earlier than before in their relationship. "I know love pictures have made me more receptive to love-making," said one sixteen-year-old high school sophomore. "I always thought it rather silly until these pictures, where there is always so much love and everything turns out all right in the end, and I kiss and pet much more than I would otherwise." </a:t>
            </a:r>
            <a:endParaRPr lang="en-US" sz="1600" dirty="0" smtClean="0"/>
          </a:p>
          <a:p>
            <a:r>
              <a:rPr lang="en-US" sz="1600" b="1" dirty="0" smtClean="0"/>
              <a:t>Shared experience </a:t>
            </a:r>
            <a:r>
              <a:rPr lang="en-US" sz="1600" dirty="0" smtClean="0"/>
              <a:t>– When 75% of the whole American population attended the movie theater every week, what was depicted on the screen became a shared experience that everyone could learn from, talk about, and be affected by – regardless of race, ethnicity, religion, region, or socio-economic class.</a:t>
            </a:r>
          </a:p>
          <a:p>
            <a:r>
              <a:rPr lang="en-US" sz="1600" b="1" dirty="0" smtClean="0"/>
              <a:t>Concept of historical fact </a:t>
            </a:r>
            <a:r>
              <a:rPr lang="en-US" sz="1600" dirty="0" smtClean="0"/>
              <a:t>– It is probably safe to say that people’s view of the Civil War and Reconstruction was probably more affected by Gone With the Wind  than by the consensus views and writings of the history profession.</a:t>
            </a:r>
          </a:p>
          <a:p>
            <a:r>
              <a:rPr lang="en-US" sz="1600" b="1" dirty="0" smtClean="0"/>
              <a:t>Consumer goods </a:t>
            </a:r>
            <a:r>
              <a:rPr lang="en-US" sz="1600" dirty="0" smtClean="0"/>
              <a:t>– Manufacturers and retailers soon found out that customers wanted the products and styles used by the stars in their movies. One interesting consequence of the Hays Office’s don’ts list was to make twin beds popular.</a:t>
            </a:r>
            <a:endParaRPr lang="en-US" sz="1600" dirty="0"/>
          </a:p>
        </p:txBody>
      </p:sp>
      <p:sp>
        <p:nvSpPr>
          <p:cNvPr id="4" name="Slide Number Placeholder 3"/>
          <p:cNvSpPr>
            <a:spLocks noGrp="1"/>
          </p:cNvSpPr>
          <p:nvPr>
            <p:ph type="sldNum" sz="quarter" idx="10"/>
          </p:nvPr>
        </p:nvSpPr>
        <p:spPr/>
        <p:txBody>
          <a:bodyPr/>
          <a:lstStyle/>
          <a:p>
            <a:fld id="{5475CB4A-7814-42D4-8AA8-4EC0B65F0E4B}"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600" b="1" dirty="0"/>
              <a:t>Drive-in movie </a:t>
            </a:r>
            <a:r>
              <a:rPr lang="en-US" sz="1600" dirty="0"/>
              <a:t>- Drive-ins appealed to two distinct groups -- teenagers seeking a place where they and their dates could make-out and married couples with preteen kids who wanted to see a movie without having to having to pay a babysitter. To accommodate both, drive-in theater managers would show a G-rated film or films for the kids, sometimes followed either by a more adult-oriented film for the adults after the kids had fallen asleep or by a Grade B horror flick designed to scare teenage girls into the arms of their male dates.</a:t>
            </a:r>
          </a:p>
          <a:p>
            <a:r>
              <a:rPr lang="en-US" sz="1600" b="1" dirty="0"/>
              <a:t>Supplemented and supplanted audiences </a:t>
            </a:r>
            <a:r>
              <a:rPr lang="en-US" sz="1600" dirty="0"/>
              <a:t>– The movies converted lecture hall audiences into motion picture show fans, the same process was taking place in the nation’s vaudeville theaters. Screened projected films fit perfectly into the vaudeville program as opening and closing ‘dumb’ acts (along with animals, pantomimes, puppets, and magic lantern slides) that were silent and thus would not be disturbed by late arrivals or early departures</a:t>
            </a:r>
            <a:r>
              <a:rPr lang="en-US" sz="1600" dirty="0" smtClean="0"/>
              <a:t>. Later, when the talkies came in, movie theater owners found they could dispense with vaudeville. </a:t>
            </a:r>
            <a:endParaRPr lang="en-US" sz="1600" dirty="0"/>
          </a:p>
          <a:p>
            <a:r>
              <a:rPr lang="en-US" sz="1600" b="1" dirty="0"/>
              <a:t>Star system </a:t>
            </a:r>
            <a:r>
              <a:rPr lang="en-US" sz="1600" dirty="0"/>
              <a:t>– While the star system had its origins in the 19th century with theater and sports stars whose performance tours were facilitated by the railroad and telegraph/telephone and whose images were displayed on posters and photographs, the star system reached its fruition with Hollywood. After some hesitation, the studios realized that promoting stars not only sold films to audiences, but also upgraded the image of the industry. With ‘stars’, the movie industry could separate itself further from its peep show past (there were no stars in the penny arcades) and connect itself with the legitimate theater (which gloried in its stars). Like the stars of live theater, movie stars were larger than life. Thus, it took only a few years for the MOPIC players to ascend from anonymity to omnipresence and their own kind of notoriety. A new institution, the fan magazine, was created to better acquaint audiences with their favorite stars. By 1911, movie stars were touring local theaters to promote their films, granting regular interviews, writing articles for newspapers and fan magazines, and distributing photographs of themselves to their admirers. !! The stars were worth the money because their appearance in a film boosted receipts and added a degree of predictability to the business -- a predictability welcomed by the banks and financiers that loaned money to the studios to pay their production costs. The stars not only brought new customers into the theaters but also incorporated a movie audience scattered over thousands of sites into a unified public that not only saw its favorite pictures and stars but also talked about them, read about them, collected pictures and posters, and bought fan magazines to learn more about the stars’ personal lives and loves. </a:t>
            </a:r>
          </a:p>
          <a:p>
            <a:r>
              <a:rPr lang="en-US" sz="1600" b="1" dirty="0"/>
              <a:t>Wild West myth </a:t>
            </a:r>
            <a:r>
              <a:rPr lang="en-US" sz="1600" dirty="0"/>
              <a:t>– While the myth  of the “Wild West” dates back to the days of the frontier and was popularized by Buffalo Bill Cody’s Wild West Show and countless dime novels, it was Hollywood that made the cowboy, the sheriff and </a:t>
            </a:r>
            <a:r>
              <a:rPr lang="en-US" sz="1600" dirty="0" smtClean="0"/>
              <a:t>marshal, </a:t>
            </a:r>
            <a:r>
              <a:rPr lang="en-US" sz="1600" dirty="0"/>
              <a:t>the gunslinger, and the Wild West known to all</a:t>
            </a:r>
          </a:p>
        </p:txBody>
      </p:sp>
      <p:sp>
        <p:nvSpPr>
          <p:cNvPr id="4" name="Slide Number Placeholder 3"/>
          <p:cNvSpPr>
            <a:spLocks noGrp="1"/>
          </p:cNvSpPr>
          <p:nvPr>
            <p:ph type="sldNum" sz="quarter" idx="10"/>
          </p:nvPr>
        </p:nvSpPr>
        <p:spPr/>
        <p:txBody>
          <a:bodyPr/>
          <a:lstStyle/>
          <a:p>
            <a:fld id="{5475CB4A-7814-42D4-8AA8-4EC0B65F0E4B}"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dirty="0"/>
              <a:t>Film a major economic force </a:t>
            </a:r>
            <a:r>
              <a:rPr lang="en-US" sz="1600" dirty="0"/>
              <a:t>- According to Jeremy Rifkin of The Age of Access, “it was the advent of films that established cultural production as a truly significant force in the capitalist marketplace and elevated commercial entertainment to the center of American social life. With film, high and pop culture </a:t>
            </a:r>
            <a:r>
              <a:rPr lang="en-US" sz="1600" b="0" dirty="0"/>
              <a:t>became ‘consumer culture,’ and cultural capitalism was born.”</a:t>
            </a:r>
          </a:p>
          <a:p>
            <a:r>
              <a:rPr lang="en-US" sz="1600" b="1" dirty="0"/>
              <a:t>Entertainment a social force </a:t>
            </a:r>
            <a:r>
              <a:rPr lang="en-US" sz="1600" dirty="0"/>
              <a:t>- Movies were the preeminent form of popular culture in the 1930s. Almost everyone who could afford to (and millions who could not) went to the cinema frequently through­out the decade. During the depths of the Depression in the early thirties, an average of 60 million to 75 million movie tickets were purchased each week. Although part of this remarkable figure represented repeat customers, the number itself corresponds to more than 60 percent of the entire American population.  In the 1970s, movie attendance was less than 10% of the population. </a:t>
            </a:r>
          </a:p>
          <a:p>
            <a:r>
              <a:rPr lang="en-US" sz="1600" b="1" dirty="0"/>
              <a:t>Americanization</a:t>
            </a:r>
            <a:r>
              <a:rPr lang="en-US" sz="1600" dirty="0"/>
              <a:t> – Through movies, people became familiar with American products, lifestyles, patterns of behavior, and values. It made people throughout the world want to drive American cars, eat American foods, smoke American cigarettes, and wear American clothes.</a:t>
            </a:r>
          </a:p>
          <a:p>
            <a:r>
              <a:rPr lang="en-US" sz="1600" b="1" dirty="0"/>
              <a:t>Cultural backlash </a:t>
            </a:r>
            <a:r>
              <a:rPr lang="en-US" sz="1600" dirty="0"/>
              <a:t>– </a:t>
            </a:r>
            <a:r>
              <a:rPr lang="en-US" sz="1600" dirty="0" smtClean="0"/>
              <a:t>Cultural backlash can be seen in both the condescension and disdain that many European intellectuals felt for American popular culture (as seen through American movies) and the fears of both the Catholic Church and fundamentalist Protestants that movies, unless censored, would corrupt public morals. </a:t>
            </a:r>
            <a:endParaRPr lang="en-US" sz="1600" dirty="0"/>
          </a:p>
        </p:txBody>
      </p:sp>
      <p:sp>
        <p:nvSpPr>
          <p:cNvPr id="4" name="Slide Number Placeholder 3"/>
          <p:cNvSpPr>
            <a:spLocks noGrp="1"/>
          </p:cNvSpPr>
          <p:nvPr>
            <p:ph type="sldNum" sz="quarter" idx="10"/>
          </p:nvPr>
        </p:nvSpPr>
        <p:spPr/>
        <p:txBody>
          <a:bodyPr/>
          <a:lstStyle/>
          <a:p>
            <a:fld id="{5475CB4A-7814-42D4-8AA8-4EC0B65F0E4B}"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t>Air Conditioning </a:t>
            </a:r>
            <a:r>
              <a:rPr lang="en-US" sz="1200" dirty="0" smtClean="0"/>
              <a:t>- In 1922 Carrier engineers built a cooling system for </a:t>
            </a:r>
            <a:r>
              <a:rPr lang="en-US" sz="1200" dirty="0" err="1" smtClean="0"/>
              <a:t>Grauman's</a:t>
            </a:r>
            <a:r>
              <a:rPr lang="en-US" sz="1200" dirty="0" smtClean="0"/>
              <a:t> Metropolitan Theater in Los Angeles. This is generally considered to be the birthplace of theater air conditioning, although the real test came three years later at the </a:t>
            </a:r>
            <a:r>
              <a:rPr lang="en-US" sz="1200" dirty="0" err="1" smtClean="0"/>
              <a:t>Rivoli</a:t>
            </a:r>
            <a:r>
              <a:rPr lang="en-US" sz="1200" dirty="0" smtClean="0"/>
              <a:t> Theater in New York. THE AIR-CONDITIONED </a:t>
            </a:r>
            <a:r>
              <a:rPr lang="en-US" sz="1200" dirty="0" err="1" smtClean="0"/>
              <a:t>Rivoli</a:t>
            </a:r>
            <a:r>
              <a:rPr lang="en-US" sz="1200" dirty="0" smtClean="0"/>
              <a:t> Theater opened Memorial Day weekend, 1925. After the show Adolph </a:t>
            </a:r>
            <a:r>
              <a:rPr lang="en-US" sz="1200" dirty="0" err="1" smtClean="0"/>
              <a:t>Zukor</a:t>
            </a:r>
            <a:r>
              <a:rPr lang="en-US" sz="1200" dirty="0" smtClean="0"/>
              <a:t> came downstairs and approached Carrier, and said "Yes, the people are going to like it." </a:t>
            </a:r>
          </a:p>
          <a:p>
            <a:pPr marL="285750" indent="-285750">
              <a:buFont typeface="Arial" pitchFamily="34" charset="0"/>
              <a:buChar char="•"/>
            </a:pPr>
            <a:r>
              <a:rPr lang="en-US" sz="1200" dirty="0" smtClean="0"/>
              <a:t>The box-office grosses at the </a:t>
            </a:r>
            <a:r>
              <a:rPr lang="en-US" sz="1200" dirty="0" err="1" smtClean="0"/>
              <a:t>Rivoli</a:t>
            </a:r>
            <a:r>
              <a:rPr lang="en-US" sz="1200" dirty="0" smtClean="0"/>
              <a:t> during the next three months proved </a:t>
            </a:r>
            <a:r>
              <a:rPr lang="en-US" sz="1200" dirty="0" err="1" smtClean="0"/>
              <a:t>Zukor</a:t>
            </a:r>
            <a:r>
              <a:rPr lang="en-US" sz="1200" dirty="0" smtClean="0"/>
              <a:t> correct: ticket sales were up $100,000 over the previous summer -- more than the cost of installation itself. </a:t>
            </a:r>
          </a:p>
          <a:p>
            <a:pPr marL="285750" indent="-285750">
              <a:buFont typeface="Arial" pitchFamily="34" charset="0"/>
              <a:buChar char="•"/>
            </a:pPr>
            <a:r>
              <a:rPr lang="en-US" sz="1200" dirty="0" smtClean="0"/>
              <a:t>During the next five years Carrier air-conditioned over three hundred theaters around the country. Not only had he saved Hollywood from its summer doldrums but, by introducing comfort cooling to the masses, he created a demand for air conditioning that carried his own company through the Depression and paved the way for the air conditioned home. </a:t>
            </a:r>
          </a:p>
          <a:p>
            <a:r>
              <a:rPr lang="en-US" sz="1200" b="1" dirty="0" smtClean="0"/>
              <a:t>Animation </a:t>
            </a:r>
            <a:r>
              <a:rPr lang="en-US" sz="1200" dirty="0" smtClean="0"/>
              <a:t>– </a:t>
            </a:r>
          </a:p>
          <a:p>
            <a:pPr marL="285750" indent="-285750">
              <a:buFont typeface="Arial" pitchFamily="34" charset="0"/>
              <a:buChar char="•"/>
            </a:pPr>
            <a:r>
              <a:rPr lang="en-US" sz="1200" dirty="0" smtClean="0"/>
              <a:t>Winsor </a:t>
            </a:r>
            <a:r>
              <a:rPr lang="en-US" sz="1200" dirty="0" err="1" smtClean="0"/>
              <a:t>McCay</a:t>
            </a:r>
            <a:r>
              <a:rPr lang="en-US" sz="1200" dirty="0" smtClean="0"/>
              <a:t>, the earliest animator, created Little </a:t>
            </a:r>
            <a:r>
              <a:rPr lang="en-US" sz="1200" dirty="0" err="1" smtClean="0"/>
              <a:t>Nemo</a:t>
            </a:r>
            <a:r>
              <a:rPr lang="en-US" sz="1200" dirty="0" smtClean="0"/>
              <a:t> in </a:t>
            </a:r>
            <a:r>
              <a:rPr lang="en-US" sz="1200" dirty="0" err="1" smtClean="0"/>
              <a:t>Slumberland</a:t>
            </a:r>
            <a:r>
              <a:rPr lang="en-US" sz="1200" dirty="0" smtClean="0"/>
              <a:t> in 1911, and then </a:t>
            </a:r>
            <a:r>
              <a:rPr lang="en-US" sz="1200" dirty="0" err="1" smtClean="0"/>
              <a:t>Gertie</a:t>
            </a:r>
            <a:r>
              <a:rPr lang="en-US" sz="1200" dirty="0" smtClean="0"/>
              <a:t> the Trained Dinosaur three years later. </a:t>
            </a:r>
            <a:r>
              <a:rPr lang="en-US" sz="1200" dirty="0" err="1" smtClean="0"/>
              <a:t>Gertie</a:t>
            </a:r>
            <a:r>
              <a:rPr lang="en-US" sz="1200" dirty="0" smtClean="0"/>
              <a:t> had charm and personality aplenty, a progenitor of Barney. </a:t>
            </a:r>
          </a:p>
          <a:p>
            <a:pPr marL="285750" indent="-285750">
              <a:buFont typeface="Arial" pitchFamily="34" charset="0"/>
              <a:buChar char="•"/>
            </a:pPr>
            <a:r>
              <a:rPr lang="en-US" sz="1200" dirty="0" smtClean="0"/>
              <a:t>Animation began to hit its stride in 1915-16, when Mutt and Jeff films achieved popularity. By the late teens most animated cartoons were adaptations of successful comic strips: "Bringing up Father,”  “The </a:t>
            </a:r>
            <a:r>
              <a:rPr lang="en-US" sz="1200" dirty="0" err="1" smtClean="0"/>
              <a:t>Katzenjammer</a:t>
            </a:r>
            <a:r>
              <a:rPr lang="en-US" sz="1200" dirty="0" smtClean="0"/>
              <a:t> Kids," and "</a:t>
            </a:r>
            <a:r>
              <a:rPr lang="en-US" sz="1200" dirty="0" err="1" smtClean="0"/>
              <a:t>Krazy</a:t>
            </a:r>
            <a:r>
              <a:rPr lang="en-US" sz="1200" dirty="0" smtClean="0"/>
              <a:t> Kat." </a:t>
            </a:r>
          </a:p>
          <a:p>
            <a:pPr marL="285750" indent="-285750">
              <a:buFont typeface="Arial" pitchFamily="34" charset="0"/>
              <a:buChar char="•"/>
            </a:pPr>
            <a:r>
              <a:rPr lang="en-US" sz="1200" dirty="0" smtClean="0"/>
              <a:t>"Felix the Cat,” always outwitted by a mouse, made his first appearance in 1921. Created by Otto </a:t>
            </a:r>
            <a:r>
              <a:rPr lang="en-US" sz="1200" dirty="0" err="1" smtClean="0"/>
              <a:t>Messmer</a:t>
            </a:r>
            <a:r>
              <a:rPr lang="en-US" sz="1200" dirty="0" smtClean="0"/>
              <a:t>, Felix had a very distinctive personality which made him the greatest cartoon star of the silent era. </a:t>
            </a:r>
          </a:p>
          <a:p>
            <a:pPr marL="285750" indent="-285750">
              <a:buFont typeface="Arial" pitchFamily="34" charset="0"/>
              <a:buChar char="•"/>
            </a:pPr>
            <a:r>
              <a:rPr lang="en-US" sz="1200" dirty="0" smtClean="0"/>
              <a:t>Until 1928, all animated cartoons had been derived from New York-produced comic strips. But then came an unknown named Walt Disney from California with Steamboat Willie, a landmark her synchronized sound with the pictures. </a:t>
            </a:r>
          </a:p>
          <a:p>
            <a:pPr marL="285750" indent="-285750">
              <a:buFont typeface="Arial" pitchFamily="34" charset="0"/>
              <a:buChar char="•"/>
            </a:pPr>
            <a:r>
              <a:rPr lang="en-US" sz="1200" dirty="0" smtClean="0"/>
              <a:t>Next came Mickey Mouse and an amazing burst of creativity for Disney that endured without a break for more than a decade. The notion that make-believe cartoon characters could talk, sing, play instruments, and move to a musical beat seemed absolutely magical. </a:t>
            </a:r>
          </a:p>
          <a:p>
            <a:pPr marL="285750" indent="-285750">
              <a:buFont typeface="Arial" pitchFamily="34" charset="0"/>
              <a:buChar char="•"/>
            </a:pPr>
            <a:r>
              <a:rPr lang="en-US" sz="1200" dirty="0" smtClean="0"/>
              <a:t>Snow White and the Seven Dwarfs was a landmark in 1937 because no one imagined that a feature-length animated film might be possible. The songs from that movie became  memorable hits, and the characters enjoyed immense merchandising success. </a:t>
            </a:r>
          </a:p>
          <a:p>
            <a:endParaRPr lang="en-US" dirty="0"/>
          </a:p>
        </p:txBody>
      </p:sp>
      <p:sp>
        <p:nvSpPr>
          <p:cNvPr id="4" name="Slide Number Placeholder 3"/>
          <p:cNvSpPr>
            <a:spLocks noGrp="1"/>
          </p:cNvSpPr>
          <p:nvPr>
            <p:ph type="sldNum" sz="quarter" idx="10"/>
          </p:nvPr>
        </p:nvSpPr>
        <p:spPr/>
        <p:txBody>
          <a:bodyPr/>
          <a:lstStyle/>
          <a:p>
            <a:fld id="{6BBF9390-4B8B-4977-BF2B-55DF9FFF1E7F}" type="slidenum">
              <a:rPr lang="en-US" smtClean="0"/>
              <a:t>34</a:t>
            </a:fld>
            <a:endParaRPr lang="en-US"/>
          </a:p>
        </p:txBody>
      </p:sp>
    </p:spTree>
    <p:extLst>
      <p:ext uri="{BB962C8B-B14F-4D97-AF65-F5344CB8AC3E}">
        <p14:creationId xmlns:p14="http://schemas.microsoft.com/office/powerpoint/2010/main" val="22668348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a:latin typeface="Times New Roman" pitchFamily="18" charset="0"/>
                <a:cs typeface="Times New Roman" pitchFamily="18" charset="0"/>
              </a:rPr>
              <a:t>In a representative sample of 115 films from 1930, liquor was referred to in 78 percent and drinking depicted in 66 percent. Further analysis of 40 of those films reveals that while only 13 percent of male villains and 8 percent of female villains could be seen consuming alcohol, no less than 43 percent of heroes and 23 percent of heroines were shown doing so.</a:t>
            </a:r>
          </a:p>
        </p:txBody>
      </p:sp>
      <p:sp>
        <p:nvSpPr>
          <p:cNvPr id="4" name="Slide Number Placeholder 3"/>
          <p:cNvSpPr>
            <a:spLocks noGrp="1"/>
          </p:cNvSpPr>
          <p:nvPr>
            <p:ph type="sldNum" sz="quarter" idx="10"/>
          </p:nvPr>
        </p:nvSpPr>
        <p:spPr/>
        <p:txBody>
          <a:bodyPr/>
          <a:lstStyle/>
          <a:p>
            <a:fld id="{5475CB4A-7814-42D4-8AA8-4EC0B65F0E4B}"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72D8F5-B326-438D-BC3F-BD68C44AE74F}"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600" b="1" kern="1200" dirty="0" smtClean="0">
                <a:solidFill>
                  <a:schemeClr val="tx1"/>
                </a:solidFill>
                <a:effectLst/>
                <a:latin typeface="+mn-lt"/>
                <a:ea typeface="+mn-ea"/>
                <a:cs typeface="+mn-cs"/>
              </a:rPr>
              <a:t>Coping  with difficulty films</a:t>
            </a:r>
            <a:r>
              <a:rPr lang="en-US" sz="1600" kern="1200" dirty="0" smtClean="0">
                <a:solidFill>
                  <a:schemeClr val="tx1"/>
                </a:solidFill>
                <a:effectLst/>
                <a:latin typeface="+mn-lt"/>
                <a:ea typeface="+mn-ea"/>
                <a:cs typeface="+mn-cs"/>
              </a:rPr>
              <a:t> - A large number of historically or literary-based films, from David Copperfield in 1935 to Gone with the Wind in 1939, of­fered images of people coping successfully with even worse circumstances than the Great Depression. Other forms of cinematic escapism were likewise popular. Busby Berkeley produced a series of elaborately choreographed and imag­inatively photographed musicals that also involved upper-class lifestyles but achieved their effect as much from their dancers' com­plete departure from the conventions of real life. Meanwhile the child actress Shirley Temple starred in a series of films that showed her singing, dancing, and cheerfully triumphing over adversity, of­ten in exotic settings and usually assisted only by some elderly male companion. The plump pre-teenage girl with curly hair, deep dim­ples, and an ever-present sunny smile became so popular that moth­ers all over the country rushed to dress their daughters in Shirley Temple outfits and give them Shirley Temple hairdos. Perhaps the most escapist film of the decade was the 1939 hit The Wizard of  Oz, which transported a young girl from depressed black-and-white Kansas to the vivid color (new to film) of Oz, a land popu­lated by talking scarecrows, lions, tin men, wicked witches, and other fantastic creatures. The film contained the populist message of the novel on which it was based—that simple human virtues of honesty, courage, sensible thought, mutual support, and affection were more to be relied on in times of difficulty than hocus-pocus in the capital city. </a:t>
            </a:r>
          </a:p>
          <a:p>
            <a:r>
              <a:rPr lang="en-US" sz="1600" b="1" kern="1200" dirty="0" smtClean="0">
                <a:solidFill>
                  <a:schemeClr val="tx1"/>
                </a:solidFill>
                <a:effectLst/>
                <a:latin typeface="+mn-lt"/>
                <a:ea typeface="+mn-ea"/>
                <a:cs typeface="+mn-cs"/>
              </a:rPr>
              <a:t>Drive-in movies</a:t>
            </a:r>
            <a:r>
              <a:rPr lang="en-US" sz="1600" kern="1200" dirty="0" smtClean="0">
                <a:solidFill>
                  <a:schemeClr val="tx1"/>
                </a:solidFill>
                <a:effectLst/>
                <a:latin typeface="+mn-lt"/>
                <a:ea typeface="+mn-ea"/>
                <a:cs typeface="+mn-cs"/>
              </a:rPr>
              <a:t> - In 1933 Richard M. </a:t>
            </a:r>
            <a:r>
              <a:rPr lang="en-US" sz="1600" kern="1200" dirty="0" err="1" smtClean="0">
                <a:solidFill>
                  <a:schemeClr val="tx1"/>
                </a:solidFill>
                <a:effectLst/>
                <a:latin typeface="+mn-lt"/>
                <a:ea typeface="+mn-ea"/>
                <a:cs typeface="+mn-cs"/>
              </a:rPr>
              <a:t>Hollinshead</a:t>
            </a:r>
            <a:r>
              <a:rPr lang="en-US" sz="1600" kern="1200" dirty="0" smtClean="0">
                <a:solidFill>
                  <a:schemeClr val="tx1"/>
                </a:solidFill>
                <a:effectLst/>
                <a:latin typeface="+mn-lt"/>
                <a:ea typeface="+mn-ea"/>
                <a:cs typeface="+mn-cs"/>
              </a:rPr>
              <a:t> set up a l6-mm projector in front of his garage in Riverton, New Jersey, and then settled down to watch a movie. Recognizing a nation addicted to the motorcar when he saw one, </a:t>
            </a:r>
            <a:r>
              <a:rPr lang="en-US" sz="1600" kern="1200" dirty="0" err="1" smtClean="0">
                <a:solidFill>
                  <a:schemeClr val="tx1"/>
                </a:solidFill>
                <a:effectLst/>
                <a:latin typeface="+mn-lt"/>
                <a:ea typeface="+mn-ea"/>
                <a:cs typeface="+mn-cs"/>
              </a:rPr>
              <a:t>Hollinshead</a:t>
            </a:r>
            <a:r>
              <a:rPr lang="en-US" sz="1600" kern="1200" dirty="0" smtClean="0">
                <a:solidFill>
                  <a:schemeClr val="tx1"/>
                </a:solidFill>
                <a:effectLst/>
                <a:latin typeface="+mn-lt"/>
                <a:ea typeface="+mn-ea"/>
                <a:cs typeface="+mn-cs"/>
              </a:rPr>
              <a:t> and Willis Smith opened the world's first drive-in movie in a forty-car parking lot in Camden on June 6, 1933. Because drive-ins offered bargain-basement prices and double or triple bills, the theaters tended to favor movies that were either second-run or second-rate. Drive-in movies proved especially popular with two very diverse groups – one was parents with small children who could go to a movie without having to pay a babysitter, letting the kids sleep in the backseat of the station wagon while the parents watched the movies; the other was teen-agers who found the “passion pit”  a very appealing place for a date. Pundits often commented that there was a better show in the cars than on the screen.19  In the 1960s and 1970s the drive-in movie began to slip in popularity. Rising fuel costs and a season that lasted only six months contributed to the problem, but skyrocketing land values were the main factor. When drive-ins initially opened, they were mostly in the hinterlands. As subdivisions and shopping centers edged closer, it became more profitable to sell the land. Thus, by 1983, the more than 4,000 drive-ins of 1958 had dwindled to 2,935. What finally finished off the drive-in movie was the VCR. </a:t>
            </a:r>
          </a:p>
          <a:p>
            <a:r>
              <a:rPr lang="en-US" sz="1600" b="1" kern="1200" dirty="0" smtClean="0">
                <a:solidFill>
                  <a:schemeClr val="tx1"/>
                </a:solidFill>
                <a:effectLst/>
                <a:latin typeface="+mn-lt"/>
                <a:ea typeface="+mn-ea"/>
                <a:cs typeface="+mn-cs"/>
              </a:rPr>
              <a:t>Serials</a:t>
            </a:r>
            <a:r>
              <a:rPr lang="en-US" sz="1600" kern="1200" dirty="0" smtClean="0">
                <a:solidFill>
                  <a:schemeClr val="tx1"/>
                </a:solidFill>
                <a:effectLst/>
                <a:latin typeface="+mn-lt"/>
                <a:ea typeface="+mn-ea"/>
                <a:cs typeface="+mn-cs"/>
              </a:rPr>
              <a:t> -  To keep their patrons coming back, theaters re­turned to the silent-era practice of showing serials, short, intensely thrilling films that invariably left Flash Gordon or some other cen­tral character suspended in a perilous situation until the next episode a week later would produce an escape followed by entrapment in yet another predicament. </a:t>
            </a:r>
          </a:p>
          <a:p>
            <a:r>
              <a:rPr lang="en-US" sz="1600" b="1" kern="1200" dirty="0" smtClean="0">
                <a:solidFill>
                  <a:schemeClr val="tx1"/>
                </a:solidFill>
                <a:effectLst/>
                <a:latin typeface="+mn-lt"/>
                <a:ea typeface="+mn-ea"/>
                <a:cs typeface="+mn-cs"/>
              </a:rPr>
              <a:t>Double Features</a:t>
            </a:r>
            <a:r>
              <a:rPr lang="en-US" sz="1600" kern="1200" dirty="0" smtClean="0">
                <a:solidFill>
                  <a:schemeClr val="tx1"/>
                </a:solidFill>
                <a:effectLst/>
                <a:latin typeface="+mn-lt"/>
                <a:ea typeface="+mn-ea"/>
                <a:cs typeface="+mn-cs"/>
              </a:rPr>
              <a:t> - Theater operators struggling to hold onto their audiences not only continued the practice of changing what they were showing one, two, or more times a week, they also began offering double features, two full-length films for the price of one. Producers and distributors disliked this latter practice but proved powerless to stop it. By the mid-1930s half the theaters in the United States were showing double features. </a:t>
            </a:r>
          </a:p>
          <a:p>
            <a:r>
              <a:rPr lang="en-US" sz="1600" b="1" kern="1200" dirty="0" smtClean="0">
                <a:solidFill>
                  <a:schemeClr val="tx1"/>
                </a:solidFill>
                <a:effectLst/>
                <a:latin typeface="+mn-lt"/>
                <a:ea typeface="+mn-ea"/>
                <a:cs typeface="+mn-cs"/>
              </a:rPr>
              <a:t>Popcorn &amp; candy at the Movies</a:t>
            </a:r>
            <a:r>
              <a:rPr lang="en-US" sz="1600" kern="1200" dirty="0" smtClean="0">
                <a:solidFill>
                  <a:schemeClr val="tx1"/>
                </a:solidFill>
                <a:effectLst/>
                <a:latin typeface="+mn-lt"/>
                <a:ea typeface="+mn-ea"/>
                <a:cs typeface="+mn-cs"/>
              </a:rPr>
              <a:t> – Theaters that had once disdained selling popcorn and candy because it seemed cheap and undignified now discovered that candy returned a 45 percent profit and popcorn three or four times its cost. In many theaters the sale of food and drink represented the difference between profit and loss, and snacking while watching a movie became commonplace. </a:t>
            </a:r>
          </a:p>
          <a:p>
            <a:r>
              <a:rPr lang="en-US" sz="1600" b="1" kern="1200" dirty="0" smtClean="0">
                <a:solidFill>
                  <a:schemeClr val="tx1"/>
                </a:solidFill>
                <a:effectLst/>
                <a:latin typeface="+mn-lt"/>
                <a:ea typeface="+mn-ea"/>
                <a:cs typeface="+mn-cs"/>
              </a:rPr>
              <a:t>Bank Nights</a:t>
            </a:r>
            <a:r>
              <a:rPr lang="en-US" sz="1600" kern="1200" dirty="0" smtClean="0">
                <a:solidFill>
                  <a:schemeClr val="tx1"/>
                </a:solidFill>
                <a:effectLst/>
                <a:latin typeface="+mn-lt"/>
                <a:ea typeface="+mn-ea"/>
                <a:cs typeface="+mn-cs"/>
              </a:rPr>
              <a:t> – Bank nights involved the drawing of lucky tickets stubs for cash prizes. These became very popular, as did giveaways of glassware and china, one piece a week, so that only regular customers could build a set.</a:t>
            </a:r>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475CB4A-7814-42D4-8AA8-4EC0B65F0E4B}"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399582-F6DF-4EFB-B02B-078E7C0501A9}" type="slidenum">
              <a:rPr lang="en-US" smtClean="0"/>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399582-F6DF-4EFB-B02B-078E7C0501A9}"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tx1"/>
                </a:solidFill>
                <a:latin typeface="+mn-lt"/>
                <a:ea typeface="+mn-ea"/>
                <a:cs typeface="+mn-cs"/>
              </a:rPr>
              <a:t>Auto-dependent</a:t>
            </a:r>
            <a:r>
              <a:rPr lang="en-US" sz="1600" b="1" kern="1200" baseline="0" dirty="0" smtClean="0">
                <a:solidFill>
                  <a:schemeClr val="tx1"/>
                </a:solidFill>
                <a:latin typeface="+mn-lt"/>
                <a:ea typeface="+mn-ea"/>
                <a:cs typeface="+mn-cs"/>
              </a:rPr>
              <a:t> suburbs - </a:t>
            </a:r>
            <a:r>
              <a:rPr lang="en-US" sz="1600" dirty="0" smtClean="0"/>
              <a:t>The auto allowed residential and business development to fill in areas between the spokes and to expand development beyond the end of the trolley or subway line</a:t>
            </a:r>
          </a:p>
          <a:p>
            <a:r>
              <a:rPr lang="en-US" sz="1600" kern="1200" dirty="0" smtClean="0">
                <a:solidFill>
                  <a:schemeClr val="tx1"/>
                </a:solidFill>
                <a:latin typeface="+mn-lt"/>
                <a:ea typeface="+mn-ea"/>
                <a:cs typeface="+mn-cs"/>
              </a:rPr>
              <a:t>In addition to the daily flow of traffic into the city, automobiles made possible lateral and perpendicular movement throughout the outlying districts -- something streetcars could not do. Often, this cross-current movement superseded commuting into the downtown area. In Los Angeles, for example, the number of people entering the downtown  between 1923 and 1931 declined by 24 percent despite a population boom in the metropolitan area. But the most important point was that the reorganization of urban space made these crosscurrents of movement not only more possible but more necessary as well. Goods which families had purchased in old downtown shopping districts now had to be purchased at stores scattered throughout the suburbs. Many employees had to drive to decentralized workplaces, or from decentralized residences to the CBD</a:t>
            </a:r>
            <a:endParaRPr lang="en-US" sz="1600" dirty="0"/>
          </a:p>
        </p:txBody>
      </p:sp>
      <p:sp>
        <p:nvSpPr>
          <p:cNvPr id="4" name="Slide Number Placeholder 3"/>
          <p:cNvSpPr>
            <a:spLocks noGrp="1"/>
          </p:cNvSpPr>
          <p:nvPr>
            <p:ph type="sldNum" sz="quarter" idx="10"/>
          </p:nvPr>
        </p:nvSpPr>
        <p:spPr/>
        <p:txBody>
          <a:bodyPr/>
          <a:lstStyle/>
          <a:p>
            <a:fld id="{ECD7A34D-4713-4553-9A6B-2DBFC6270E72}"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399582-F6DF-4EFB-B02B-078E7C0501A9}" type="slidenum">
              <a:rPr lang="en-US" smtClean="0"/>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600" b="1" kern="1200" dirty="0" smtClean="0">
                <a:solidFill>
                  <a:schemeClr val="tx1"/>
                </a:solidFill>
                <a:latin typeface="+mn-lt"/>
                <a:ea typeface="+mn-ea"/>
                <a:cs typeface="+mn-cs"/>
              </a:rPr>
              <a:t>Halftone</a:t>
            </a:r>
            <a:r>
              <a:rPr lang="en-US" sz="1600" kern="1200" dirty="0" smtClean="0">
                <a:solidFill>
                  <a:schemeClr val="tx1"/>
                </a:solidFill>
                <a:latin typeface="+mn-lt"/>
                <a:ea typeface="+mn-ea"/>
                <a:cs typeface="+mn-cs"/>
              </a:rPr>
              <a:t> is the reprographic technique that simulates continuous tone imagery through the use of dots, varying either in size or in spacing.</a:t>
            </a:r>
            <a:r>
              <a:rPr lang="en-US" sz="1600" kern="1200" baseline="30000" dirty="0" smtClean="0">
                <a:solidFill>
                  <a:schemeClr val="tx1"/>
                </a:solidFill>
                <a:latin typeface="+mn-lt"/>
                <a:ea typeface="+mn-ea"/>
                <a:cs typeface="+mn-cs"/>
              </a:rPr>
              <a:t>[1]</a:t>
            </a:r>
            <a:r>
              <a:rPr lang="en-US" sz="1600" kern="1200" dirty="0" smtClean="0">
                <a:solidFill>
                  <a:schemeClr val="tx1"/>
                </a:solidFill>
                <a:latin typeface="+mn-lt"/>
                <a:ea typeface="+mn-ea"/>
                <a:cs typeface="+mn-cs"/>
              </a:rPr>
              <a:t> 'Halftone' can also be used to refer specifically to the image that is produced by this process.</a:t>
            </a:r>
            <a:r>
              <a:rPr lang="en-US" sz="1600" kern="1200" baseline="30000" dirty="0" smtClean="0">
                <a:solidFill>
                  <a:schemeClr val="tx1"/>
                </a:solidFill>
                <a:latin typeface="+mn-lt"/>
                <a:ea typeface="+mn-ea"/>
                <a:cs typeface="+mn-cs"/>
              </a:rPr>
              <a:t> </a:t>
            </a:r>
            <a:r>
              <a:rPr lang="en-US" sz="1600" kern="1200" dirty="0" smtClean="0">
                <a:solidFill>
                  <a:schemeClr val="tx1"/>
                </a:solidFill>
                <a:latin typeface="+mn-lt"/>
                <a:ea typeface="+mn-ea"/>
                <a:cs typeface="+mn-cs"/>
              </a:rPr>
              <a:t>Where continuous tone imagery contains an infinite range of colors or </a:t>
            </a:r>
            <a:r>
              <a:rPr lang="en-US" sz="1600" kern="1200" dirty="0" err="1" smtClean="0">
                <a:solidFill>
                  <a:schemeClr val="tx1"/>
                </a:solidFill>
                <a:latin typeface="+mn-lt"/>
                <a:ea typeface="+mn-ea"/>
                <a:cs typeface="+mn-cs"/>
              </a:rPr>
              <a:t>greys</a:t>
            </a:r>
            <a:r>
              <a:rPr lang="en-US" sz="1600" kern="1200" dirty="0" smtClean="0">
                <a:solidFill>
                  <a:schemeClr val="tx1"/>
                </a:solidFill>
                <a:latin typeface="+mn-lt"/>
                <a:ea typeface="+mn-ea"/>
                <a:cs typeface="+mn-cs"/>
              </a:rPr>
              <a:t>, the halftone process reduces visual reproductions to a binary image that is printed with only one color of ink. This binary reproduction relies on a basic optical illusion—that these tiny halftone dots are blended into smooth tones by the human eye. At a microscopic level, developed black and white photographic film also consists of only two colors, and not an infinite range of continuous tones. Just as color photography evolved with the addition of filters and film layers, color printing is made possible by repeating the halftone process for each subtractive color—most commonly using what is called the 'CMYK color model.' </a:t>
            </a:r>
            <a:r>
              <a:rPr lang="en-US" sz="1600" kern="1200" baseline="30000" dirty="0" smtClean="0">
                <a:solidFill>
                  <a:schemeClr val="tx1"/>
                </a:solidFill>
                <a:latin typeface="+mn-lt"/>
                <a:ea typeface="+mn-ea"/>
                <a:cs typeface="+mn-cs"/>
              </a:rPr>
              <a:t>[2]</a:t>
            </a:r>
            <a:r>
              <a:rPr lang="en-US" sz="1600" kern="1200" dirty="0" smtClean="0">
                <a:solidFill>
                  <a:schemeClr val="tx1"/>
                </a:solidFill>
                <a:latin typeface="+mn-lt"/>
                <a:ea typeface="+mn-ea"/>
                <a:cs typeface="+mn-cs"/>
              </a:rPr>
              <a:t> The semi-opaque property of ink allows halftone dots of different colors to create another optical effect—full-color imagery</a:t>
            </a:r>
            <a:endParaRPr lang="en-US" sz="1600" dirty="0" smtClean="0"/>
          </a:p>
        </p:txBody>
      </p:sp>
      <p:sp>
        <p:nvSpPr>
          <p:cNvPr id="4" name="Slide Number Placeholder 3"/>
          <p:cNvSpPr>
            <a:spLocks noGrp="1"/>
          </p:cNvSpPr>
          <p:nvPr>
            <p:ph type="sldNum" sz="quarter" idx="10"/>
          </p:nvPr>
        </p:nvSpPr>
        <p:spPr/>
        <p:txBody>
          <a:bodyPr/>
          <a:lstStyle/>
          <a:p>
            <a:fld id="{5453D830-92E1-42D3-9528-BE89011127B0}"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kern="1200" dirty="0" smtClean="0">
                <a:solidFill>
                  <a:schemeClr val="tx1"/>
                </a:solidFill>
                <a:latin typeface="+mn-lt"/>
                <a:ea typeface="+mn-ea"/>
                <a:cs typeface="+mn-cs"/>
              </a:rPr>
              <a:t>The construction and reception of narrative depends on the concepts of time and causality, neither of which are essentially visual. Narrative organizes time, the visual image organizes space. When space is described in a narrative text -- as in the description of a landscape, a street, or a person’s physical appearance -- the narrative qua narrative stops, because the chronological progress of the action is arrested.” Visual images, however, play a significant part in our experience of literary narrative because literary narratives of any sophistication contain more than just narrative. </a:t>
            </a:r>
            <a:endParaRPr lang="en-US" sz="1600" dirty="0"/>
          </a:p>
        </p:txBody>
      </p:sp>
      <p:sp>
        <p:nvSpPr>
          <p:cNvPr id="4" name="Slide Number Placeholder 3"/>
          <p:cNvSpPr>
            <a:spLocks noGrp="1"/>
          </p:cNvSpPr>
          <p:nvPr>
            <p:ph type="sldNum" sz="quarter" idx="10"/>
          </p:nvPr>
        </p:nvSpPr>
        <p:spPr/>
        <p:txBody>
          <a:bodyPr/>
          <a:lstStyle/>
          <a:p>
            <a:fld id="{5453D830-92E1-42D3-9528-BE89011127B0}"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Other prominent tabloid</a:t>
            </a:r>
            <a:r>
              <a:rPr lang="en-US" sz="1600" baseline="0" dirty="0" smtClean="0"/>
              <a:t> newspapers include the </a:t>
            </a:r>
            <a:r>
              <a:rPr lang="en-US" sz="1600" i="1" baseline="0" dirty="0" smtClean="0"/>
              <a:t>New York Post, </a:t>
            </a:r>
            <a:r>
              <a:rPr lang="en-US" sz="1600" i="0" baseline="0" dirty="0" smtClean="0"/>
              <a:t>the </a:t>
            </a:r>
            <a:r>
              <a:rPr lang="en-US" sz="1600" i="1" baseline="0" dirty="0" smtClean="0"/>
              <a:t>Philadelphia Daily News, </a:t>
            </a:r>
            <a:r>
              <a:rPr lang="en-US" sz="1600" i="0" baseline="0" dirty="0" smtClean="0"/>
              <a:t>the </a:t>
            </a:r>
            <a:r>
              <a:rPr lang="en-US" sz="1600" i="1" baseline="0" dirty="0" smtClean="0"/>
              <a:t>Chicago Sun-Times, </a:t>
            </a:r>
            <a:r>
              <a:rPr lang="en-US" sz="1600" i="0" baseline="0" dirty="0" smtClean="0"/>
              <a:t>the </a:t>
            </a:r>
            <a:r>
              <a:rPr lang="en-US" sz="1600" i="1" baseline="0" dirty="0" smtClean="0"/>
              <a:t>Boston Herald, </a:t>
            </a:r>
            <a:r>
              <a:rPr lang="en-US" sz="1600" i="0" baseline="0" dirty="0" smtClean="0"/>
              <a:t>the </a:t>
            </a:r>
            <a:r>
              <a:rPr lang="en-US" sz="1600" i="1" baseline="0" dirty="0" smtClean="0"/>
              <a:t>San Francisco Examiner, Long Island Newsday, </a:t>
            </a:r>
            <a:r>
              <a:rPr lang="en-US" sz="1600" i="0" baseline="0" dirty="0" smtClean="0"/>
              <a:t>and the </a:t>
            </a:r>
            <a:r>
              <a:rPr lang="en-US" sz="1600" i="1" baseline="0" dirty="0" smtClean="0"/>
              <a:t>Baltimore Examiner. </a:t>
            </a:r>
            <a:endParaRPr lang="en-US" sz="1600" dirty="0" smtClean="0"/>
          </a:p>
        </p:txBody>
      </p:sp>
      <p:sp>
        <p:nvSpPr>
          <p:cNvPr id="4" name="Slide Number Placeholder 3"/>
          <p:cNvSpPr>
            <a:spLocks noGrp="1"/>
          </p:cNvSpPr>
          <p:nvPr>
            <p:ph type="sldNum" sz="quarter" idx="10"/>
          </p:nvPr>
        </p:nvSpPr>
        <p:spPr/>
        <p:txBody>
          <a:bodyPr/>
          <a:lstStyle/>
          <a:p>
            <a:fld id="{7F399582-F6DF-4EFB-B02B-078E7C0501A9}"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0" i="0" kern="1200" dirty="0" smtClean="0">
                <a:solidFill>
                  <a:schemeClr val="tx1"/>
                </a:solidFill>
                <a:latin typeface="+mn-lt"/>
                <a:ea typeface="+mn-ea"/>
                <a:cs typeface="+mn-cs"/>
              </a:rPr>
              <a:t>Tabloid newspapers made people used to reading the news with a dose of pictures. This paved the way for both the picture essay (a group of photographs on a single subject or event, illuminated in sequence from a variety of angles) and such picture magazines as Paris Match in France, Picture Post in England, and Life and Look in the United States</a:t>
            </a:r>
            <a:endParaRPr lang="en-US" sz="1600" b="0" i="0" dirty="0"/>
          </a:p>
        </p:txBody>
      </p:sp>
      <p:sp>
        <p:nvSpPr>
          <p:cNvPr id="4" name="Slide Number Placeholder 3"/>
          <p:cNvSpPr>
            <a:spLocks noGrp="1"/>
          </p:cNvSpPr>
          <p:nvPr>
            <p:ph type="sldNum" sz="quarter" idx="10"/>
          </p:nvPr>
        </p:nvSpPr>
        <p:spPr/>
        <p:txBody>
          <a:bodyPr/>
          <a:lstStyle/>
          <a:p>
            <a:fld id="{7F399582-F6DF-4EFB-B02B-078E7C0501A9}" type="slidenum">
              <a:rPr lang="en-US" smtClean="0"/>
              <a:pPr/>
              <a:t>44</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200" b="1" kern="1200" dirty="0" smtClean="0">
                <a:solidFill>
                  <a:schemeClr val="tx1"/>
                </a:solidFill>
                <a:effectLst/>
                <a:latin typeface="+mn-lt"/>
                <a:ea typeface="+mn-ea"/>
                <a:cs typeface="+mn-cs"/>
              </a:rPr>
              <a:t>Popular focus - </a:t>
            </a:r>
            <a:r>
              <a:rPr lang="en-US" sz="1200" kern="1200" dirty="0" smtClean="0">
                <a:solidFill>
                  <a:schemeClr val="tx1"/>
                </a:solidFill>
                <a:effectLst/>
                <a:latin typeface="+mn-lt"/>
                <a:ea typeface="+mn-ea"/>
                <a:cs typeface="+mn-cs"/>
              </a:rPr>
              <a:t>In the 1920s, the spotlight shifted from public men such as presidents to another kind of hero, a celebrity from the world of sports, entertainment, even crime.  Thus, newspapers focused on the exploits of private individuals such as stunt pilots, flag-pole sitters, marathon dance partici­pants, goldfish swallowers, film stars, sports figures, and captains of crime. The tabloids feasted upon one big story after another. These included: </a:t>
            </a:r>
          </a:p>
          <a:p>
            <a:pPr marL="171450" lvl="0" indent="-171450">
              <a:buFont typeface="Arial" pitchFamily="34" charset="0"/>
              <a:buChar char="•"/>
            </a:pPr>
            <a:r>
              <a:rPr lang="en-US" sz="1200" kern="1200" dirty="0" smtClean="0">
                <a:solidFill>
                  <a:schemeClr val="tx1"/>
                </a:solidFill>
                <a:effectLst/>
                <a:latin typeface="+mn-lt"/>
                <a:ea typeface="+mn-ea"/>
                <a:cs typeface="+mn-cs"/>
              </a:rPr>
              <a:t>The various Fatty Arbuckle trials </a:t>
            </a:r>
          </a:p>
          <a:p>
            <a:pPr marL="171450" lvl="0" indent="-171450">
              <a:buFont typeface="Arial" pitchFamily="34" charset="0"/>
              <a:buChar char="•"/>
            </a:pPr>
            <a:r>
              <a:rPr lang="en-US" sz="1200" kern="1200" dirty="0" smtClean="0">
                <a:solidFill>
                  <a:schemeClr val="tx1"/>
                </a:solidFill>
                <a:effectLst/>
                <a:latin typeface="+mn-lt"/>
                <a:ea typeface="+mn-ea"/>
                <a:cs typeface="+mn-cs"/>
              </a:rPr>
              <a:t>The Hall-Mills Murder Case</a:t>
            </a:r>
          </a:p>
          <a:p>
            <a:pPr marL="171450" lvl="0" indent="-171450">
              <a:buFont typeface="Arial" pitchFamily="34" charset="0"/>
              <a:buChar char="•"/>
            </a:pPr>
            <a:r>
              <a:rPr lang="en-US" sz="1200" kern="1200" dirty="0" smtClean="0">
                <a:solidFill>
                  <a:schemeClr val="tx1"/>
                </a:solidFill>
                <a:effectLst/>
                <a:latin typeface="+mn-lt"/>
                <a:ea typeface="+mn-ea"/>
                <a:cs typeface="+mn-cs"/>
              </a:rPr>
              <a:t>The Snyder-Gray Murder Case</a:t>
            </a:r>
          </a:p>
          <a:p>
            <a:pPr marL="171450" lvl="0" indent="-171450">
              <a:buFont typeface="Arial" pitchFamily="34" charset="0"/>
              <a:buChar char="•"/>
            </a:pPr>
            <a:r>
              <a:rPr lang="en-US" sz="1200" kern="1200" dirty="0" smtClean="0">
                <a:solidFill>
                  <a:schemeClr val="tx1"/>
                </a:solidFill>
                <a:effectLst/>
                <a:latin typeface="+mn-lt"/>
                <a:ea typeface="+mn-ea"/>
                <a:cs typeface="+mn-cs"/>
              </a:rPr>
              <a:t>The frantic but unsuccessful seventeen-day effort in 1925 to rescue Floyd Collins, a young cave explorer who was trapped in a Kentucky cavern,</a:t>
            </a:r>
          </a:p>
          <a:p>
            <a:pPr marL="171450" lvl="0" indent="-171450">
              <a:buFont typeface="Arial" pitchFamily="34" charset="0"/>
              <a:buChar char="•"/>
            </a:pPr>
            <a:r>
              <a:rPr lang="en-US" sz="1200" kern="1200" dirty="0" smtClean="0">
                <a:solidFill>
                  <a:schemeClr val="tx1"/>
                </a:solidFill>
                <a:effectLst/>
                <a:latin typeface="+mn-lt"/>
                <a:ea typeface="+mn-ea"/>
                <a:cs typeface="+mn-cs"/>
              </a:rPr>
              <a:t>The death of Rudolph Valentino </a:t>
            </a:r>
          </a:p>
          <a:p>
            <a:pPr marL="171450" lvl="0" indent="-171450">
              <a:buFont typeface="Arial" pitchFamily="34" charset="0"/>
              <a:buChar char="•"/>
            </a:pPr>
            <a:r>
              <a:rPr lang="en-US" sz="1200" kern="1200" dirty="0" smtClean="0">
                <a:solidFill>
                  <a:schemeClr val="tx1"/>
                </a:solidFill>
                <a:effectLst/>
                <a:latin typeface="+mn-lt"/>
                <a:ea typeface="+mn-ea"/>
                <a:cs typeface="+mn-cs"/>
              </a:rPr>
              <a:t>The flight of Charles Lindbergh - During the first four days of the Lindbergh story, about 250,000 more stories were published about him than about any other single event in the history of American journalism, and it has been estimated that in that period the newspapers devoted to him something like 30,000 columns and approximately 36 million words, or enough to fill almost 100 books the size of Theodore Dreiser’s </a:t>
            </a:r>
            <a:r>
              <a:rPr lang="en-US" sz="1200" i="1" kern="1200" dirty="0" smtClean="0">
                <a:solidFill>
                  <a:schemeClr val="tx1"/>
                </a:solidFill>
                <a:effectLst/>
                <a:latin typeface="+mn-lt"/>
                <a:ea typeface="+mn-ea"/>
                <a:cs typeface="+mn-cs"/>
              </a:rPr>
              <a:t>An American Tragedy.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Photos as publicity stills - </a:t>
            </a:r>
            <a:r>
              <a:rPr lang="en-US" sz="1200" kern="1200" dirty="0" smtClean="0">
                <a:solidFill>
                  <a:schemeClr val="tx1"/>
                </a:solidFill>
                <a:effectLst/>
                <a:latin typeface="+mn-lt"/>
                <a:ea typeface="+mn-ea"/>
                <a:cs typeface="+mn-cs"/>
              </a:rPr>
              <a:t>The tabloids learned from the movies that photos could be used as publicity stills for sustained narratives or serials. The tabloids presented serial non-fiction -- sagas that kept on spooling until a new saga arrived. Most of these related to sex and murder. One example was the Snyder-Gray Murder case. On the opening day of the trial, fifteen Western Union operators transmitted 62,711 words to the press rooms of the Daily News and Mirror. On May 6,1927, there was no other story in the first fourteen pages of the Daily News. Newsprint was backed up by a host of photographs in keeping with the traditions of the tabloids.</a:t>
            </a:r>
            <a:r>
              <a:rPr lang="en-US" sz="1200" kern="1200" baseline="30000" dirty="0" smtClean="0">
                <a:solidFill>
                  <a:schemeClr val="tx1"/>
                </a:solidFill>
                <a:effectLst/>
                <a:latin typeface="+mn-lt"/>
                <a:ea typeface="+mn-ea"/>
                <a:cs typeface="+mn-cs"/>
              </a:rPr>
              <a:t>16</a:t>
            </a:r>
            <a:r>
              <a:rPr lang="en-US" sz="1200" kern="1200" dirty="0" smtClean="0">
                <a:solidFill>
                  <a:schemeClr val="tx1"/>
                </a:solidFill>
                <a:effectLst/>
                <a:latin typeface="+mn-lt"/>
                <a:ea typeface="+mn-ea"/>
                <a:cs typeface="+mn-cs"/>
              </a:rPr>
              <a:t> On May 9,1927, the jury found Ruth Snyder and Judd Gray guilty of first degree murder and were later sentenced to death in the electric chair.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F399582-F6DF-4EFB-B02B-078E7C0501A9}" type="slidenum">
              <a:rPr lang="en-US" smtClean="0"/>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600" b="1" i="0" dirty="0" smtClean="0"/>
              <a:t>Walter Winchell</a:t>
            </a:r>
            <a:r>
              <a:rPr lang="en-US" sz="1600" b="1" i="0" baseline="0" dirty="0" smtClean="0"/>
              <a:t> - </a:t>
            </a:r>
            <a:r>
              <a:rPr lang="en-US" sz="1600" kern="1200" dirty="0" smtClean="0">
                <a:solidFill>
                  <a:schemeClr val="tx1"/>
                </a:solidFill>
                <a:latin typeface="+mn-lt"/>
                <a:ea typeface="+mn-ea"/>
                <a:cs typeface="+mn-cs"/>
              </a:rPr>
              <a:t>Winchell's readers were served a fizzy cocktail of gossip about popular sports and entertainment personalities, crime, opinion, and populist politics, laced with some hard news . His ear for flashy slang and mastery of gossip—whether it was true or not—won him an avid following . It is estimated that one-third of the Graphic’s readers bought the paper to read Winchell's column. Even though he was a grammar school dropout, Winchell was one of the principal architects of modern American culture. He created such terms as "blessed event" and "</a:t>
            </a:r>
            <a:r>
              <a:rPr lang="en-US" sz="1600" kern="1200" dirty="0" err="1" smtClean="0">
                <a:solidFill>
                  <a:schemeClr val="tx1"/>
                </a:solidFill>
                <a:latin typeface="+mn-lt"/>
                <a:ea typeface="+mn-ea"/>
                <a:cs typeface="+mn-cs"/>
              </a:rPr>
              <a:t>phffft</a:t>
            </a:r>
            <a:r>
              <a:rPr lang="en-US" sz="1600" kern="1200" dirty="0" smtClean="0">
                <a:solidFill>
                  <a:schemeClr val="tx1"/>
                </a:solidFill>
                <a:latin typeface="+mn-lt"/>
                <a:ea typeface="+mn-ea"/>
                <a:cs typeface="+mn-cs"/>
              </a:rPr>
              <a:t>." H. L. Mencken and Ernest Hemingway admired his breezy American language. Praise from Winchell made careers and reputations in and out of show business. To be placed on his "Drop Dead List" of enemies was the kiss of death. He consorted with mobsters yet did much to establish the crime-fighting reputation of J. Edgar Hoover and the FBI. He created the idea of celebrity as we now know it—a fame conferred by ballyhoo, or a synthetic reputation rather than one earned by achievement or distinction. He prepared the way for </a:t>
            </a:r>
            <a:r>
              <a:rPr lang="en-US" sz="1600" i="1" kern="1200" dirty="0" smtClean="0">
                <a:solidFill>
                  <a:schemeClr val="tx1"/>
                </a:solidFill>
                <a:latin typeface="+mn-lt"/>
                <a:ea typeface="+mn-ea"/>
                <a:cs typeface="+mn-cs"/>
              </a:rPr>
              <a:t>People </a:t>
            </a:r>
            <a:r>
              <a:rPr lang="en-US" sz="1600" kern="1200" dirty="0" smtClean="0">
                <a:solidFill>
                  <a:schemeClr val="tx1"/>
                </a:solidFill>
                <a:latin typeface="+mn-lt"/>
                <a:ea typeface="+mn-ea"/>
                <a:cs typeface="+mn-cs"/>
              </a:rPr>
              <a:t>magazine, Matt Drudge, and television "reality" shows. </a:t>
            </a:r>
          </a:p>
          <a:p>
            <a:r>
              <a:rPr lang="en-US" sz="1600" b="1" i="0" kern="1200" dirty="0" smtClean="0">
                <a:solidFill>
                  <a:schemeClr val="tx1"/>
                </a:solidFill>
                <a:latin typeface="+mn-lt"/>
                <a:ea typeface="+mn-ea"/>
                <a:cs typeface="+mn-cs"/>
              </a:rPr>
              <a:t>Celebrity reporters – </a:t>
            </a:r>
            <a:r>
              <a:rPr lang="en-US" sz="1600" b="0" i="0" kern="1200" dirty="0" smtClean="0">
                <a:solidFill>
                  <a:schemeClr val="tx1"/>
                </a:solidFill>
                <a:latin typeface="+mn-lt"/>
                <a:ea typeface="+mn-ea"/>
                <a:cs typeface="+mn-cs"/>
              </a:rPr>
              <a:t>One</a:t>
            </a:r>
            <a:r>
              <a:rPr lang="en-US" sz="1600" b="0" i="0" kern="1200" baseline="0" dirty="0" smtClean="0">
                <a:solidFill>
                  <a:schemeClr val="tx1"/>
                </a:solidFill>
                <a:latin typeface="+mn-lt"/>
                <a:ea typeface="+mn-ea"/>
                <a:cs typeface="+mn-cs"/>
              </a:rPr>
              <a:t> of </a:t>
            </a:r>
            <a:r>
              <a:rPr lang="en-US" sz="1600" kern="1200" dirty="0" smtClean="0">
                <a:solidFill>
                  <a:schemeClr val="tx1"/>
                </a:solidFill>
                <a:latin typeface="+mn-lt"/>
                <a:ea typeface="+mn-ea"/>
                <a:cs typeface="+mn-cs"/>
              </a:rPr>
              <a:t>the most interesting and significant phenomenon of the Snyder-Gray</a:t>
            </a:r>
            <a:r>
              <a:rPr lang="en-US" sz="1600" kern="1200" baseline="0" dirty="0" smtClean="0">
                <a:solidFill>
                  <a:schemeClr val="tx1"/>
                </a:solidFill>
                <a:latin typeface="+mn-lt"/>
                <a:ea typeface="+mn-ea"/>
                <a:cs typeface="+mn-cs"/>
              </a:rPr>
              <a:t> </a:t>
            </a:r>
            <a:r>
              <a:rPr lang="en-US" sz="1600" kern="1200" dirty="0" smtClean="0">
                <a:solidFill>
                  <a:schemeClr val="tx1"/>
                </a:solidFill>
                <a:latin typeface="+mn-lt"/>
                <a:ea typeface="+mn-ea"/>
                <a:cs typeface="+mn-cs"/>
              </a:rPr>
              <a:t>trial was the amazing concentration of celebrities, so-called experts, and commentators drawn in to comment, analyze, and interpret the human emotions and the motivation of this ordinary couple who committed so heinous a crime. The prominent historian/philosopher Will Durant, impresario David Belasco, the Reverend John Roach Stratton, W. E. </a:t>
            </a:r>
            <a:r>
              <a:rPr lang="en-US" sz="1600" kern="1200" dirty="0" err="1" smtClean="0">
                <a:solidFill>
                  <a:schemeClr val="tx1"/>
                </a:solidFill>
                <a:latin typeface="+mn-lt"/>
                <a:ea typeface="+mn-ea"/>
                <a:cs typeface="+mn-cs"/>
              </a:rPr>
              <a:t>Woodword</a:t>
            </a:r>
            <a:r>
              <a:rPr lang="en-US" sz="1600" kern="1200" dirty="0" smtClean="0">
                <a:solidFill>
                  <a:schemeClr val="tx1"/>
                </a:solidFill>
                <a:latin typeface="+mn-lt"/>
                <a:ea typeface="+mn-ea"/>
                <a:cs typeface="+mn-cs"/>
              </a:rPr>
              <a:t>, the historian and biographer of George Washington, all were hired to cover and report</a:t>
            </a:r>
            <a:r>
              <a:rPr lang="en-US" sz="1600" kern="1200" baseline="0" dirty="0" smtClean="0">
                <a:solidFill>
                  <a:schemeClr val="tx1"/>
                </a:solidFill>
                <a:latin typeface="+mn-lt"/>
                <a:ea typeface="+mn-ea"/>
                <a:cs typeface="+mn-cs"/>
              </a:rPr>
              <a:t> on the trial. </a:t>
            </a:r>
            <a:endParaRPr lang="en-US" sz="1600" b="1" i="0" dirty="0"/>
          </a:p>
        </p:txBody>
      </p:sp>
      <p:sp>
        <p:nvSpPr>
          <p:cNvPr id="4" name="Slide Number Placeholder 3"/>
          <p:cNvSpPr>
            <a:spLocks noGrp="1"/>
          </p:cNvSpPr>
          <p:nvPr>
            <p:ph type="sldNum" sz="quarter" idx="10"/>
          </p:nvPr>
        </p:nvSpPr>
        <p:spPr/>
        <p:txBody>
          <a:bodyPr/>
          <a:lstStyle/>
          <a:p>
            <a:fld id="{7F399582-F6DF-4EFB-B02B-078E7C0501A9}"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600" b="1" kern="1200" dirty="0" smtClean="0">
                <a:solidFill>
                  <a:schemeClr val="tx1"/>
                </a:solidFill>
                <a:latin typeface="+mn-lt"/>
                <a:ea typeface="+mn-ea"/>
                <a:cs typeface="+mn-cs"/>
              </a:rPr>
              <a:t>Pushing</a:t>
            </a:r>
            <a:r>
              <a:rPr lang="en-US" sz="1600" b="1" kern="1200" baseline="0" dirty="0" smtClean="0">
                <a:solidFill>
                  <a:schemeClr val="tx1"/>
                </a:solidFill>
                <a:latin typeface="+mn-lt"/>
                <a:ea typeface="+mn-ea"/>
                <a:cs typeface="+mn-cs"/>
              </a:rPr>
              <a:t> other newspapers – </a:t>
            </a:r>
            <a:r>
              <a:rPr lang="en-US" sz="1600" b="0" kern="1200" baseline="0" dirty="0" smtClean="0">
                <a:solidFill>
                  <a:schemeClr val="tx1"/>
                </a:solidFill>
                <a:latin typeface="+mn-lt"/>
                <a:ea typeface="+mn-ea"/>
                <a:cs typeface="+mn-cs"/>
              </a:rPr>
              <a:t>As an example, </a:t>
            </a:r>
            <a:r>
              <a:rPr lang="en-US" sz="1600" kern="1200" dirty="0" smtClean="0">
                <a:solidFill>
                  <a:schemeClr val="tx1"/>
                </a:solidFill>
                <a:latin typeface="+mn-lt"/>
                <a:ea typeface="+mn-ea"/>
                <a:cs typeface="+mn-cs"/>
              </a:rPr>
              <a:t>the New York Times "devoted to the Hall-Mills murder trial more space than it had ever given to any other story in its history. ... In wordage the Times outstripped the three tabloids combined."</a:t>
            </a:r>
            <a:r>
              <a:rPr lang="en-US" sz="1600" kern="1200" baseline="30000" dirty="0" smtClean="0">
                <a:solidFill>
                  <a:schemeClr val="tx1"/>
                </a:solidFill>
                <a:latin typeface="+mn-lt"/>
                <a:ea typeface="+mn-ea"/>
                <a:cs typeface="+mn-cs"/>
              </a:rPr>
              <a:t>24</a:t>
            </a:r>
            <a:r>
              <a:rPr lang="en-US" sz="1600" kern="1200" dirty="0" smtClean="0">
                <a:solidFill>
                  <a:schemeClr val="tx1"/>
                </a:solidFill>
                <a:latin typeface="+mn-lt"/>
                <a:ea typeface="+mn-ea"/>
                <a:cs typeface="+mn-cs"/>
              </a:rPr>
              <a:t> The Hall-Mills case</a:t>
            </a:r>
            <a:r>
              <a:rPr lang="en-US" sz="1600" kern="1200" baseline="0" dirty="0" smtClean="0">
                <a:solidFill>
                  <a:schemeClr val="tx1"/>
                </a:solidFill>
                <a:latin typeface="+mn-lt"/>
                <a:ea typeface="+mn-ea"/>
                <a:cs typeface="+mn-cs"/>
              </a:rPr>
              <a:t> involved the murder of a minister and a female member of the choir in a context that implied an illicit relationship between the two. </a:t>
            </a:r>
            <a:endParaRPr lang="en-US" sz="1600" b="1" kern="1200" dirty="0" smtClean="0">
              <a:solidFill>
                <a:schemeClr val="tx1"/>
              </a:solidFill>
              <a:latin typeface="+mn-lt"/>
              <a:ea typeface="+mn-ea"/>
              <a:cs typeface="+mn-cs"/>
            </a:endParaRPr>
          </a:p>
          <a:p>
            <a:r>
              <a:rPr lang="en-US" sz="1600" b="1" kern="1200" dirty="0" smtClean="0">
                <a:solidFill>
                  <a:schemeClr val="tx1"/>
                </a:solidFill>
                <a:latin typeface="+mn-lt"/>
                <a:ea typeface="+mn-ea"/>
                <a:cs typeface="+mn-cs"/>
              </a:rPr>
              <a:t>Distorted</a:t>
            </a:r>
            <a:r>
              <a:rPr lang="en-US" sz="1600" b="1" kern="1200" baseline="0" dirty="0" smtClean="0">
                <a:solidFill>
                  <a:schemeClr val="tx1"/>
                </a:solidFill>
                <a:latin typeface="+mn-lt"/>
                <a:ea typeface="+mn-ea"/>
                <a:cs typeface="+mn-cs"/>
              </a:rPr>
              <a:t> public perceptions - </a:t>
            </a:r>
            <a:r>
              <a:rPr lang="en-US" sz="1600" kern="1200" dirty="0" smtClean="0">
                <a:solidFill>
                  <a:schemeClr val="tx1"/>
                </a:solidFill>
                <a:latin typeface="+mn-lt"/>
                <a:ea typeface="+mn-ea"/>
                <a:cs typeface="+mn-cs"/>
              </a:rPr>
              <a:t>An example of how newspapers ballyhooed the news was their reportage in 1927 of an alleged wave of youthful suicides. When two students, sons of prominent families, killed themselves, the newspapers began writing about "waves" or "epidemics" of youthful suicides. This, despite evidence from a statistician for a life insurance company which showed that the percentage of suicides among youths under twenty years had been falling for a period of sixteen years. But newspapers tended to ignore this critical statistic as they brought in experts who attempted to "explain" the suicide phenomenon. Likewise, newspapers reported a crime "wave" when in fact crime declined during the 1920s.</a:t>
            </a:r>
            <a:endParaRPr lang="en-US" sz="1600" dirty="0"/>
          </a:p>
        </p:txBody>
      </p:sp>
      <p:sp>
        <p:nvSpPr>
          <p:cNvPr id="4" name="Slide Number Placeholder 3"/>
          <p:cNvSpPr>
            <a:spLocks noGrp="1"/>
          </p:cNvSpPr>
          <p:nvPr>
            <p:ph type="sldNum" sz="quarter" idx="10"/>
          </p:nvPr>
        </p:nvSpPr>
        <p:spPr/>
        <p:txBody>
          <a:bodyPr/>
          <a:lstStyle/>
          <a:p>
            <a:fld id="{7F399582-F6DF-4EFB-B02B-078E7C0501A9}"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600" b="1" kern="1200" dirty="0" smtClean="0">
                <a:solidFill>
                  <a:schemeClr val="tx1"/>
                </a:solidFill>
                <a:latin typeface="+mn-lt"/>
                <a:ea typeface="+mn-ea"/>
                <a:cs typeface="+mn-cs"/>
              </a:rPr>
              <a:t>Other</a:t>
            </a:r>
            <a:r>
              <a:rPr lang="en-US" sz="1600" b="1" kern="1200" baseline="0" dirty="0" smtClean="0">
                <a:solidFill>
                  <a:schemeClr val="tx1"/>
                </a:solidFill>
                <a:latin typeface="+mn-lt"/>
                <a:ea typeface="+mn-ea"/>
                <a:cs typeface="+mn-cs"/>
              </a:rPr>
              <a:t> innovations - </a:t>
            </a:r>
            <a:r>
              <a:rPr lang="en-US" sz="1600" kern="1200" dirty="0" smtClean="0">
                <a:solidFill>
                  <a:schemeClr val="tx1"/>
                </a:solidFill>
                <a:latin typeface="+mn-lt"/>
                <a:ea typeface="+mn-ea"/>
                <a:cs typeface="+mn-cs"/>
              </a:rPr>
              <a:t>The Daily News paid $1.00 to $5.00 to readers who sent in jingles, limericks, bright sayings, embarrassing moments, malapropisms. As many as 20,000 readers a day responded to the contests. The News honored a city policeman and fireman for heroism each month. Each citation carried an honorarium of between $100 to $250.</a:t>
            </a:r>
          </a:p>
          <a:p>
            <a:r>
              <a:rPr lang="en-US" sz="1600" b="1" kern="1200" dirty="0" smtClean="0">
                <a:solidFill>
                  <a:schemeClr val="tx1"/>
                </a:solidFill>
                <a:latin typeface="+mn-lt"/>
                <a:ea typeface="+mn-ea"/>
                <a:cs typeface="+mn-cs"/>
              </a:rPr>
              <a:t>Sports coverage - </a:t>
            </a:r>
            <a:r>
              <a:rPr lang="en-US" sz="1600" kern="1200" dirty="0" smtClean="0">
                <a:solidFill>
                  <a:schemeClr val="tx1"/>
                </a:solidFill>
                <a:latin typeface="+mn-lt"/>
                <a:ea typeface="+mn-ea"/>
                <a:cs typeface="+mn-cs"/>
              </a:rPr>
              <a:t>To attract readers, sports news became ever more important. By 1927 relatively conservative newspapers such as the New York Times and the Herald-Tribune were devoting twenty-five or more columns a day to sports. A report in 1928 to the American Society of Newspaper Editors concluded that the sports sections of the newspaper had become "the most important classification of news.“And ballyhoo followed in the sports pages as much or more than it did in the news sections of the paper. Dempsey, the World exulted, was "a sort of legend . .. a superhuman colossus of brawn."The New York Times asserted that Babe Ruth of the New York Yankees, "wears the laurel amid the deafening plaudits of the American nation.</a:t>
            </a:r>
            <a:endParaRPr lang="en-US" sz="1600" b="1" dirty="0"/>
          </a:p>
        </p:txBody>
      </p:sp>
      <p:sp>
        <p:nvSpPr>
          <p:cNvPr id="4" name="Slide Number Placeholder 3"/>
          <p:cNvSpPr>
            <a:spLocks noGrp="1"/>
          </p:cNvSpPr>
          <p:nvPr>
            <p:ph type="sldNum" sz="quarter" idx="10"/>
          </p:nvPr>
        </p:nvSpPr>
        <p:spPr/>
        <p:txBody>
          <a:bodyPr/>
          <a:lstStyle/>
          <a:p>
            <a:fld id="{7F399582-F6DF-4EFB-B02B-078E7C0501A9}"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kern="1200" dirty="0" smtClean="0">
                <a:solidFill>
                  <a:schemeClr val="tx1"/>
                </a:solidFill>
                <a:latin typeface="+mn-lt"/>
                <a:ea typeface="+mn-ea"/>
                <a:cs typeface="+mn-cs"/>
              </a:rPr>
              <a:t>The death of Rudolph Valentino on August 23, 1926 inspired tabloid editors and Hollywood public relations men to new heights. The line of sobbing women and girls outside New York's Frank E. Campbell Funeral Home, where the body lay in state, stretched for eight  blocks, and several women committed suicide in their grief. There were signs that Valentino had been slipping at the box office but the hoopla made his latest film, </a:t>
            </a:r>
            <a:r>
              <a:rPr lang="en-US" sz="1600" i="1" kern="1200" dirty="0" smtClean="0">
                <a:solidFill>
                  <a:schemeClr val="tx1"/>
                </a:solidFill>
                <a:latin typeface="+mn-lt"/>
                <a:ea typeface="+mn-ea"/>
                <a:cs typeface="+mn-cs"/>
              </a:rPr>
              <a:t>The Son of the Sheik, </a:t>
            </a:r>
            <a:r>
              <a:rPr lang="en-US" sz="1600" kern="1200" dirty="0" smtClean="0">
                <a:solidFill>
                  <a:schemeClr val="tx1"/>
                </a:solidFill>
                <a:latin typeface="+mn-lt"/>
                <a:ea typeface="+mn-ea"/>
                <a:cs typeface="+mn-cs"/>
              </a:rPr>
              <a:t>into a big hit. Later, it was learned that the genuine shock over Valentino's death had been purposely magnified by studio publicists, and some of the mourners had been hired. Interestingly, the former President of Harvard University</a:t>
            </a:r>
            <a:r>
              <a:rPr lang="en-US" sz="1600" kern="1200" baseline="0" dirty="0" smtClean="0">
                <a:solidFill>
                  <a:schemeClr val="tx1"/>
                </a:solidFill>
                <a:latin typeface="+mn-lt"/>
                <a:ea typeface="+mn-ea"/>
                <a:cs typeface="+mn-cs"/>
              </a:rPr>
              <a:t> from 1869 to 1909,</a:t>
            </a:r>
            <a:r>
              <a:rPr lang="en-US" sz="1600" kern="1200" dirty="0" smtClean="0">
                <a:solidFill>
                  <a:schemeClr val="tx1"/>
                </a:solidFill>
                <a:latin typeface="+mn-lt"/>
                <a:ea typeface="+mn-ea"/>
                <a:cs typeface="+mn-cs"/>
              </a:rPr>
              <a:t> Charles W. Eliot, died</a:t>
            </a:r>
            <a:r>
              <a:rPr lang="en-US" sz="1600" kern="1200" baseline="0" dirty="0" smtClean="0">
                <a:solidFill>
                  <a:schemeClr val="tx1"/>
                </a:solidFill>
                <a:latin typeface="+mn-lt"/>
                <a:ea typeface="+mn-ea"/>
                <a:cs typeface="+mn-cs"/>
              </a:rPr>
              <a:t> the day before. Despite the fact that he changed Harvard from a provincial college into an eminent research university, his funeral attracted none of the publicity of Valentino’s. </a:t>
            </a:r>
            <a:endParaRPr lang="en-US" sz="1600" dirty="0"/>
          </a:p>
        </p:txBody>
      </p:sp>
      <p:sp>
        <p:nvSpPr>
          <p:cNvPr id="4" name="Slide Number Placeholder 3"/>
          <p:cNvSpPr>
            <a:spLocks noGrp="1"/>
          </p:cNvSpPr>
          <p:nvPr>
            <p:ph type="sldNum" sz="quarter" idx="10"/>
          </p:nvPr>
        </p:nvSpPr>
        <p:spPr/>
        <p:txBody>
          <a:bodyPr/>
          <a:lstStyle/>
          <a:p>
            <a:fld id="{7F399582-F6DF-4EFB-B02B-078E7C0501A9}"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D7A34D-4713-4553-9A6B-2DBFC6270E72}"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669BA0A4-1A6B-4607-BEA8-17B5B23EE395}"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sz="1600" b="1" dirty="0" smtClean="0"/>
              <a:t>Life magazine </a:t>
            </a:r>
            <a:r>
              <a:rPr lang="en-US" sz="1600" dirty="0" smtClean="0"/>
              <a:t>- Convinced that pictures could tell a story instead of just illustrating text, publisher Henry Luce launched Life on November 23, 1936. The third magazine published by Luce, after </a:t>
            </a:r>
            <a:r>
              <a:rPr lang="en-US" sz="1600" dirty="0" smtClean="0">
                <a:hlinkClick r:id="rId3" tooltip="Time (magazine)"/>
              </a:rPr>
              <a:t>Time</a:t>
            </a:r>
            <a:r>
              <a:rPr lang="en-US" sz="1600" dirty="0" smtClean="0"/>
              <a:t> in 1923 and </a:t>
            </a:r>
            <a:r>
              <a:rPr lang="en-US" sz="1600" dirty="0" smtClean="0">
                <a:hlinkClick r:id="rId4" tooltip="Fortune (magazine)"/>
              </a:rPr>
              <a:t>Fortune</a:t>
            </a:r>
            <a:r>
              <a:rPr lang="en-US" sz="1600" dirty="0" smtClean="0"/>
              <a:t> in 1930, Life gave birth to the photo magazine in the U.S., giving as much space and importance to pictures as to words. The first issue of </a:t>
            </a:r>
            <a:r>
              <a:rPr lang="en-US" sz="1600" i="1" dirty="0" smtClean="0"/>
              <a:t>Life</a:t>
            </a:r>
            <a:r>
              <a:rPr lang="en-US" sz="1600" dirty="0" smtClean="0"/>
              <a:t> featured five pages of photographer </a:t>
            </a:r>
            <a:r>
              <a:rPr lang="en-US" sz="1600" dirty="0" smtClean="0">
                <a:hlinkClick r:id="rId5" tooltip="Alfred Eisenstaedt"/>
              </a:rPr>
              <a:t>Alfred Eisenstaedt</a:t>
            </a:r>
            <a:r>
              <a:rPr lang="en-US" sz="1600" dirty="0" smtClean="0"/>
              <a:t>’s pictures. The format of Life in 1936 was an instant classic: the text was condensed into captions for 50 pages of pictures. The magazine was printed on heavily coated paper that cost readers only a dime. The magazine’s circulation skyrocketed beyond the company’s predictions, going from 380,000 copies of the first issue to more than one million a week four months later.</a:t>
            </a:r>
            <a:r>
              <a:rPr lang="en-US" sz="1600" dirty="0" smtClean="0">
                <a:hlinkClick r:id="rId6"/>
              </a:rPr>
              <a:t>[4]</a:t>
            </a:r>
            <a:r>
              <a:rPr lang="en-US" sz="1600" dirty="0" smtClean="0"/>
              <a:t> It spawned many imitators, such as </a:t>
            </a:r>
            <a:r>
              <a:rPr lang="en-US" sz="1600" dirty="0" smtClean="0">
                <a:hlinkClick r:id="rId7" tooltip="Look (American magazine)"/>
              </a:rPr>
              <a:t>Look</a:t>
            </a:r>
            <a:r>
              <a:rPr lang="en-US" sz="1600" dirty="0" smtClean="0"/>
              <a:t>, which was founded just a year later in 1937</a:t>
            </a:r>
          </a:p>
          <a:p>
            <a:r>
              <a:rPr lang="en-US" sz="1600" b="1" dirty="0" smtClean="0"/>
              <a:t>Confession magazines </a:t>
            </a:r>
            <a:r>
              <a:rPr lang="en-US" sz="1600" dirty="0" smtClean="0"/>
              <a:t>– </a:t>
            </a:r>
            <a:r>
              <a:rPr lang="en-US" sz="1600" i="1" dirty="0" smtClean="0"/>
              <a:t>True Confessions</a:t>
            </a:r>
            <a:r>
              <a:rPr lang="en-US" sz="1600" dirty="0" smtClean="0"/>
              <a:t>, starting publication in 1922, was a magazine directed at young female readers that reached a circulation of </a:t>
            </a:r>
            <a:r>
              <a:rPr lang="en-US" sz="1600" dirty="0" err="1" smtClean="0"/>
              <a:t>of</a:t>
            </a:r>
            <a:r>
              <a:rPr lang="en-US" sz="1600" dirty="0" smtClean="0"/>
              <a:t> two million during the 1930s, carrying such articles as "The Romantic Story of </a:t>
            </a:r>
            <a:r>
              <a:rPr lang="en-US" sz="1600" dirty="0" smtClean="0">
                <a:hlinkClick r:id="rId8" tooltip="Jack Dempsey"/>
              </a:rPr>
              <a:t>Jack Dempsey</a:t>
            </a:r>
            <a:r>
              <a:rPr lang="en-US" sz="1600" dirty="0" smtClean="0"/>
              <a:t>'s Cinderella Bride." With True Confessions Fawcett was in competition with rival publishers </a:t>
            </a:r>
            <a:r>
              <a:rPr lang="en-US" sz="1600" dirty="0" err="1" smtClean="0"/>
              <a:t>Macfadden</a:t>
            </a:r>
            <a:r>
              <a:rPr lang="en-US" sz="1600" dirty="0" smtClean="0"/>
              <a:t> (True Story, True Romance, Experiences) and Hillman Periodicals (Real Story, Real Confessions, Real Romances, Crime Confessions). In 1945, Fawcett learned that 72% of the women who read True Confessions were married For quite some time readers of Physical Culture magazine had been sending letters which told their personal stories about overcoming difficulties. The decision was made to publish these stories (with the writers' permission, of course) in a new magazine. The first issue of the new magazine called "True Story" hit the </a:t>
            </a:r>
            <a:r>
              <a:rPr lang="en-US" sz="1600" dirty="0" err="1" smtClean="0"/>
              <a:t>newstands</a:t>
            </a:r>
            <a:r>
              <a:rPr lang="en-US" sz="1600" dirty="0" smtClean="0"/>
              <a:t> May, 1919 and attracted immediate attention because the articles in this magazine were all supposed to be true accounts of love and disappointment and were said to be written by real people, not by paid writers. Actually, because the average person lacked the writing skills, submitted stories had to be rewritten - a time-consuming task. In fact, most of the stories were fiction submitted by professional writers. By 1923, "True Story" was the largest newsstand seller with 300,000 in sales. By 1926, the sales had skyrocketed to 2 million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Fan magazines </a:t>
            </a:r>
            <a:r>
              <a:rPr lang="en-US" sz="1600" dirty="0" smtClean="0"/>
              <a:t>- A fan magazine is a professionally written and published </a:t>
            </a:r>
            <a:r>
              <a:rPr lang="en-US" sz="1600" dirty="0" smtClean="0">
                <a:hlinkClick r:id="rId9" action="ppaction://hlinkfile" tooltip="Magazine"/>
              </a:rPr>
              <a:t>magazine</a:t>
            </a:r>
            <a:r>
              <a:rPr lang="en-US" sz="1600" dirty="0" smtClean="0"/>
              <a:t> intended for the amusement of </a:t>
            </a:r>
            <a:r>
              <a:rPr lang="en-US" sz="1600" dirty="0" smtClean="0">
                <a:hlinkClick r:id="rId10" action="ppaction://hlinkfile" tooltip="Fan (aficionado)"/>
              </a:rPr>
              <a:t>fans</a:t>
            </a:r>
            <a:r>
              <a:rPr lang="en-US" sz="1600" dirty="0" smtClean="0"/>
              <a:t> of the </a:t>
            </a:r>
            <a:r>
              <a:rPr lang="en-US" sz="1600" dirty="0" smtClean="0">
                <a:hlinkClick r:id="rId11" action="ppaction://hlinkfile" tooltip="Popular culture"/>
              </a:rPr>
              <a:t>popular culture</a:t>
            </a:r>
            <a:r>
              <a:rPr lang="en-US" sz="1600" dirty="0" smtClean="0"/>
              <a:t> subject matter which it covers. It is distinguished from a scholarly or literary magazine on the one hand, by the target audience of its contents, and from a </a:t>
            </a:r>
            <a:r>
              <a:rPr lang="en-US" sz="1600" dirty="0" smtClean="0">
                <a:hlinkClick r:id="rId12" action="ppaction://hlinkfile" tooltip="Fanzine"/>
              </a:rPr>
              <a:t>fanzine</a:t>
            </a:r>
            <a:r>
              <a:rPr lang="en-US" sz="1600" dirty="0" smtClean="0"/>
              <a:t> on the other, by the commercial and for-profit nature of its production and distribution. One popular movie fan magazine was Photoplay,  founded in 1911 but which changed its format and reached its apex in the 1920s and 1930s and was considered quite influential within the motion picture industry. The magazine was renowned for its beautiful artwork portraits of film stars on the cover by such artists as </a:t>
            </a:r>
            <a:r>
              <a:rPr lang="en-US" sz="1600" dirty="0" smtClean="0">
                <a:hlinkClick r:id="rId13" action="ppaction://hlinkfile" tooltip="Earl Christy"/>
              </a:rPr>
              <a:t>Earl Christy</a:t>
            </a:r>
            <a:r>
              <a:rPr lang="en-US" sz="1600" dirty="0" smtClean="0"/>
              <a:t> and </a:t>
            </a:r>
            <a:r>
              <a:rPr lang="en-US" sz="1600" dirty="0" smtClean="0">
                <a:hlinkClick r:id="rId14" action="ppaction://hlinkfile" tooltip="Charles Sheldon"/>
              </a:rPr>
              <a:t>Charles Sheldon</a:t>
            </a:r>
            <a:r>
              <a:rPr lang="en-US" sz="1600" dirty="0" smtClean="0"/>
              <a:t>. Photoplay published the writings of </a:t>
            </a:r>
            <a:r>
              <a:rPr lang="en-US" sz="1600" dirty="0" err="1" smtClean="0">
                <a:hlinkClick r:id="rId15" action="ppaction://hlinkfile" tooltip="Hedda Hopper"/>
              </a:rPr>
              <a:t>Hedda</a:t>
            </a:r>
            <a:r>
              <a:rPr lang="en-US" sz="1600" dirty="0" smtClean="0">
                <a:hlinkClick r:id="rId15" action="ppaction://hlinkfile" tooltip="Hedda Hopper"/>
              </a:rPr>
              <a:t> Hopper</a:t>
            </a:r>
            <a:r>
              <a:rPr lang="en-US" sz="1600" dirty="0" smtClean="0"/>
              <a:t>, </a:t>
            </a:r>
            <a:r>
              <a:rPr lang="en-US" sz="1600" dirty="0" smtClean="0">
                <a:hlinkClick r:id="rId16" action="ppaction://hlinkfile" tooltip="Walter Winchell"/>
              </a:rPr>
              <a:t>Walter Winchell</a:t>
            </a:r>
            <a:r>
              <a:rPr lang="en-US" sz="1600" dirty="0" smtClean="0"/>
              <a:t>, </a:t>
            </a:r>
            <a:r>
              <a:rPr lang="en-US" sz="1600" dirty="0" smtClean="0">
                <a:hlinkClick r:id="rId17" action="ppaction://hlinkfile" tooltip="Cal York (page does not exist)"/>
              </a:rPr>
              <a:t>Cal York</a:t>
            </a:r>
            <a:r>
              <a:rPr lang="en-US" sz="1600" dirty="0" smtClean="0"/>
              <a:t>, </a:t>
            </a:r>
            <a:r>
              <a:rPr lang="en-US" sz="1600" dirty="0" smtClean="0">
                <a:hlinkClick r:id="rId18" action="ppaction://hlinkfile" tooltip="Sidney Skolsky (page does not exist)"/>
              </a:rPr>
              <a:t>Sidney </a:t>
            </a:r>
            <a:r>
              <a:rPr lang="en-US" sz="1600" dirty="0" err="1" smtClean="0">
                <a:hlinkClick r:id="rId18" action="ppaction://hlinkfile" tooltip="Sidney Skolsky (page does not exist)"/>
              </a:rPr>
              <a:t>Skolsky</a:t>
            </a:r>
            <a:r>
              <a:rPr lang="en-US" sz="1600" dirty="0" smtClean="0"/>
              <a:t>, </a:t>
            </a:r>
            <a:r>
              <a:rPr lang="en-US" sz="1600" dirty="0" smtClean="0">
                <a:hlinkClick r:id="rId19" action="ppaction://hlinkfile" tooltip="Adela Rogers St. John"/>
              </a:rPr>
              <a:t>Adela Rogers St. John</a:t>
            </a:r>
            <a:r>
              <a:rPr lang="en-US" sz="1600" dirty="0" smtClean="0"/>
              <a:t>, </a:t>
            </a:r>
            <a:r>
              <a:rPr lang="en-US" sz="1600" dirty="0" err="1" smtClean="0">
                <a:hlinkClick r:id="rId20" action="ppaction://hlinkfile" tooltip="Sheilah Graham"/>
              </a:rPr>
              <a:t>Sheilah</a:t>
            </a:r>
            <a:r>
              <a:rPr lang="en-US" sz="1600" dirty="0" smtClean="0">
                <a:hlinkClick r:id="rId20" action="ppaction://hlinkfile" tooltip="Sheilah Graham"/>
              </a:rPr>
              <a:t> Graham</a:t>
            </a:r>
            <a:r>
              <a:rPr lang="en-US" sz="1600" dirty="0" smtClean="0"/>
              <a:t>, </a:t>
            </a:r>
            <a:r>
              <a:rPr lang="en-US" sz="1600" dirty="0" smtClean="0">
                <a:hlinkClick r:id="rId21" action="ppaction://hlinkfile" tooltip="Dorothy Kilgallen"/>
              </a:rPr>
              <a:t>Dorothy </a:t>
            </a:r>
            <a:r>
              <a:rPr lang="en-US" sz="1600" dirty="0" err="1" smtClean="0">
                <a:hlinkClick r:id="rId21" action="ppaction://hlinkfile" tooltip="Dorothy Kilgallen"/>
              </a:rPr>
              <a:t>Kilgallen</a:t>
            </a:r>
            <a:r>
              <a:rPr lang="en-US" sz="1600" dirty="0" smtClean="0"/>
              <a:t>, </a:t>
            </a:r>
            <a:r>
              <a:rPr lang="en-US" sz="1600" dirty="0" smtClean="0">
                <a:hlinkClick r:id="rId22" action="ppaction://hlinkfile" tooltip="Rob Wagner"/>
              </a:rPr>
              <a:t>Rob Wagner</a:t>
            </a:r>
            <a:r>
              <a:rPr lang="en-US" sz="1600" dirty="0" smtClean="0"/>
              <a:t>, and </a:t>
            </a:r>
            <a:r>
              <a:rPr lang="en-US" sz="1600" dirty="0" err="1" smtClean="0">
                <a:hlinkClick r:id="rId23" action="ppaction://hlinkfile" tooltip="Louella Parsons"/>
              </a:rPr>
              <a:t>Louella</a:t>
            </a:r>
            <a:r>
              <a:rPr lang="en-US" sz="1600" dirty="0" smtClean="0">
                <a:hlinkClick r:id="rId23" action="ppaction://hlinkfile" tooltip="Louella Parsons"/>
              </a:rPr>
              <a:t> Parsons</a:t>
            </a:r>
            <a:r>
              <a:rPr lang="en-US" sz="1600" dirty="0" smtClean="0"/>
              <a:t>, among others.  Another influential fan magazine  was Modern Screen, which debuted in 1930 and  featured articles, pictorials and interviews with movie stars. Modern Screen quickly became </a:t>
            </a:r>
            <a:r>
              <a:rPr lang="en-US" sz="1600" dirty="0" smtClean="0">
                <a:hlinkClick r:id="rId24" action="ppaction://hlinkfile" tooltip="Photoplay"/>
              </a:rPr>
              <a:t>Photoplay</a:t>
            </a:r>
            <a:r>
              <a:rPr lang="en-US" sz="1600" dirty="0" smtClean="0"/>
              <a:t> magazine's main competition among dozens of monthly movie magazines published during the era, selling millions of copies each month during the 1930s and 1940s with one of the highest circulations of any magazine in America. By 1933 the magazine was able to boast "The Largest Circulation of Any Screen Magazine" and used the line on its magazine covers. During the early 1930s, the magazine featured artwork portraits of film stars on the cover, by 1940 it had gone to featuring natural color photographs on the cover.</a:t>
            </a:r>
          </a:p>
          <a:p>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p>
            <a:endParaRPr lang="en-US" sz="1600" dirty="0" smtClean="0"/>
          </a:p>
          <a:p>
            <a:endParaRPr lang="en-US" sz="1600" dirty="0" smtClean="0"/>
          </a:p>
          <a:p>
            <a:endParaRPr lang="en-US" sz="1600" dirty="0"/>
          </a:p>
        </p:txBody>
      </p:sp>
      <p:sp>
        <p:nvSpPr>
          <p:cNvPr id="4" name="Slide Number Placeholder 3"/>
          <p:cNvSpPr>
            <a:spLocks noGrp="1"/>
          </p:cNvSpPr>
          <p:nvPr>
            <p:ph type="sldNum" sz="quarter" idx="10"/>
          </p:nvPr>
        </p:nvSpPr>
        <p:spPr/>
        <p:txBody>
          <a:bodyPr/>
          <a:lstStyle/>
          <a:p>
            <a:fld id="{669BA0A4-1A6B-4607-BEA8-17B5B23EE395}"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038B90-4F73-421B-8C6A-681D1C7DA29F}"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tx1"/>
                </a:solidFill>
                <a:latin typeface="+mn-lt"/>
                <a:ea typeface="+mn-ea"/>
                <a:cs typeface="+mn-cs"/>
              </a:rPr>
              <a:t>Motor &amp; generator - </a:t>
            </a:r>
            <a:r>
              <a:rPr lang="en-US" sz="1600" kern="1200" dirty="0" smtClean="0">
                <a:solidFill>
                  <a:schemeClr val="tx1"/>
                </a:solidFill>
                <a:latin typeface="+mn-lt"/>
                <a:ea typeface="+mn-ea"/>
                <a:cs typeface="+mn-cs"/>
              </a:rPr>
              <a:t>A generator, the machine that makes electricity (or, more properly speaking, that pumps electrical energy into wires) is mainly a motor in reverse. In a motor, currents flowing through competing coils of wire force a shaft to rotate. In a generator, it’s the other way around: A rotating shaft (spun up by a steam-fed turbine, say) forces currents to flow in the coil. </a:t>
            </a:r>
          </a:p>
          <a:p>
            <a:r>
              <a:rPr lang="en-US" sz="1600" b="1" dirty="0" smtClean="0"/>
              <a:t>Current wars – </a:t>
            </a:r>
            <a:r>
              <a:rPr lang="en-US" sz="1600" b="0" dirty="0" smtClean="0"/>
              <a:t>The</a:t>
            </a:r>
            <a:r>
              <a:rPr lang="en-US" sz="1600" b="0" baseline="0" dirty="0" smtClean="0"/>
              <a:t> current wars reflected a dispute between Thomas Edison, proponent of direct current, on the one hand, and George Westinghouse and Nikola Tesla, proponents of alternating current, on the other. Edison’s system required that power generators be near the users; Tesla’s did not. What tipped the scales was the desire to make use of the hydroelectric power potential of Niagara Falls and Westinghouse’s winning the contract to provide power for the Columbian Exposition of 1893 in Chicago. </a:t>
            </a:r>
            <a:r>
              <a:rPr lang="en-US" sz="1600" kern="1200" dirty="0" smtClean="0">
                <a:solidFill>
                  <a:schemeClr val="tx1"/>
                </a:solidFill>
                <a:latin typeface="+mn-lt"/>
                <a:ea typeface="+mn-ea"/>
                <a:cs typeface="+mn-cs"/>
              </a:rPr>
              <a:t>A 2,000 horsepower engine and a dozen 1,000-horsepower engines supplied electricity to the Exposition which consumed three times as much power as the surrounding city of Chicago itself. The Exposition included the largest assemblage of powered machines anywhere plus 100,000 light bulbs. The Exposition was attended by 27 million people. Its success plus Tesla’s invention of a practical AC motor made AC the champion. </a:t>
            </a:r>
            <a:endParaRPr lang="en-US" sz="1600" b="1" dirty="0"/>
          </a:p>
        </p:txBody>
      </p:sp>
      <p:sp>
        <p:nvSpPr>
          <p:cNvPr id="4" name="Slide Number Placeholder 3"/>
          <p:cNvSpPr>
            <a:spLocks noGrp="1"/>
          </p:cNvSpPr>
          <p:nvPr>
            <p:ph type="sldNum" sz="quarter" idx="10"/>
          </p:nvPr>
        </p:nvSpPr>
        <p:spPr/>
        <p:txBody>
          <a:bodyPr/>
          <a:lstStyle/>
          <a:p>
            <a:fld id="{94837FB1-3FF8-4B23-9EDE-774D5359EB4B}"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These</a:t>
            </a:r>
            <a:r>
              <a:rPr lang="en-US" sz="1600" baseline="0" dirty="0" smtClean="0"/>
              <a:t> phases began before World War I (starting in the 1890s), but did not have their </a:t>
            </a:r>
            <a:r>
              <a:rPr lang="en-US" sz="1600" baseline="0" dirty="0" err="1" smtClean="0"/>
              <a:t>transformatory</a:t>
            </a:r>
            <a:r>
              <a:rPr lang="en-US" sz="1600" baseline="0" dirty="0" smtClean="0"/>
              <a:t> effect until the 1920s. As far as the </a:t>
            </a:r>
            <a:r>
              <a:rPr lang="en-US" sz="1600" baseline="0" dirty="0" err="1" smtClean="0"/>
              <a:t>transformatory</a:t>
            </a:r>
            <a:r>
              <a:rPr lang="en-US" sz="1600" baseline="0" dirty="0" smtClean="0"/>
              <a:t> impact of the electric light, Thomas Homer-Dixon noted that  o</a:t>
            </a:r>
            <a:r>
              <a:rPr lang="en-US" sz="1600" b="0" i="0" kern="1200" dirty="0" smtClean="0">
                <a:solidFill>
                  <a:schemeClr val="tx1"/>
                </a:solidFill>
                <a:latin typeface="+mn-lt"/>
                <a:ea typeface="+mn-ea"/>
                <a:cs typeface="+mn-cs"/>
              </a:rPr>
              <a:t>ne modern 100-watt incandescent light bulb running three hours per night produces 1,500,000 lumen hrs of light per year. At the beginning of the 19</a:t>
            </a:r>
            <a:r>
              <a:rPr lang="en-US" sz="1600" b="0" i="0" kern="1200" baseline="30000" dirty="0" smtClean="0">
                <a:solidFill>
                  <a:schemeClr val="tx1"/>
                </a:solidFill>
                <a:latin typeface="+mn-lt"/>
                <a:ea typeface="+mn-ea"/>
                <a:cs typeface="+mn-cs"/>
              </a:rPr>
              <a:t>th</a:t>
            </a:r>
            <a:r>
              <a:rPr lang="en-US" sz="1600" b="0" i="0" kern="1200" dirty="0" smtClean="0">
                <a:solidFill>
                  <a:schemeClr val="tx1"/>
                </a:solidFill>
                <a:latin typeface="+mn-lt"/>
                <a:ea typeface="+mn-ea"/>
                <a:cs typeface="+mn-cs"/>
              </a:rPr>
              <a:t> century, this amount of light would have required 17,000 candles, and an average worker would have had to toil 1,000 hours to earn the money to buy the candles. </a:t>
            </a:r>
            <a:r>
              <a:rPr lang="en-US" sz="1600" b="1" i="1" kern="1200" dirty="0" smtClean="0">
                <a:solidFill>
                  <a:schemeClr val="tx1"/>
                </a:solidFill>
                <a:latin typeface="+mn-lt"/>
                <a:ea typeface="+mn-ea"/>
                <a:cs typeface="+mn-cs"/>
              </a:rPr>
              <a:t>By 1929, about 70% of all manufacturing plants used electricity as their main source of power. </a:t>
            </a:r>
            <a:endParaRPr lang="en-US" sz="1600" b="0" i="0" dirty="0"/>
          </a:p>
        </p:txBody>
      </p:sp>
      <p:sp>
        <p:nvSpPr>
          <p:cNvPr id="4" name="Slide Number Placeholder 3"/>
          <p:cNvSpPr>
            <a:spLocks noGrp="1"/>
          </p:cNvSpPr>
          <p:nvPr>
            <p:ph type="sldNum" sz="quarter" idx="10"/>
          </p:nvPr>
        </p:nvSpPr>
        <p:spPr/>
        <p:txBody>
          <a:bodyPr/>
          <a:lstStyle/>
          <a:p>
            <a:fld id="{94837FB1-3FF8-4B23-9EDE-774D5359EB4B}"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smtClean="0"/>
              <a:t>Power - </a:t>
            </a:r>
            <a:r>
              <a:rPr lang="en-US" sz="1200" kern="1200" baseline="0" dirty="0" smtClean="0">
                <a:solidFill>
                  <a:schemeClr val="tx1"/>
                </a:solidFill>
                <a:latin typeface="+mn-lt"/>
                <a:ea typeface="+mn-ea"/>
                <a:cs typeface="+mn-cs"/>
              </a:rPr>
              <a:t>A factory's form of power determines its maximum size and possible locations. Prior to the steam engine, water wheels supplied the majority of all industrial energy in the United States. </a:t>
            </a:r>
          </a:p>
          <a:p>
            <a:r>
              <a:rPr lang="en-US" sz="1200" b="1" kern="1200" baseline="0" dirty="0" smtClean="0">
                <a:solidFill>
                  <a:schemeClr val="tx1"/>
                </a:solidFill>
                <a:latin typeface="+mn-lt"/>
                <a:ea typeface="+mn-ea"/>
                <a:cs typeface="+mn-cs"/>
              </a:rPr>
              <a:t>Water power - </a:t>
            </a:r>
            <a:r>
              <a:rPr lang="en-US" sz="1200" kern="1200" baseline="0" dirty="0" smtClean="0">
                <a:solidFill>
                  <a:schemeClr val="tx1"/>
                </a:solidFill>
                <a:latin typeface="+mn-lt"/>
                <a:ea typeface="+mn-ea"/>
                <a:cs typeface="+mn-cs"/>
              </a:rPr>
              <a:t>Water power tied production to the banks of swiftly moving streams and required the construction of dams, channels, and spillways. Within the mill, power had to be transmitted by gears, belts, and pulleys, which lost power at literally every turn due to inevitable mechanical friction involved. In an economy based on such power transmission, the factory reached an absolute limit on its size beyond which inefficiencies were too great. The factory’s form was also dictated by the need to minimize the distance between the flowing water and the work. Consequently, factory buildings were invariably multistoried structures placed as close to the water as possible, usually parallel to the stream. Thus water power, not the comfort or efficiency of the workers, determined the structure of early factories. </a:t>
            </a:r>
          </a:p>
          <a:p>
            <a:r>
              <a:rPr lang="en-US" sz="1200" b="1" kern="1200" baseline="0" dirty="0" smtClean="0">
                <a:solidFill>
                  <a:schemeClr val="tx1"/>
                </a:solidFill>
                <a:latin typeface="+mn-lt"/>
                <a:ea typeface="+mn-ea"/>
                <a:cs typeface="+mn-cs"/>
              </a:rPr>
              <a:t>Steam power - </a:t>
            </a:r>
            <a:r>
              <a:rPr lang="en-US" sz="1200" kern="1200" baseline="0" dirty="0" smtClean="0">
                <a:solidFill>
                  <a:schemeClr val="tx1"/>
                </a:solidFill>
                <a:latin typeface="+mn-lt"/>
                <a:ea typeface="+mn-ea"/>
                <a:cs typeface="+mn-cs"/>
              </a:rPr>
              <a:t>Only in  the 1870s did steam engines supplant water power as the chief energy source, not so much through a process of replacement of existing facilities as in new plant construction, particularly in the Middle West where the flat terrain made water power less feasible than in the East or Far West. Steam-driven mills could be built away from streams, but they still had systems of gears, shafts, pulleys, and leather belts to provide power to individual machines. Thus the factory layout was tied to the power requirements of individual machines – with the machines requiring greater power needing to be placed closer to the power source – and not to the sequential  flow of the production process whereby input(s) were converted into finished product. </a:t>
            </a:r>
          </a:p>
          <a:p>
            <a:endParaRPr lang="en-US" b="1" dirty="0"/>
          </a:p>
        </p:txBody>
      </p:sp>
      <p:sp>
        <p:nvSpPr>
          <p:cNvPr id="4" name="Slide Number Placeholder 3"/>
          <p:cNvSpPr>
            <a:spLocks noGrp="1"/>
          </p:cNvSpPr>
          <p:nvPr>
            <p:ph type="sldNum" sz="quarter" idx="10"/>
          </p:nvPr>
        </p:nvSpPr>
        <p:spPr/>
        <p:txBody>
          <a:bodyPr/>
          <a:lstStyle/>
          <a:p>
            <a:fld id="{94837FB1-3FF8-4B23-9EDE-774D5359EB4B}"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Why Electricity took</a:t>
            </a:r>
            <a:r>
              <a:rPr lang="en-US" sz="1200" b="1" kern="1200" baseline="0" dirty="0" smtClean="0">
                <a:solidFill>
                  <a:schemeClr val="tx1"/>
                </a:solidFill>
                <a:latin typeface="+mn-lt"/>
                <a:ea typeface="+mn-ea"/>
                <a:cs typeface="+mn-cs"/>
              </a:rPr>
              <a:t> time to exert its effects - </a:t>
            </a:r>
            <a:r>
              <a:rPr lang="en-US" sz="1200" kern="1200" dirty="0" smtClean="0">
                <a:solidFill>
                  <a:schemeClr val="tx1"/>
                </a:solidFill>
                <a:latin typeface="+mn-lt"/>
                <a:ea typeface="+mn-ea"/>
                <a:cs typeface="+mn-cs"/>
              </a:rPr>
              <a:t>Prior to 1920s, manufacturers simply added electricity-powered machines to old factories -- a rational choice while the old factories/equipment were still serviceable, but not one which fully realized the productivity potential of electrically-powered factories and equipment</a:t>
            </a:r>
            <a:r>
              <a:rPr lang="en-US" b="0" baseline="0" dirty="0" smtClean="0"/>
              <a:t>. It was only during World War I and in the 1920s, however, that manufacturers began to restructure their work processes to fully exploit the productivity efficiencies that electricity and electrically-powered machines made possible. </a:t>
            </a:r>
            <a:r>
              <a:rPr lang="en-US" sz="1200" b="0" i="0" kern="1200" dirty="0" smtClean="0">
                <a:solidFill>
                  <a:schemeClr val="tx1"/>
                </a:solidFill>
                <a:latin typeface="+mn-lt"/>
                <a:ea typeface="+mn-ea"/>
                <a:cs typeface="+mn-cs"/>
              </a:rPr>
              <a:t>By 1929, about 70% of all manufacturing plants used electricity as their main source of power. </a:t>
            </a:r>
            <a:endParaRPr lang="en-US" b="0" i="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Restructurin</a:t>
            </a:r>
            <a:r>
              <a:rPr lang="en-US" b="1" baseline="0" dirty="0" smtClean="0"/>
              <a:t>g work process – </a:t>
            </a:r>
            <a:r>
              <a:rPr lang="en-US" b="0" baseline="0" dirty="0" smtClean="0"/>
              <a:t>You had a similar situation later on with the introduction of the computer into the factory and office. Initially, all the computer did was to enable inefficient work processes to work faster, but not more productively. Secretaries who typed the boss’s letters on a typewriter would, if they made a typing error, simply white it out and type or ink in a correction. Once they got word processing, any error on a typewritten letter was a signal to redo the whole letter. Once the letter was redone, it was printed out and filed in paper form with the related incoming document – often in a central file outside the individual office - while the computer file copy was often deleted. It wasn’t until much later that office work processes began to be changed. </a:t>
            </a:r>
            <a:endParaRPr lang="en-US" b="0" i="0" dirty="0" smtClean="0"/>
          </a:p>
          <a:p>
            <a:endParaRPr lang="en-US" b="0" baseline="0" dirty="0" smtClean="0"/>
          </a:p>
        </p:txBody>
      </p:sp>
      <p:sp>
        <p:nvSpPr>
          <p:cNvPr id="4" name="Slide Number Placeholder 3"/>
          <p:cNvSpPr>
            <a:spLocks noGrp="1"/>
          </p:cNvSpPr>
          <p:nvPr>
            <p:ph type="sldNum" sz="quarter" idx="10"/>
          </p:nvPr>
        </p:nvSpPr>
        <p:spPr/>
        <p:txBody>
          <a:bodyPr/>
          <a:lstStyle/>
          <a:p>
            <a:fld id="{94837FB1-3FF8-4B23-9EDE-774D5359EB4B}"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tx1"/>
                </a:solidFill>
                <a:latin typeface="+mn-lt"/>
                <a:ea typeface="+mn-ea"/>
                <a:cs typeface="+mn-cs"/>
              </a:rPr>
              <a:t>New Kind of Factory</a:t>
            </a:r>
            <a:r>
              <a:rPr lang="en-US" sz="1600" b="1" kern="1200" baseline="0" dirty="0" smtClean="0">
                <a:solidFill>
                  <a:schemeClr val="tx1"/>
                </a:solidFill>
                <a:latin typeface="+mn-lt"/>
                <a:ea typeface="+mn-ea"/>
                <a:cs typeface="+mn-cs"/>
              </a:rPr>
              <a:t> - </a:t>
            </a:r>
            <a:r>
              <a:rPr lang="en-US" sz="1600" kern="1200" dirty="0" smtClean="0">
                <a:solidFill>
                  <a:schemeClr val="tx1"/>
                </a:solidFill>
                <a:latin typeface="+mn-lt"/>
                <a:ea typeface="+mn-ea"/>
                <a:cs typeface="+mn-cs"/>
              </a:rPr>
              <a:t>Electricity made it possible to power each machine with its own electric motor in a single story sky-lit factory with machines placed in a manner that correlated with each stage of the manufacturing process. It was not until the 1920’s, however, that all the elements fell into place -- i.e. low utility rates, reasonable prices for electric motors &amp; machinery, obsolescence &amp; service life end of old but still useful plants &amp; mechanical power systems.  Prior to that, manufacturers simply added electricity-powered machines to old factories -- a rational choice while the old factories/equipment were still serviceable, but not one which fully realized the productivity potential of electrically-powered factories and equipment</a:t>
            </a:r>
            <a:r>
              <a:rPr lang="en-US" sz="1600" b="0"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i="0" kern="1200" dirty="0" smtClean="0">
                <a:solidFill>
                  <a:schemeClr val="tx1"/>
                </a:solidFill>
                <a:latin typeface="+mn-lt"/>
                <a:ea typeface="+mn-ea"/>
                <a:cs typeface="+mn-cs"/>
              </a:rPr>
              <a:t>Productivity</a:t>
            </a:r>
            <a:r>
              <a:rPr lang="en-US" sz="1600" b="1" i="0" kern="1200" baseline="0" dirty="0" smtClean="0">
                <a:solidFill>
                  <a:schemeClr val="tx1"/>
                </a:solidFill>
                <a:latin typeface="+mn-lt"/>
                <a:ea typeface="+mn-ea"/>
                <a:cs typeface="+mn-cs"/>
              </a:rPr>
              <a:t> Effects - </a:t>
            </a:r>
            <a:r>
              <a:rPr lang="en-US" sz="1600" kern="1200" dirty="0" smtClean="0">
                <a:solidFill>
                  <a:schemeClr val="tx1"/>
                </a:solidFill>
                <a:latin typeface="+mn-lt"/>
                <a:ea typeface="+mn-ea"/>
                <a:cs typeface="+mn-cs"/>
              </a:rPr>
              <a:t>Between 1922-28, output per factory man-hour increased 75%. </a:t>
            </a:r>
            <a:r>
              <a:rPr lang="en-US" sz="1600" b="0" i="0" kern="1200" dirty="0" smtClean="0">
                <a:solidFill>
                  <a:schemeClr val="tx1"/>
                </a:solidFill>
                <a:latin typeface="+mn-lt"/>
                <a:ea typeface="+mn-ea"/>
                <a:cs typeface="+mn-cs"/>
              </a:rPr>
              <a:t>By 1929, about 70% of all manufacturing plants used electricity as their main source of power.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i="0" dirty="0" smtClean="0"/>
          </a:p>
        </p:txBody>
      </p:sp>
      <p:sp>
        <p:nvSpPr>
          <p:cNvPr id="4" name="Slide Number Placeholder 3"/>
          <p:cNvSpPr>
            <a:spLocks noGrp="1"/>
          </p:cNvSpPr>
          <p:nvPr>
            <p:ph type="sldNum" sz="quarter" idx="10"/>
          </p:nvPr>
        </p:nvSpPr>
        <p:spPr/>
        <p:txBody>
          <a:bodyPr/>
          <a:lstStyle/>
          <a:p>
            <a:fld id="{AE038B90-4F73-421B-8C6A-681D1C7DA29F}"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dirty="0" smtClean="0"/>
              <a:t>Printing</a:t>
            </a:r>
            <a:r>
              <a:rPr lang="en-US" sz="1600" b="1" baseline="0" dirty="0" smtClean="0"/>
              <a:t> – </a:t>
            </a:r>
            <a:r>
              <a:rPr lang="en-US" sz="1600" b="0" baseline="0" dirty="0" smtClean="0"/>
              <a:t>Electrically-driven presses helped small printing operations that had been threatened with extinction because they could not compete with the steam-driven presses that only large companies could afford. </a:t>
            </a:r>
            <a:endParaRPr lang="en-US" sz="1600" b="1" dirty="0"/>
          </a:p>
        </p:txBody>
      </p:sp>
      <p:sp>
        <p:nvSpPr>
          <p:cNvPr id="4" name="Slide Number Placeholder 3"/>
          <p:cNvSpPr>
            <a:spLocks noGrp="1"/>
          </p:cNvSpPr>
          <p:nvPr>
            <p:ph type="sldNum" sz="quarter" idx="10"/>
          </p:nvPr>
        </p:nvSpPr>
        <p:spPr/>
        <p:txBody>
          <a:bodyPr/>
          <a:lstStyle/>
          <a:p>
            <a:fld id="{94837FB1-3FF8-4B23-9EDE-774D5359EB4B}"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0" i="0" kern="1200" baseline="0" dirty="0" smtClean="0">
                <a:solidFill>
                  <a:schemeClr val="tx1"/>
                </a:solidFill>
                <a:latin typeface="+mn-lt"/>
                <a:ea typeface="+mn-ea"/>
                <a:cs typeface="+mn-cs"/>
              </a:rPr>
              <a:t>In comparison with steam, electric power was cheaper. Typically, an electric motor cost one fifth as much to operate as a comparatively powered steam engine. “Typically, one large steam engine generated power, which was then transmitted by a maze of belting to individual machines throughout the factory. On average, two thirds of the power so generated was wasted in transmission.” To operate any one machine the whole plant had to be run. Whenever the main transmission belt had to be tightened, replaced, or repaired, the whole factory came to a halt. Such a concentrated waste of energy disappeared when individual electric motors attached to individual machines and tools were developed. Fires were significantly reduced (as well as resulting fire insurance costs) when coal-burning steam generators and chafing belts (both main transmission and secondary transmission belts) no longer created sparks. </a:t>
            </a:r>
            <a:endParaRPr lang="en-US" sz="1600" b="0" i="0" dirty="0"/>
          </a:p>
        </p:txBody>
      </p:sp>
      <p:sp>
        <p:nvSpPr>
          <p:cNvPr id="4" name="Slide Number Placeholder 3"/>
          <p:cNvSpPr>
            <a:spLocks noGrp="1"/>
          </p:cNvSpPr>
          <p:nvPr>
            <p:ph type="sldNum" sz="quarter" idx="10"/>
          </p:nvPr>
        </p:nvSpPr>
        <p:spPr/>
        <p:txBody>
          <a:bodyPr/>
          <a:lstStyle/>
          <a:p>
            <a:fld id="{94837FB1-3FF8-4B23-9EDE-774D5359EB4B}" type="slidenum">
              <a:rPr lang="en-US" smtClean="0"/>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600" b="1" kern="1200" dirty="0" smtClean="0">
                <a:solidFill>
                  <a:schemeClr val="tx1"/>
                </a:solidFill>
                <a:latin typeface="+mn-lt"/>
                <a:ea typeface="+mn-ea"/>
                <a:cs typeface="+mn-cs"/>
              </a:rPr>
              <a:t>Low density and land prices in the suburbs - </a:t>
            </a:r>
            <a:r>
              <a:rPr lang="en-US" sz="1600" kern="1200" dirty="0" smtClean="0">
                <a:solidFill>
                  <a:schemeClr val="tx1"/>
                </a:solidFill>
                <a:latin typeface="+mn-lt"/>
                <a:ea typeface="+mn-ea"/>
                <a:cs typeface="+mn-cs"/>
              </a:rPr>
              <a:t>Because the motor vehicle opened up much more land than was possible with public transportation, the price of a square foot of real estate was lower in areas accessible only to cars than in neighborhoods served by good streetcar systems.!! With more developable land available at cheaper prices, the average size of a building lot rose from about three thousand square feet in streetcar suburbs to about five thousand square feet in automobile suburbs. Res­idential densities moved in the opposite direction from about twenty thousand per square mile in trolley-based areas to about half that in areas based solely on the motorcar. In fact, the residential density of a neigh­borhood today is largely a function of the type of transportation system that accompanied its early development</a:t>
            </a:r>
          </a:p>
          <a:p>
            <a:r>
              <a:rPr lang="en-US" sz="1600" b="1" kern="1200" dirty="0" err="1" smtClean="0">
                <a:solidFill>
                  <a:schemeClr val="tx1"/>
                </a:solidFill>
                <a:latin typeface="+mn-lt"/>
                <a:ea typeface="+mn-ea"/>
                <a:cs typeface="+mn-cs"/>
              </a:rPr>
              <a:t>Centerless</a:t>
            </a:r>
            <a:r>
              <a:rPr lang="en-US" sz="1600" b="1" kern="1200" dirty="0" smtClean="0">
                <a:solidFill>
                  <a:schemeClr val="tx1"/>
                </a:solidFill>
                <a:latin typeface="+mn-lt"/>
                <a:ea typeface="+mn-ea"/>
                <a:cs typeface="+mn-cs"/>
              </a:rPr>
              <a:t> city - </a:t>
            </a:r>
            <a:r>
              <a:rPr lang="en-US" sz="1600" kern="1200" dirty="0" smtClean="0">
                <a:solidFill>
                  <a:schemeClr val="tx1"/>
                </a:solidFill>
                <a:latin typeface="+mn-lt"/>
                <a:ea typeface="+mn-ea"/>
                <a:cs typeface="+mn-cs"/>
              </a:rPr>
              <a:t>The automobile led to the </a:t>
            </a:r>
            <a:r>
              <a:rPr lang="en-US" sz="1600" kern="1200" dirty="0" err="1" smtClean="0">
                <a:solidFill>
                  <a:schemeClr val="tx1"/>
                </a:solidFill>
                <a:latin typeface="+mn-lt"/>
                <a:ea typeface="+mn-ea"/>
                <a:cs typeface="+mn-cs"/>
              </a:rPr>
              <a:t>centerless</a:t>
            </a:r>
            <a:r>
              <a:rPr lang="en-US" sz="1600" kern="1200" dirty="0" smtClean="0">
                <a:solidFill>
                  <a:schemeClr val="tx1"/>
                </a:solidFill>
                <a:latin typeface="+mn-lt"/>
                <a:ea typeface="+mn-ea"/>
                <a:cs typeface="+mn-cs"/>
              </a:rPr>
              <a:t> city -- a collection of suburbs with no obvious central city -- starting with Orange and Santa Clara counties, but eventually spreading to the East as industries, businesses, and offices migrated from central cities to suburban industrial parks and mega-malls. </a:t>
            </a:r>
            <a:endParaRPr lang="en-US" sz="1600" b="1" dirty="0"/>
          </a:p>
        </p:txBody>
      </p:sp>
      <p:sp>
        <p:nvSpPr>
          <p:cNvPr id="4" name="Slide Number Placeholder 3"/>
          <p:cNvSpPr>
            <a:spLocks noGrp="1"/>
          </p:cNvSpPr>
          <p:nvPr>
            <p:ph type="sldNum" sz="quarter" idx="10"/>
          </p:nvPr>
        </p:nvSpPr>
        <p:spPr/>
        <p:txBody>
          <a:bodyPr/>
          <a:lstStyle/>
          <a:p>
            <a:fld id="{ECD7A34D-4713-4553-9A6B-2DBFC6270E72}"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baseline="0" dirty="0" smtClean="0">
                <a:solidFill>
                  <a:schemeClr val="tx1"/>
                </a:solidFill>
                <a:latin typeface="+mn-lt"/>
                <a:ea typeface="+mn-ea"/>
                <a:cs typeface="+mn-cs"/>
              </a:rPr>
              <a:t>The Selling Problem -  </a:t>
            </a:r>
            <a:r>
              <a:rPr lang="en-US" sz="1600" b="0" kern="1200" baseline="0" dirty="0" smtClean="0">
                <a:solidFill>
                  <a:schemeClr val="tx1"/>
                </a:solidFill>
                <a:latin typeface="+mn-lt"/>
                <a:ea typeface="+mn-ea"/>
                <a:cs typeface="+mn-cs"/>
              </a:rPr>
              <a:t>Once selling all that could be produced became a problem, the manufacturers had to convince </a:t>
            </a:r>
            <a:r>
              <a:rPr lang="en-US" sz="1600" kern="1200" dirty="0" smtClean="0">
                <a:solidFill>
                  <a:schemeClr val="tx1"/>
                </a:solidFill>
                <a:latin typeface="+mn-lt"/>
                <a:ea typeface="+mn-ea"/>
                <a:cs typeface="+mn-cs"/>
              </a:rPr>
              <a:t>consumers to buy their products and also to define themselves by the goods they owned.</a:t>
            </a:r>
            <a:r>
              <a:rPr lang="en-US" sz="1600" kern="1200" baseline="0" dirty="0" smtClean="0">
                <a:solidFill>
                  <a:schemeClr val="tx1"/>
                </a:solidFill>
                <a:latin typeface="+mn-lt"/>
                <a:ea typeface="+mn-ea"/>
                <a:cs typeface="+mn-cs"/>
              </a:rPr>
              <a:t> To do this, advertisers and mass merchandisers</a:t>
            </a:r>
            <a:r>
              <a:rPr lang="en-US" sz="1600" kern="1200" dirty="0" smtClean="0">
                <a:solidFill>
                  <a:schemeClr val="tx1"/>
                </a:solidFill>
                <a:latin typeface="+mn-lt"/>
                <a:ea typeface="+mn-ea"/>
                <a:cs typeface="+mn-cs"/>
              </a:rPr>
              <a:t> had to overcome centuries-old Protestant values. Thrift, disciplined work, delayed gratification, and contentment with one’s material lot had to be replaced with beliefs implicit in quickly acquired wealth, installment buying, immediate pleasure, and dissatisfaction with the goods one already owned, Guiltless discard of things that still worked or that could be fixed was necessary in the new calculus of consumption; otherwise the economy could not continue to expand.</a:t>
            </a:r>
            <a:r>
              <a:rPr lang="en-US" sz="1600" kern="1200" baseline="0" dirty="0" smtClean="0">
                <a:solidFill>
                  <a:schemeClr val="tx1"/>
                </a:solidFill>
                <a:latin typeface="+mn-lt"/>
                <a:ea typeface="+mn-ea"/>
                <a:cs typeface="+mn-cs"/>
              </a:rPr>
              <a:t> One result was a vast increase in the amount of expenditures for advertising. </a:t>
            </a:r>
            <a:r>
              <a:rPr lang="en-US" sz="1600" kern="1200" dirty="0" smtClean="0">
                <a:solidFill>
                  <a:schemeClr val="tx1"/>
                </a:solidFill>
                <a:latin typeface="+mn-lt"/>
                <a:ea typeface="+mn-ea"/>
                <a:cs typeface="+mn-cs"/>
              </a:rPr>
              <a:t>Advertising expenditures rose from $682,000,000 in 1914 to $1</a:t>
            </a:r>
            <a:r>
              <a:rPr lang="en-US" sz="1600" b="1" kern="1200" dirty="0" smtClean="0">
                <a:solidFill>
                  <a:schemeClr val="tx1"/>
                </a:solidFill>
                <a:latin typeface="+mn-lt"/>
                <a:ea typeface="+mn-ea"/>
                <a:cs typeface="+mn-cs"/>
              </a:rPr>
              <a:t>.</a:t>
            </a:r>
            <a:r>
              <a:rPr lang="en-US" sz="1600" kern="1200" dirty="0" smtClean="0">
                <a:solidFill>
                  <a:schemeClr val="tx1"/>
                </a:solidFill>
                <a:latin typeface="+mn-lt"/>
                <a:ea typeface="+mn-ea"/>
                <a:cs typeface="+mn-cs"/>
              </a:rPr>
              <a:t>4 billion in 1919 and nearly $3 billion in 1929. </a:t>
            </a:r>
            <a:endParaRPr lang="en-US" sz="1600" b="1" dirty="0" smtClean="0"/>
          </a:p>
          <a:p>
            <a:endParaRPr lang="en-US" sz="1600" dirty="0"/>
          </a:p>
        </p:txBody>
      </p:sp>
      <p:sp>
        <p:nvSpPr>
          <p:cNvPr id="4" name="Slide Number Placeholder 3"/>
          <p:cNvSpPr>
            <a:spLocks noGrp="1"/>
          </p:cNvSpPr>
          <p:nvPr>
            <p:ph type="sldNum" sz="quarter" idx="10"/>
          </p:nvPr>
        </p:nvSpPr>
        <p:spPr/>
        <p:txBody>
          <a:bodyPr/>
          <a:lstStyle/>
          <a:p>
            <a:fld id="{94837FB1-3FF8-4B23-9EDE-774D5359EB4B}" type="slidenum">
              <a:rPr lang="en-US" smtClean="0"/>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dirty="0" smtClean="0"/>
              <a:t>Productivity gains &amp; higher profits - </a:t>
            </a:r>
            <a:r>
              <a:rPr lang="en-US" sz="1600" dirty="0" smtClean="0"/>
              <a:t>In the 1920s,  the</a:t>
            </a:r>
            <a:r>
              <a:rPr lang="en-US" sz="1600" baseline="0" dirty="0" smtClean="0"/>
              <a:t> NBER index of Employee Output in Manufacturing (with 1958 as the base year =100) rose from 30.2 in 1919 to 52.0 in 1929, an increase of 72.2%. Meanwhile, the average weekly wage of employees in manufacturing rose from $21.44 a week in 1919 to $24.76 a week in 1929, an increase of 11.47% and the Consumer Price Index (CPI) for all items declined from 51.8 in 1919 to 51.3 in 1929, a decline of about 1%. Thus, most of the increase in productivity went into profits. The large-scale increase in profits in turn went into conspicuous consumption and to some extent into speculative bubbles that eventually crashed. In the 1920s, the speculative bubbles were Florida real estate and the stock market. </a:t>
            </a:r>
            <a:endParaRPr lang="en-US" sz="1600" dirty="0"/>
          </a:p>
        </p:txBody>
      </p:sp>
      <p:sp>
        <p:nvSpPr>
          <p:cNvPr id="4" name="Slide Number Placeholder 3"/>
          <p:cNvSpPr>
            <a:spLocks noGrp="1"/>
          </p:cNvSpPr>
          <p:nvPr>
            <p:ph type="sldNum" sz="quarter" idx="10"/>
          </p:nvPr>
        </p:nvSpPr>
        <p:spPr/>
        <p:txBody>
          <a:bodyPr/>
          <a:lstStyle/>
          <a:p>
            <a:fld id="{94837FB1-3FF8-4B23-9EDE-774D5359EB4B}" type="slidenum">
              <a:rPr lang="en-US" smtClean="0"/>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600" b="1" dirty="0" smtClean="0"/>
              <a:t>Gas</a:t>
            </a:r>
            <a:r>
              <a:rPr lang="en-US" sz="1600" b="1" baseline="0" dirty="0" smtClean="0"/>
              <a:t> &amp; kerosene lighting - </a:t>
            </a:r>
            <a:r>
              <a:rPr lang="en-US" sz="1600" kern="1200" dirty="0" smtClean="0">
                <a:solidFill>
                  <a:schemeClr val="tx1"/>
                </a:solidFill>
                <a:latin typeface="+mn-lt"/>
                <a:ea typeface="+mn-ea"/>
                <a:cs typeface="+mn-cs"/>
              </a:rPr>
              <a:t>Gas burned oxygen, produced odors and soot, and required gas jets that could ignite fires or, if snuffed out, release poisonous fumes and cause explosions. Gas fixtures had to be washed of black</a:t>
            </a:r>
            <a:r>
              <a:rPr lang="en-US" sz="1600" kern="1200" baseline="0" dirty="0" smtClean="0">
                <a:solidFill>
                  <a:schemeClr val="tx1"/>
                </a:solidFill>
                <a:latin typeface="+mn-lt"/>
                <a:ea typeface="+mn-ea"/>
                <a:cs typeface="+mn-cs"/>
              </a:rPr>
              <a:t> soot almost daily and the soot soiled wallpaper and fabrics. </a:t>
            </a:r>
            <a:r>
              <a:rPr lang="en-US" sz="1600" kern="1200" dirty="0" smtClean="0">
                <a:solidFill>
                  <a:schemeClr val="tx1"/>
                </a:solidFill>
                <a:latin typeface="+mn-lt"/>
                <a:ea typeface="+mn-ea"/>
                <a:cs typeface="+mn-cs"/>
              </a:rPr>
              <a:t>Gas-fueled houses were most functional, appealing, and safe if individual rooms could be shut off for airing out and minimizing drafts. Interiors decorated in deep reds, blues, greens, and browns were p</a:t>
            </a:r>
          </a:p>
          <a:p>
            <a:r>
              <a:rPr lang="en-US" sz="1600" kern="1200" dirty="0" smtClean="0">
                <a:solidFill>
                  <a:schemeClr val="tx1"/>
                </a:solidFill>
                <a:latin typeface="+mn-lt"/>
                <a:ea typeface="+mn-ea"/>
                <a:cs typeface="+mn-cs"/>
              </a:rPr>
              <a:t>preferred for their capacity to conceal soot. Thus, Victorian</a:t>
            </a:r>
            <a:r>
              <a:rPr lang="en-US" sz="1600" kern="1200" baseline="0" dirty="0" smtClean="0">
                <a:solidFill>
                  <a:schemeClr val="tx1"/>
                </a:solidFill>
                <a:latin typeface="+mn-lt"/>
                <a:ea typeface="+mn-ea"/>
                <a:cs typeface="+mn-cs"/>
              </a:rPr>
              <a:t> home décor favored these darker colors.   </a:t>
            </a:r>
          </a:p>
          <a:p>
            <a:r>
              <a:rPr lang="en-US" sz="1600" b="1" kern="1200" baseline="0" dirty="0" smtClean="0">
                <a:solidFill>
                  <a:schemeClr val="tx1"/>
                </a:solidFill>
                <a:latin typeface="+mn-lt"/>
                <a:ea typeface="+mn-ea"/>
                <a:cs typeface="+mn-cs"/>
              </a:rPr>
              <a:t>Electric lighting – </a:t>
            </a:r>
            <a:r>
              <a:rPr lang="en-US" sz="1600" b="0" kern="1200" baseline="0" dirty="0" smtClean="0">
                <a:solidFill>
                  <a:schemeClr val="tx1"/>
                </a:solidFill>
                <a:latin typeface="+mn-lt"/>
                <a:ea typeface="+mn-ea"/>
                <a:cs typeface="+mn-cs"/>
              </a:rPr>
              <a:t>Electric lighting, </a:t>
            </a:r>
            <a:r>
              <a:rPr lang="en-US" sz="1600" kern="1200" dirty="0" smtClean="0">
                <a:solidFill>
                  <a:schemeClr val="tx1"/>
                </a:solidFill>
                <a:latin typeface="+mn-lt"/>
                <a:ea typeface="+mn-ea"/>
                <a:cs typeface="+mn-cs"/>
              </a:rPr>
              <a:t>which did not involve heavier capital investment than gas, proved cheaper to operate, especially when all factors, such as  worker health and fire insurance, were included. !! Better light dramatically improved working conditions in print shops, textile mills, and other facilities where visual acuity and clean air were important. Its effects were indirect; it improved the work environment rather than the means of production.</a:t>
            </a:r>
            <a:r>
              <a:rPr lang="en-US" sz="1600" kern="1200" baseline="0" dirty="0" smtClean="0">
                <a:solidFill>
                  <a:schemeClr val="tx1"/>
                </a:solidFill>
                <a:latin typeface="+mn-lt"/>
                <a:ea typeface="+mn-ea"/>
                <a:cs typeface="+mn-cs"/>
              </a:rPr>
              <a:t> </a:t>
            </a:r>
            <a:endParaRPr lang="en-US" sz="1600" b="1" dirty="0"/>
          </a:p>
        </p:txBody>
      </p:sp>
      <p:sp>
        <p:nvSpPr>
          <p:cNvPr id="4" name="Slide Number Placeholder 3"/>
          <p:cNvSpPr>
            <a:spLocks noGrp="1"/>
          </p:cNvSpPr>
          <p:nvPr>
            <p:ph type="sldNum" sz="quarter" idx="10"/>
          </p:nvPr>
        </p:nvSpPr>
        <p:spPr/>
        <p:txBody>
          <a:bodyPr/>
          <a:lstStyle/>
          <a:p>
            <a:fld id="{94837FB1-3FF8-4B23-9EDE-774D5359EB4B}" type="slidenum">
              <a:rPr lang="en-US" smtClean="0"/>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Reconfiguration of the house - </a:t>
            </a:r>
            <a:r>
              <a:rPr lang="en-US" sz="1200" kern="1200" dirty="0" smtClean="0">
                <a:solidFill>
                  <a:schemeClr val="tx1"/>
                </a:solidFill>
                <a:latin typeface="+mn-lt"/>
                <a:ea typeface="+mn-ea"/>
                <a:cs typeface="+mn-cs"/>
              </a:rPr>
              <a:t>Late nineteenth- century gas-equipped Victorian homes tended to be dark and divided into many rooms. Gas burned oxygen, produced odors and soot, and required gas jets that could ignite fires or, if snuffed out, release poisonous fumes and cause explosions. Gas-fueled houses were most functional, appealing, and safe if individual rooms could be shut off for airing out and minimizing drafts. Interiors decorated in deep reds, blues, greens, and browns were preferred for their capacity to conceal soot. Houses illuminated by electricity could have more numerous and flexible light sources, thus more freedom in furniture arrangement. Also, since electric lights did not produce soot, electrified homes could also have lighter-colored carpets, walls, and ceilings, making their interiors much brighter than before. Electric wiring, together with indoor plumbing, added substantially to the cost of house construction. To keep housing prices stable while adding these new technologies, builders proved eager to cut costs elsewhere by reducing the size and number of rooms! House plans for homes with electricity began to eliminate formal front parlors, merging them with the family sitting room to create a single living room, often opening directly into a dining room. Large entrance halls were reduced in size or even eliminated. As Gwendolyn Wright noted in </a:t>
            </a:r>
            <a:r>
              <a:rPr lang="en-US" sz="1200" i="1" kern="1200" dirty="0" smtClean="0">
                <a:solidFill>
                  <a:schemeClr val="tx1"/>
                </a:solidFill>
                <a:latin typeface="+mn-lt"/>
                <a:ea typeface="+mn-ea"/>
                <a:cs typeface="+mn-cs"/>
              </a:rPr>
              <a:t>Building the Dream, </a:t>
            </a:r>
            <a:r>
              <a:rPr lang="en-US" sz="1200" kern="1200" dirty="0" smtClean="0">
                <a:solidFill>
                  <a:schemeClr val="tx1"/>
                </a:solidFill>
                <a:latin typeface="+mn-lt"/>
                <a:ea typeface="+mn-ea"/>
                <a:cs typeface="+mn-cs"/>
              </a:rPr>
              <a:t>it was rare to have single-purpose rooms such as libraries, pantries, sewing rooms, and spare bedrooms, which had comprised the Victorians' sense of uniqueness and complex domestic life. In a moderately priced two-story house there were usually only three downstairs rooms: living room, dining room, and kitchen.</a:t>
            </a:r>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Wall colors and lamps - </a:t>
            </a:r>
            <a:r>
              <a:rPr lang="en-US" sz="1200" kern="1200" dirty="0" smtClean="0">
                <a:solidFill>
                  <a:schemeClr val="tx1"/>
                </a:solidFill>
                <a:latin typeface="+mn-lt"/>
                <a:ea typeface="+mn-ea"/>
                <a:cs typeface="+mn-cs"/>
              </a:rPr>
              <a:t>Victorian color schemes of dark reds, greens, and browns that once had hidden the soot from gas burners. A house with electricity could adopt lighter colors for walls and ceilings, making it much brighter than before. Electricity was also much more flexible as a lighting source, compared to gas. !! A gas burner could not be placed anywhere in a room, while an electric light could, making it easier to move furniture into new arrangements. Other factors influenced home design, but the nature of gas lighting was a check upon the bright, open, and flexible house plans that electric lights encouraged and which many home economists preferred</a:t>
            </a:r>
            <a:endParaRPr lang="en-US" dirty="0"/>
          </a:p>
        </p:txBody>
      </p:sp>
      <p:sp>
        <p:nvSpPr>
          <p:cNvPr id="4" name="Slide Number Placeholder 3"/>
          <p:cNvSpPr>
            <a:spLocks noGrp="1"/>
          </p:cNvSpPr>
          <p:nvPr>
            <p:ph type="sldNum" sz="quarter" idx="10"/>
          </p:nvPr>
        </p:nvSpPr>
        <p:spPr/>
        <p:txBody>
          <a:bodyPr/>
          <a:lstStyle/>
          <a:p>
            <a:fld id="{94837FB1-3FF8-4B23-9EDE-774D5359EB4B}" type="slidenum">
              <a:rPr lang="en-US" smtClean="0"/>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Sporting events ‘under the lights’ – </a:t>
            </a:r>
            <a:r>
              <a:rPr lang="en-US" sz="1200" b="0" kern="1200" dirty="0" smtClean="0">
                <a:solidFill>
                  <a:schemeClr val="tx1"/>
                </a:solidFill>
                <a:latin typeface="+mn-lt"/>
                <a:ea typeface="+mn-ea"/>
                <a:cs typeface="+mn-cs"/>
              </a:rPr>
              <a:t>By</a:t>
            </a:r>
            <a:r>
              <a:rPr lang="en-US" sz="1200" b="0" kern="1200" baseline="0" dirty="0" smtClean="0">
                <a:solidFill>
                  <a:schemeClr val="tx1"/>
                </a:solidFill>
                <a:latin typeface="+mn-lt"/>
                <a:ea typeface="+mn-ea"/>
                <a:cs typeface="+mn-cs"/>
              </a:rPr>
              <a:t> the late-1930s and early-1940s, baseball and football games often took place at night since this usually increased attendance. People no longer had to take time off from work or school to attend a game. Sometimes, teams scheduled games at night to get an edge on the competition. In the early 1940s, Clark Griffith would schedule Washington Senators’ baseball games at night to take advantage of the fact that his pitching staff had four knuckleball pitchers whose knuckleball pitches were especially hard to hit at night. </a:t>
            </a: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Increased Reading - </a:t>
            </a:r>
            <a:r>
              <a:rPr lang="en-US" sz="1200" kern="1200" dirty="0" smtClean="0">
                <a:solidFill>
                  <a:schemeClr val="tx1"/>
                </a:solidFill>
                <a:latin typeface="+mn-lt"/>
                <a:ea typeface="+mn-ea"/>
                <a:cs typeface="+mn-cs"/>
              </a:rPr>
              <a:t>One of the less apparent but most profound consequences of domestic electric lighting was the encouragement of reading at home. Increased reading broadened knowledge, stirred new interests, and created a more sophisticated society, especially away from centers of culture, which in turn increased demand for electricity. Persons who had trouble reading by dim fire- or candlelight, and especially young children who could not be left alone to regulate gaslights, could eas­ily and safely read by electric light. Partly for this reason, the Muncie, Indiana, public library loaned out eight times as many b</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baseline="0" dirty="0" smtClean="0">
                <a:solidFill>
                  <a:schemeClr val="tx1"/>
                </a:solidFill>
                <a:latin typeface="+mn-lt"/>
                <a:ea typeface="+mn-ea"/>
                <a:cs typeface="+mn-cs"/>
              </a:rPr>
              <a:t>Dispersal of the family within the house - </a:t>
            </a:r>
            <a:r>
              <a:rPr lang="en-US" sz="1200" kern="1200" dirty="0" smtClean="0">
                <a:solidFill>
                  <a:schemeClr val="tx1"/>
                </a:solidFill>
                <a:latin typeface="+mn-lt"/>
                <a:ea typeface="+mn-ea"/>
                <a:cs typeface="+mn-cs"/>
              </a:rPr>
              <a:t>Electricity had an equalizing effect; all spaces could be heated and lighted to the same degree and there were fewer cold rooms or dark corners pushing the family toward the hearth or kitchen stove where they had once automatically clustered. Because the electric light was not a form of fire, adults did not have to control or supervise its use, as even the youngest could turn a switch. Children could find light anywhere and no longer had to do homework together around a common table. Artificial light also erased such of the distinction between day and night, so that the timing as well as the location of activities varied more, and the coming of darkness no longer called a halt to much of the daily round. When the hearth ceased to be the center, domestic life spread out and lost both its focus and the rhythm imparted by alternating light and darkness. Furthermore, the conversation which had once been the hearth's distinguishing feature was interrupted and transected by the radio, phonograph, and telephone. !! In the later 1920s radio became a substitute hearth, clustering the family together to hear crackling reports from great distances, baseball games, and the latest music. Radio drew the family circle together to hear about the outside world; broadcasts both stimulated and silenced conversation. In the nineteenth century the lighted hearth and the oil lamp were the universal symbols of the home, providing a warm center for social life. Just as electrification spread out the city's population and made the factory's form more flexible, so too at the microcosmic level of the home it dispersed the family.</a:t>
            </a:r>
            <a:endParaRPr lang="en-US" b="1" i="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latin typeface="+mn-lt"/>
                <a:ea typeface="+mn-ea"/>
                <a:cs typeface="+mn-cs"/>
              </a:rPr>
              <a:t>ooks</a:t>
            </a:r>
            <a:r>
              <a:rPr lang="en-US" sz="1200" kern="1200" dirty="0" smtClean="0">
                <a:solidFill>
                  <a:schemeClr val="tx1"/>
                </a:solidFill>
                <a:latin typeface="+mn-lt"/>
                <a:ea typeface="+mn-ea"/>
                <a:cs typeface="+mn-cs"/>
              </a:rPr>
              <a:t> per inhabitant in 1925 as it had in 1890.</a:t>
            </a:r>
            <a:endParaRPr lang="en-US" b="1" dirty="0" smtClean="0"/>
          </a:p>
        </p:txBody>
      </p:sp>
      <p:sp>
        <p:nvSpPr>
          <p:cNvPr id="4" name="Slide Number Placeholder 3"/>
          <p:cNvSpPr>
            <a:spLocks noGrp="1"/>
          </p:cNvSpPr>
          <p:nvPr>
            <p:ph type="sldNum" sz="quarter" idx="10"/>
          </p:nvPr>
        </p:nvSpPr>
        <p:spPr/>
        <p:txBody>
          <a:bodyPr/>
          <a:lstStyle/>
          <a:p>
            <a:fld id="{AE038B90-4F73-421B-8C6A-681D1C7DA29F}" type="slidenum">
              <a:rPr lang="en-US" smtClean="0"/>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Lights</a:t>
            </a:r>
            <a:r>
              <a:rPr lang="en-US" b="1" baseline="0" dirty="0" smtClean="0"/>
              <a:t> – </a:t>
            </a:r>
            <a:r>
              <a:rPr lang="en-US" b="0" baseline="0" dirty="0" smtClean="0"/>
              <a:t>a General Electric manager called the electric light “the entering wedge” that made possible all further sales. </a:t>
            </a:r>
          </a:p>
          <a:p>
            <a:r>
              <a:rPr lang="en-US" b="1" baseline="0" dirty="0" smtClean="0"/>
              <a:t>Irons – </a:t>
            </a:r>
            <a:r>
              <a:rPr lang="en-US" b="0" baseline="0" dirty="0" smtClean="0"/>
              <a:t>Unlike the previous hot stove iron, the electric iron did not require a nearby hot stove. Consequently, it could be used anywhere, saving fuel and keeping the house cooler in summer. </a:t>
            </a:r>
          </a:p>
          <a:p>
            <a:endParaRPr lang="en-US" b="1" dirty="0"/>
          </a:p>
        </p:txBody>
      </p:sp>
      <p:sp>
        <p:nvSpPr>
          <p:cNvPr id="4" name="Slide Number Placeholder 3"/>
          <p:cNvSpPr>
            <a:spLocks noGrp="1"/>
          </p:cNvSpPr>
          <p:nvPr>
            <p:ph type="sldNum" sz="quarter" idx="10"/>
          </p:nvPr>
        </p:nvSpPr>
        <p:spPr/>
        <p:txBody>
          <a:bodyPr/>
          <a:lstStyle/>
          <a:p>
            <a:fld id="{94837FB1-3FF8-4B23-9EDE-774D5359EB4B}" type="slidenum">
              <a:rPr lang="en-US" smtClean="0"/>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55BB3-2382-4CAF-A98E-80E1DA15E888}" type="slidenum">
              <a:rPr lang="en-US" smtClean="0"/>
              <a:pPr/>
              <a:t>66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In the words</a:t>
            </a:r>
            <a:r>
              <a:rPr lang="en-US" sz="1600" baseline="0" dirty="0" smtClean="0"/>
              <a:t> of Kenneth T. Jackson’s </a:t>
            </a:r>
            <a:r>
              <a:rPr lang="en-US" sz="1600" i="1" baseline="0" dirty="0" smtClean="0"/>
              <a:t>Crabgrass Frontier. The suburbanization of the United States</a:t>
            </a:r>
            <a:r>
              <a:rPr lang="en-US" sz="1600" i="0" baseline="0" dirty="0" smtClean="0"/>
              <a:t>. “</a:t>
            </a:r>
            <a:r>
              <a:rPr lang="en-US" sz="1600" kern="1200" dirty="0" smtClean="0">
                <a:solidFill>
                  <a:schemeClr val="tx1"/>
                </a:solidFill>
                <a:latin typeface="+mn-lt"/>
                <a:ea typeface="+mn-ea"/>
                <a:cs typeface="+mn-cs"/>
              </a:rPr>
              <a:t>In the mid-nineteenth century, when row houses predominated, the street was the primary open space, and it performed an important recreational function.</a:t>
            </a:r>
            <a:r>
              <a:rPr lang="en-US" sz="1600" kern="1200" baseline="30000" dirty="0" smtClean="0">
                <a:solidFill>
                  <a:schemeClr val="tx1"/>
                </a:solidFill>
                <a:latin typeface="+mn-lt"/>
                <a:ea typeface="+mn-ea"/>
                <a:cs typeface="+mn-cs"/>
              </a:rPr>
              <a:t>17</a:t>
            </a:r>
            <a:r>
              <a:rPr lang="en-US" sz="1600" kern="1200" dirty="0" smtClean="0">
                <a:solidFill>
                  <a:schemeClr val="tx1"/>
                </a:solidFill>
                <a:latin typeface="+mn-lt"/>
                <a:ea typeface="+mn-ea"/>
                <a:cs typeface="+mn-cs"/>
              </a:rPr>
              <a:t> By 1920, however, most urban resi­dents and virtually all highway engineers saw streets primarily as arteries for motor vehicles.” </a:t>
            </a:r>
            <a:endParaRPr lang="en-US" sz="1600" dirty="0"/>
          </a:p>
        </p:txBody>
      </p:sp>
      <p:sp>
        <p:nvSpPr>
          <p:cNvPr id="4" name="Slide Number Placeholder 3"/>
          <p:cNvSpPr>
            <a:spLocks noGrp="1"/>
          </p:cNvSpPr>
          <p:nvPr>
            <p:ph type="sldNum" sz="quarter" idx="10"/>
          </p:nvPr>
        </p:nvSpPr>
        <p:spPr/>
        <p:txBody>
          <a:bodyPr/>
          <a:lstStyle/>
          <a:p>
            <a:fld id="{ECD7A34D-4713-4553-9A6B-2DBFC6270E7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r>
              <a:rPr lang="en-US" sz="1600" b="1" dirty="0" smtClean="0"/>
              <a:t>Centralizing rural activities</a:t>
            </a:r>
            <a:r>
              <a:rPr lang="en-US" sz="1600" b="1" baseline="0" dirty="0" smtClean="0"/>
              <a:t> - </a:t>
            </a:r>
            <a:r>
              <a:rPr lang="en-US" sz="1600" kern="1200" dirty="0" smtClean="0">
                <a:solidFill>
                  <a:schemeClr val="tx1"/>
                </a:solidFill>
                <a:latin typeface="+mn-lt"/>
                <a:ea typeface="+mn-ea"/>
                <a:cs typeface="+mn-cs"/>
              </a:rPr>
              <a:t>Small crossroads centers lost their general trade and service functions to neighboring towns -- some disappeared while others became specialized agricultural supply depots. Small towns located on highways developed facilities catering to tourists. Many formerly localized institutions and services -- education, health care, postal service, general stores -- and other formerly urban institutions -- libraries, chain stores, gas stations --- were relocated to, in, and around the larger rural villages. These larger villages became the centers of rural space. </a:t>
            </a:r>
          </a:p>
          <a:p>
            <a:r>
              <a:rPr lang="en-US" sz="1600" b="1" kern="1200" dirty="0" smtClean="0">
                <a:solidFill>
                  <a:schemeClr val="tx1"/>
                </a:solidFill>
                <a:latin typeface="+mn-lt"/>
                <a:ea typeface="+mn-ea"/>
                <a:cs typeface="+mn-cs"/>
              </a:rPr>
              <a:t>Consolidated schools - </a:t>
            </a:r>
            <a:r>
              <a:rPr lang="en-US" sz="1600" kern="1200" dirty="0" smtClean="0">
                <a:solidFill>
                  <a:schemeClr val="tx1"/>
                </a:solidFill>
                <a:latin typeface="+mn-lt"/>
                <a:ea typeface="+mn-ea"/>
                <a:cs typeface="+mn-cs"/>
              </a:rPr>
              <a:t>. By 1926 some 27,000 school buses were in service, allowing the replacement of rural one-room schools to which students walked with schools large enough to offer a much more varied, high-quality education, especially at the high school level. The school bus became a crucial instrument of educational improvement. Between 1914 and 1929 the high school population nearly tripled to the point that half of all high-school-age persons were enrolled. Many high schools, as a re­sult, introduced vocational training programs for the increasing number of students uninterested in or unequipped for the traditional academic course. With more and more young people spend­ing more and more time there, schools also took on new social functions through extracurricular activities and athletics.</a:t>
            </a:r>
            <a:endParaRPr lang="en-US" sz="1600" b="1" kern="1200" dirty="0" smtClean="0">
              <a:solidFill>
                <a:schemeClr val="tx1"/>
              </a:solidFill>
              <a:latin typeface="+mn-lt"/>
              <a:ea typeface="+mn-ea"/>
              <a:cs typeface="+mn-cs"/>
            </a:endParaRPr>
          </a:p>
          <a:p>
            <a:r>
              <a:rPr lang="en-US" sz="1600" b="1" kern="1200" dirty="0" smtClean="0">
                <a:solidFill>
                  <a:schemeClr val="tx1"/>
                </a:solidFill>
                <a:latin typeface="+mn-lt"/>
                <a:ea typeface="+mn-ea"/>
                <a:cs typeface="+mn-cs"/>
              </a:rPr>
              <a:t>Amount of rural travel - </a:t>
            </a:r>
            <a:r>
              <a:rPr lang="en-US" sz="1600" kern="1200" dirty="0" smtClean="0">
                <a:solidFill>
                  <a:schemeClr val="tx1"/>
                </a:solidFill>
                <a:latin typeface="+mn-lt"/>
                <a:ea typeface="+mn-ea"/>
                <a:cs typeface="+mn-cs"/>
              </a:rPr>
              <a:t>While rural people could travel greater distances with cars, most trips occurred within a previously demarcated rural area, with 1/3</a:t>
            </a:r>
            <a:r>
              <a:rPr lang="en-US" sz="1600" kern="1200" baseline="30000" dirty="0" smtClean="0">
                <a:solidFill>
                  <a:schemeClr val="tx1"/>
                </a:solidFill>
                <a:latin typeface="+mn-lt"/>
                <a:ea typeface="+mn-ea"/>
                <a:cs typeface="+mn-cs"/>
              </a:rPr>
              <a:t>rd</a:t>
            </a:r>
            <a:r>
              <a:rPr lang="en-US" sz="1600" kern="1200" dirty="0" smtClean="0">
                <a:solidFill>
                  <a:schemeClr val="tx1"/>
                </a:solidFill>
                <a:latin typeface="+mn-lt"/>
                <a:ea typeface="+mn-ea"/>
                <a:cs typeface="+mn-cs"/>
              </a:rPr>
              <a:t> to ½ of all trips under 20 miles.!! While the automobile did not generally lead to longer trips, it did lead to more frequent ones. Families that traveled to a village only one or two times a year before the car now traveled every few weeks with one. Instead of traveling only to the nearest village, they traveled throughout the area to several different towns. Meanwhile, they went less frequently to the crossroads centers which were themselves disappearing or losing their retail business functions. Goods which the family formerly purchased at a crossroads store or by mail order catalog now had to be purchased in town. The automobile so fundamentally changed the structure of rural society that by the Great Depression, a farm family without a car faced special difficulties -- it took longer by horse and wagon to reach relocated services in village centers; and barns, livery stables, harness shops, and blacksmiths dwindled as their owners converted them into parking lots, garages, and gas stations. Thus, the car became a rural necessity. </a:t>
            </a:r>
            <a:endParaRPr lang="en-US" sz="1600" b="1" dirty="0"/>
          </a:p>
        </p:txBody>
      </p:sp>
      <p:sp>
        <p:nvSpPr>
          <p:cNvPr id="4" name="Slide Number Placeholder 3"/>
          <p:cNvSpPr>
            <a:spLocks noGrp="1"/>
          </p:cNvSpPr>
          <p:nvPr>
            <p:ph type="sldNum" sz="quarter" idx="10"/>
          </p:nvPr>
        </p:nvSpPr>
        <p:spPr/>
        <p:txBody>
          <a:bodyPr/>
          <a:lstStyle/>
          <a:p>
            <a:fld id="{ECD7A34D-4713-4553-9A6B-2DBFC6270E7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sz="1600" b="1" dirty="0" smtClean="0"/>
              <a:t>Installment</a:t>
            </a:r>
            <a:r>
              <a:rPr lang="en-US" sz="1600" b="1" baseline="0" dirty="0" smtClean="0"/>
              <a:t> purchases - </a:t>
            </a:r>
            <a:r>
              <a:rPr lang="en-US" sz="1600" kern="1200" dirty="0" smtClean="0">
                <a:solidFill>
                  <a:schemeClr val="tx1"/>
                </a:solidFill>
                <a:latin typeface="+mn-lt"/>
                <a:ea typeface="+mn-ea"/>
                <a:cs typeface="+mn-cs"/>
              </a:rPr>
              <a:t>Cars were relatively</a:t>
            </a:r>
            <a:r>
              <a:rPr lang="en-US" sz="1600" kern="1200" baseline="0" dirty="0" smtClean="0">
                <a:solidFill>
                  <a:schemeClr val="tx1"/>
                </a:solidFill>
                <a:latin typeface="+mn-lt"/>
                <a:ea typeface="+mn-ea"/>
                <a:cs typeface="+mn-cs"/>
              </a:rPr>
              <a:t> </a:t>
            </a:r>
            <a:r>
              <a:rPr lang="en-US" sz="1600" kern="1200" dirty="0" smtClean="0">
                <a:solidFill>
                  <a:schemeClr val="tx1"/>
                </a:solidFill>
                <a:latin typeface="+mn-lt"/>
                <a:ea typeface="+mn-ea"/>
                <a:cs typeface="+mn-cs"/>
              </a:rPr>
              <a:t>expensive so that families had a hard time coming up with the money to buy cars. Manufacturers wanted to make money so they collaborated with bankers  and factions of society that held capital to find a way to sell more autos—thus the birth of installment payments or credit</a:t>
            </a:r>
            <a:r>
              <a:rPr lang="en-US" sz="1600" kern="1200" baseline="0" dirty="0" smtClean="0">
                <a:solidFill>
                  <a:schemeClr val="tx1"/>
                </a:solidFill>
                <a:latin typeface="+mn-lt"/>
                <a:ea typeface="+mn-ea"/>
                <a:cs typeface="+mn-cs"/>
              </a:rPr>
              <a:t> – an innovation pioneered by GM. </a:t>
            </a:r>
          </a:p>
          <a:p>
            <a:r>
              <a:rPr lang="en-US" sz="1600" b="1" kern="1200" baseline="0" dirty="0" smtClean="0">
                <a:solidFill>
                  <a:schemeClr val="tx1"/>
                </a:solidFill>
                <a:latin typeface="+mn-lt"/>
                <a:ea typeface="+mn-ea"/>
                <a:cs typeface="+mn-cs"/>
              </a:rPr>
              <a:t>Auto insurance – </a:t>
            </a:r>
            <a:r>
              <a:rPr lang="en-US" sz="1600" b="0" kern="1200" baseline="0" dirty="0" smtClean="0">
                <a:solidFill>
                  <a:schemeClr val="tx1"/>
                </a:solidFill>
                <a:latin typeface="+mn-lt"/>
                <a:ea typeface="+mn-ea"/>
                <a:cs typeface="+mn-cs"/>
              </a:rPr>
              <a:t>Autos brought about the fact of auto accidents which together with the American concept of the tort notion of fault and the reality of drivers without the wherewithal to compensate an accident victim whom they were responsible for injuring led to financial responsibility laws – which required drivers to either have auto liability insurance or post some sort of bond to the state in order to prove that they were financially responsible enough to meet an auto tort judgment against them. Connecticut in 1925 was the first state to enact such a law. Other states soon followed. Massachusetts in 1927 was the first state to enact a compulsory auto insurance law which required all motorists to acquire auto liability insurance as a prerequisite for registering and getting license tags for their autos.  </a:t>
            </a:r>
            <a:endParaRPr lang="en-US" sz="1600" b="1" kern="1200" baseline="0" dirty="0" smtClean="0">
              <a:solidFill>
                <a:schemeClr val="tx1"/>
              </a:solidFill>
              <a:latin typeface="+mn-lt"/>
              <a:ea typeface="+mn-ea"/>
              <a:cs typeface="+mn-cs"/>
            </a:endParaRPr>
          </a:p>
          <a:p>
            <a:r>
              <a:rPr lang="en-US" sz="1600" b="1" kern="1200" baseline="0" dirty="0" smtClean="0">
                <a:solidFill>
                  <a:schemeClr val="tx1"/>
                </a:solidFill>
                <a:latin typeface="+mn-lt"/>
                <a:ea typeface="+mn-ea"/>
                <a:cs typeface="+mn-cs"/>
              </a:rPr>
              <a:t>Used cars - </a:t>
            </a:r>
            <a:r>
              <a:rPr lang="en-US" sz="1600" kern="1200" dirty="0" smtClean="0">
                <a:solidFill>
                  <a:schemeClr val="tx1"/>
                </a:solidFill>
                <a:latin typeface="+mn-lt"/>
                <a:ea typeface="+mn-ea"/>
                <a:cs typeface="+mn-cs"/>
              </a:rPr>
              <a:t>The sale of new  shiny autos posed a new issue: What do we do all these used cars when we persuade families to buy  new cars and upgrade their previous models? So, a new industry evolved: </a:t>
            </a:r>
            <a:r>
              <a:rPr lang="en-US" sz="1600" i="1" kern="1200" dirty="0" smtClean="0">
                <a:solidFill>
                  <a:schemeClr val="tx1"/>
                </a:solidFill>
                <a:latin typeface="+mn-lt"/>
                <a:ea typeface="+mn-ea"/>
                <a:cs typeface="+mn-cs"/>
              </a:rPr>
              <a:t>Used Car Sales </a:t>
            </a:r>
            <a:r>
              <a:rPr lang="en-US" sz="1600" kern="1200" dirty="0" smtClean="0">
                <a:solidFill>
                  <a:schemeClr val="tx1"/>
                </a:solidFill>
                <a:latin typeface="+mn-lt"/>
                <a:ea typeface="+mn-ea"/>
                <a:cs typeface="+mn-cs"/>
              </a:rPr>
              <a:t>or what we  today called </a:t>
            </a:r>
            <a:r>
              <a:rPr lang="en-US" sz="1600" i="1" kern="1200" dirty="0" smtClean="0">
                <a:solidFill>
                  <a:schemeClr val="tx1"/>
                </a:solidFill>
                <a:latin typeface="+mn-lt"/>
                <a:ea typeface="+mn-ea"/>
                <a:cs typeface="+mn-cs"/>
              </a:rPr>
              <a:t>Previously Owned.</a:t>
            </a:r>
          </a:p>
          <a:p>
            <a:r>
              <a:rPr lang="en-US" sz="1600" b="1" i="0" kern="1200" dirty="0" smtClean="0">
                <a:solidFill>
                  <a:schemeClr val="tx1"/>
                </a:solidFill>
                <a:latin typeface="+mn-lt"/>
                <a:ea typeface="+mn-ea"/>
                <a:cs typeface="+mn-cs"/>
              </a:rPr>
              <a:t>C</a:t>
            </a:r>
            <a:r>
              <a:rPr lang="en-US" sz="1600" b="1" i="0" kern="1200" baseline="0" dirty="0" smtClean="0">
                <a:solidFill>
                  <a:schemeClr val="tx1"/>
                </a:solidFill>
                <a:latin typeface="+mn-lt"/>
                <a:ea typeface="+mn-ea"/>
                <a:cs typeface="+mn-cs"/>
              </a:rPr>
              <a:t>amping &amp; picnicking – </a:t>
            </a:r>
            <a:r>
              <a:rPr lang="en-US" sz="1600" b="0" i="0" kern="1200" baseline="0" dirty="0" smtClean="0">
                <a:solidFill>
                  <a:schemeClr val="tx1"/>
                </a:solidFill>
                <a:latin typeface="+mn-lt"/>
                <a:ea typeface="+mn-ea"/>
                <a:cs typeface="+mn-cs"/>
              </a:rPr>
              <a:t>During </a:t>
            </a:r>
            <a:r>
              <a:rPr lang="en-US" sz="1600" kern="1200" dirty="0" smtClean="0">
                <a:solidFill>
                  <a:schemeClr val="tx1"/>
                </a:solidFill>
                <a:latin typeface="+mn-lt"/>
                <a:ea typeface="+mn-ea"/>
                <a:cs typeface="+mn-cs"/>
              </a:rPr>
              <a:t>the period 1900-1920, several hundred thousand families toured the countryside, camping each night in a different spot along the road, sleeping in cars or tents, cooking their meals over campfires. Two factors accounted for this. First,</a:t>
            </a:r>
            <a:r>
              <a:rPr lang="en-US" sz="1600" kern="1200" baseline="0" dirty="0" smtClean="0">
                <a:solidFill>
                  <a:schemeClr val="tx1"/>
                </a:solidFill>
                <a:latin typeface="+mn-lt"/>
                <a:ea typeface="+mn-ea"/>
                <a:cs typeface="+mn-cs"/>
              </a:rPr>
              <a:t> the early absence of roadside motels and restaurants. Second, a turn-</a:t>
            </a:r>
            <a:r>
              <a:rPr lang="en-US" sz="1600" kern="1200" dirty="0" smtClean="0">
                <a:solidFill>
                  <a:schemeClr val="tx1"/>
                </a:solidFill>
                <a:latin typeface="+mn-lt"/>
                <a:ea typeface="+mn-ea"/>
                <a:cs typeface="+mn-cs"/>
              </a:rPr>
              <a:t>of-the-century revolt against late Victorian institutions which was an offshoot of the 19</a:t>
            </a:r>
            <a:r>
              <a:rPr lang="en-US" sz="1600" kern="1200" baseline="30000" dirty="0" smtClean="0">
                <a:solidFill>
                  <a:schemeClr val="tx1"/>
                </a:solidFill>
                <a:latin typeface="+mn-lt"/>
                <a:ea typeface="+mn-ea"/>
                <a:cs typeface="+mn-cs"/>
              </a:rPr>
              <a:t>th</a:t>
            </a:r>
            <a:r>
              <a:rPr lang="en-US" sz="1600" kern="1200" dirty="0" smtClean="0">
                <a:solidFill>
                  <a:schemeClr val="tx1"/>
                </a:solidFill>
                <a:latin typeface="+mn-lt"/>
                <a:ea typeface="+mn-ea"/>
                <a:cs typeface="+mn-cs"/>
              </a:rPr>
              <a:t> century romantic reaction against industrial capitalism -- a nostalgia for local color, community, roots, family cohesiveness, contact with nature, spirituality, and individuality. In Europe, this nostalgia produced powerful collectivist movements; but in America, the resilience of the political system and the existence of new channels of escape led to different consequences. “Thus, among the ironies surrounding the car culture, perhaps the strangest is this: early on, the automobile industry became the backbone of modern industrial capitalism, yet it was born in a spirit of rebellion against that system. </a:t>
            </a:r>
          </a:p>
          <a:p>
            <a:r>
              <a:rPr lang="en-US" sz="1600" b="1" kern="1200" dirty="0" smtClean="0">
                <a:solidFill>
                  <a:schemeClr val="tx1"/>
                </a:solidFill>
                <a:latin typeface="+mn-lt"/>
                <a:ea typeface="+mn-ea"/>
                <a:cs typeface="+mn-cs"/>
              </a:rPr>
              <a:t>Auto campgrounds</a:t>
            </a:r>
            <a:r>
              <a:rPr lang="en-US" sz="1600" b="1" kern="1200" baseline="0" dirty="0" smtClean="0">
                <a:solidFill>
                  <a:schemeClr val="tx1"/>
                </a:solidFill>
                <a:latin typeface="+mn-lt"/>
                <a:ea typeface="+mn-ea"/>
                <a:cs typeface="+mn-cs"/>
              </a:rPr>
              <a:t> - </a:t>
            </a:r>
            <a:r>
              <a:rPr lang="en-US" sz="1600" kern="1200" dirty="0" smtClean="0">
                <a:solidFill>
                  <a:schemeClr val="tx1"/>
                </a:solidFill>
                <a:latin typeface="+mn-lt"/>
                <a:ea typeface="+mn-ea"/>
                <a:cs typeface="+mn-cs"/>
              </a:rPr>
              <a:t>As time went on, towns and municipalities established auto campsites. There was a twofold motive. First, roadside camping led to littering, trespassing, and property theft of flowers, fruit, and other property. Second, town merchants wanted to cash in on the new tourist trade. Since tourists were assumed to be prosperous middle class consumers, they hoped a small investment in camp facilities would produce good business for local stores.</a:t>
            </a:r>
            <a:r>
              <a:rPr lang="en-US" sz="1600" kern="1200" baseline="0" dirty="0" smtClean="0">
                <a:solidFill>
                  <a:schemeClr val="tx1"/>
                </a:solidFill>
                <a:latin typeface="+mn-lt"/>
                <a:ea typeface="+mn-ea"/>
                <a:cs typeface="+mn-cs"/>
              </a:rPr>
              <a:t> </a:t>
            </a:r>
            <a:r>
              <a:rPr lang="en-US" sz="1600" kern="1200" dirty="0" smtClean="0">
                <a:solidFill>
                  <a:schemeClr val="tx1"/>
                </a:solidFill>
                <a:latin typeface="+mn-lt"/>
                <a:ea typeface="+mn-ea"/>
                <a:cs typeface="+mn-cs"/>
              </a:rPr>
              <a:t>Thus,</a:t>
            </a:r>
            <a:r>
              <a:rPr lang="en-US" sz="1600" kern="1200" baseline="0" dirty="0" smtClean="0">
                <a:solidFill>
                  <a:schemeClr val="tx1"/>
                </a:solidFill>
                <a:latin typeface="+mn-lt"/>
                <a:ea typeface="+mn-ea"/>
                <a:cs typeface="+mn-cs"/>
              </a:rPr>
              <a:t> t</a:t>
            </a:r>
            <a:r>
              <a:rPr lang="en-US" sz="1600" kern="1200" dirty="0" smtClean="0">
                <a:solidFill>
                  <a:schemeClr val="tx1"/>
                </a:solidFill>
                <a:latin typeface="+mn-lt"/>
                <a:ea typeface="+mn-ea"/>
                <a:cs typeface="+mn-cs"/>
              </a:rPr>
              <a:t>he auto camp was part of the process by which individualized ‘drifter tourism‘ -- </a:t>
            </a:r>
            <a:r>
              <a:rPr lang="en-US" sz="1600" kern="1200" dirty="0" err="1" smtClean="0">
                <a:solidFill>
                  <a:schemeClr val="tx1"/>
                </a:solidFill>
                <a:latin typeface="+mn-lt"/>
                <a:ea typeface="+mn-ea"/>
                <a:cs typeface="+mn-cs"/>
              </a:rPr>
              <a:t>gypsying</a:t>
            </a:r>
            <a:r>
              <a:rPr lang="en-US" sz="1600" kern="1200" dirty="0" smtClean="0">
                <a:solidFill>
                  <a:schemeClr val="tx1"/>
                </a:solidFill>
                <a:latin typeface="+mn-lt"/>
                <a:ea typeface="+mn-ea"/>
                <a:cs typeface="+mn-cs"/>
              </a:rPr>
              <a:t> -- became institutionalized ‘mass tourism.’ </a:t>
            </a:r>
          </a:p>
          <a:p>
            <a:r>
              <a:rPr lang="en-US" sz="1600" b="1" kern="1200" dirty="0" smtClean="0">
                <a:solidFill>
                  <a:schemeClr val="tx1"/>
                </a:solidFill>
                <a:latin typeface="+mn-lt"/>
                <a:ea typeface="+mn-ea"/>
                <a:cs typeface="+mn-cs"/>
              </a:rPr>
              <a:t>Private campgrounds</a:t>
            </a:r>
            <a:r>
              <a:rPr lang="en-US" sz="1600" b="1" kern="1200" baseline="0" dirty="0" smtClean="0">
                <a:solidFill>
                  <a:schemeClr val="tx1"/>
                </a:solidFill>
                <a:latin typeface="+mn-lt"/>
                <a:ea typeface="+mn-ea"/>
                <a:cs typeface="+mn-cs"/>
              </a:rPr>
              <a:t> – </a:t>
            </a:r>
            <a:r>
              <a:rPr lang="en-US" sz="1600" b="0" kern="1200" baseline="0" dirty="0" smtClean="0">
                <a:solidFill>
                  <a:schemeClr val="tx1"/>
                </a:solidFill>
                <a:latin typeface="+mn-lt"/>
                <a:ea typeface="+mn-ea"/>
                <a:cs typeface="+mn-cs"/>
              </a:rPr>
              <a:t>Municipal campgrounds </a:t>
            </a:r>
            <a:r>
              <a:rPr lang="en-US" sz="1600" kern="1200" dirty="0" smtClean="0">
                <a:solidFill>
                  <a:schemeClr val="tx1"/>
                </a:solidFill>
                <a:latin typeface="+mn-lt"/>
                <a:ea typeface="+mn-ea"/>
                <a:cs typeface="+mn-cs"/>
              </a:rPr>
              <a:t>began to find themselves in a bind. In order to attract tourists, they had to upgrade their facilities. By the mid-1920s, this meant hot showers and community lounges. But the added expenditures were not producing added revenues in town stores, since the new crop of low-budget tourists were not spending enough. By the mid-1920s, therefore, camps began to impose daily fees -- both to screen out poor campers and to finance the maintenance and improvements needed to attract the ‘better class’ tourists (</a:t>
            </a:r>
            <a:r>
              <a:rPr lang="en-US" sz="1600" kern="1200" dirty="0" err="1" smtClean="0">
                <a:solidFill>
                  <a:schemeClr val="tx1"/>
                </a:solidFill>
                <a:latin typeface="+mn-lt"/>
                <a:ea typeface="+mn-ea"/>
                <a:cs typeface="+mn-cs"/>
              </a:rPr>
              <a:t>I.e</a:t>
            </a:r>
            <a:r>
              <a:rPr lang="en-US" sz="1600" kern="1200" dirty="0" smtClean="0">
                <a:solidFill>
                  <a:schemeClr val="tx1"/>
                </a:solidFill>
                <a:latin typeface="+mn-lt"/>
                <a:ea typeface="+mn-ea"/>
                <a:cs typeface="+mn-cs"/>
              </a:rPr>
              <a:t> the middle and upper-middle class receptionists who are the target of all the leisure industries). !! Fees did not save the public camps, but they did produce a new business -- the private campground. Once public campgrounds began to charge fees, private operators found they could compete more equally. Unlike many municipal campgrounds which were often inside the town and often near the business district, private camps were usually located outside town alongside the highway -- a feature which proved appealing to motorists unwilling to venture downtown through strange streets and local traffic. Since resident campground owners took greater interest in camp upkeep than paid municipal caretakers and could screen guests more carefully, the advantage had by the late-1920s turned toward private camps and their public competitors either closed down or turned over operations to independent proprietors. </a:t>
            </a:r>
          </a:p>
          <a:p>
            <a:endParaRPr lang="en-US" sz="1600" b="1" i="0" kern="1200" dirty="0" smtClean="0">
              <a:solidFill>
                <a:schemeClr val="tx1"/>
              </a:solidFill>
              <a:latin typeface="+mn-lt"/>
              <a:ea typeface="+mn-ea"/>
              <a:cs typeface="+mn-cs"/>
            </a:endParaRPr>
          </a:p>
          <a:p>
            <a:endParaRPr lang="en-US" sz="1600" b="1" kern="1200" dirty="0" smtClean="0">
              <a:solidFill>
                <a:schemeClr val="tx1"/>
              </a:solidFill>
              <a:latin typeface="+mn-lt"/>
              <a:ea typeface="+mn-ea"/>
              <a:cs typeface="+mn-cs"/>
            </a:endParaRPr>
          </a:p>
          <a:p>
            <a:endParaRPr lang="en-US" sz="1600" b="1" dirty="0"/>
          </a:p>
        </p:txBody>
      </p:sp>
      <p:sp>
        <p:nvSpPr>
          <p:cNvPr id="4" name="Slide Number Placeholder 3"/>
          <p:cNvSpPr>
            <a:spLocks noGrp="1"/>
          </p:cNvSpPr>
          <p:nvPr>
            <p:ph type="sldNum" sz="quarter" idx="10"/>
          </p:nvPr>
        </p:nvSpPr>
        <p:spPr/>
        <p:txBody>
          <a:bodyPr/>
          <a:lstStyle/>
          <a:p>
            <a:fld id="{ECD7A34D-4713-4553-9A6B-2DBFC6270E7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EE718C-CA49-4354-A23E-F4771AC8D013}" type="datetimeFigureOut">
              <a:rPr lang="en-US" smtClean="0"/>
              <a:t>4/13/2013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BFF88-4E5E-4551-A77F-A3FF9E3120AB}" type="slidenum">
              <a:rPr lang="en-US" smtClean="0"/>
              <a:t>‹#›</a:t>
            </a:fld>
            <a:endParaRPr lang="en-US"/>
          </a:p>
        </p:txBody>
      </p:sp>
    </p:spTree>
    <p:extLst>
      <p:ext uri="{BB962C8B-B14F-4D97-AF65-F5344CB8AC3E}">
        <p14:creationId xmlns:p14="http://schemas.microsoft.com/office/powerpoint/2010/main" val="2805917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EE718C-CA49-4354-A23E-F4771AC8D013}" type="datetimeFigureOut">
              <a:rPr lang="en-US" smtClean="0"/>
              <a:t>4/13/2013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BFF88-4E5E-4551-A77F-A3FF9E3120AB}" type="slidenum">
              <a:rPr lang="en-US" smtClean="0"/>
              <a:t>‹#›</a:t>
            </a:fld>
            <a:endParaRPr lang="en-US"/>
          </a:p>
        </p:txBody>
      </p:sp>
    </p:spTree>
    <p:extLst>
      <p:ext uri="{BB962C8B-B14F-4D97-AF65-F5344CB8AC3E}">
        <p14:creationId xmlns:p14="http://schemas.microsoft.com/office/powerpoint/2010/main" val="3898155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EE718C-CA49-4354-A23E-F4771AC8D013}" type="datetimeFigureOut">
              <a:rPr lang="en-US" smtClean="0"/>
              <a:t>4/13/2013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BFF88-4E5E-4551-A77F-A3FF9E3120AB}" type="slidenum">
              <a:rPr lang="en-US" smtClean="0"/>
              <a:t>‹#›</a:t>
            </a:fld>
            <a:endParaRPr lang="en-US"/>
          </a:p>
        </p:txBody>
      </p:sp>
    </p:spTree>
    <p:extLst>
      <p:ext uri="{BB962C8B-B14F-4D97-AF65-F5344CB8AC3E}">
        <p14:creationId xmlns:p14="http://schemas.microsoft.com/office/powerpoint/2010/main" val="3723472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EE718C-CA49-4354-A23E-F4771AC8D013}" type="datetimeFigureOut">
              <a:rPr lang="en-US" smtClean="0"/>
              <a:t>4/13/2013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BFF88-4E5E-4551-A77F-A3FF9E3120AB}" type="slidenum">
              <a:rPr lang="en-US" smtClean="0"/>
              <a:t>‹#›</a:t>
            </a:fld>
            <a:endParaRPr lang="en-US"/>
          </a:p>
        </p:txBody>
      </p:sp>
    </p:spTree>
    <p:extLst>
      <p:ext uri="{BB962C8B-B14F-4D97-AF65-F5344CB8AC3E}">
        <p14:creationId xmlns:p14="http://schemas.microsoft.com/office/powerpoint/2010/main" val="2765240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EE718C-CA49-4354-A23E-F4771AC8D013}" type="datetimeFigureOut">
              <a:rPr lang="en-US" smtClean="0"/>
              <a:t>4/13/2013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BFF88-4E5E-4551-A77F-A3FF9E3120AB}" type="slidenum">
              <a:rPr lang="en-US" smtClean="0"/>
              <a:t>‹#›</a:t>
            </a:fld>
            <a:endParaRPr lang="en-US"/>
          </a:p>
        </p:txBody>
      </p:sp>
    </p:spTree>
    <p:extLst>
      <p:ext uri="{BB962C8B-B14F-4D97-AF65-F5344CB8AC3E}">
        <p14:creationId xmlns:p14="http://schemas.microsoft.com/office/powerpoint/2010/main" val="3743716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EE718C-CA49-4354-A23E-F4771AC8D013}" type="datetimeFigureOut">
              <a:rPr lang="en-US" smtClean="0"/>
              <a:t>4/13/2013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4BFF88-4E5E-4551-A77F-A3FF9E3120AB}" type="slidenum">
              <a:rPr lang="en-US" smtClean="0"/>
              <a:t>‹#›</a:t>
            </a:fld>
            <a:endParaRPr lang="en-US"/>
          </a:p>
        </p:txBody>
      </p:sp>
    </p:spTree>
    <p:extLst>
      <p:ext uri="{BB962C8B-B14F-4D97-AF65-F5344CB8AC3E}">
        <p14:creationId xmlns:p14="http://schemas.microsoft.com/office/powerpoint/2010/main" val="1457226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EE718C-CA49-4354-A23E-F4771AC8D013}" type="datetimeFigureOut">
              <a:rPr lang="en-US" smtClean="0"/>
              <a:t>4/13/2013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4BFF88-4E5E-4551-A77F-A3FF9E3120AB}" type="slidenum">
              <a:rPr lang="en-US" smtClean="0"/>
              <a:t>‹#›</a:t>
            </a:fld>
            <a:endParaRPr lang="en-US"/>
          </a:p>
        </p:txBody>
      </p:sp>
    </p:spTree>
    <p:extLst>
      <p:ext uri="{BB962C8B-B14F-4D97-AF65-F5344CB8AC3E}">
        <p14:creationId xmlns:p14="http://schemas.microsoft.com/office/powerpoint/2010/main" val="1754860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EE718C-CA49-4354-A23E-F4771AC8D013}" type="datetimeFigureOut">
              <a:rPr lang="en-US" smtClean="0"/>
              <a:t>4/13/2013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4BFF88-4E5E-4551-A77F-A3FF9E3120AB}" type="slidenum">
              <a:rPr lang="en-US" smtClean="0"/>
              <a:t>‹#›</a:t>
            </a:fld>
            <a:endParaRPr lang="en-US"/>
          </a:p>
        </p:txBody>
      </p:sp>
    </p:spTree>
    <p:extLst>
      <p:ext uri="{BB962C8B-B14F-4D97-AF65-F5344CB8AC3E}">
        <p14:creationId xmlns:p14="http://schemas.microsoft.com/office/powerpoint/2010/main" val="2448121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EE718C-CA49-4354-A23E-F4771AC8D013}" type="datetimeFigureOut">
              <a:rPr lang="en-US" smtClean="0"/>
              <a:t>4/13/2013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4BFF88-4E5E-4551-A77F-A3FF9E3120AB}" type="slidenum">
              <a:rPr lang="en-US" smtClean="0"/>
              <a:t>‹#›</a:t>
            </a:fld>
            <a:endParaRPr lang="en-US"/>
          </a:p>
        </p:txBody>
      </p:sp>
    </p:spTree>
    <p:extLst>
      <p:ext uri="{BB962C8B-B14F-4D97-AF65-F5344CB8AC3E}">
        <p14:creationId xmlns:p14="http://schemas.microsoft.com/office/powerpoint/2010/main" val="4081716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EE718C-CA49-4354-A23E-F4771AC8D013}" type="datetimeFigureOut">
              <a:rPr lang="en-US" smtClean="0"/>
              <a:t>4/13/2013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4BFF88-4E5E-4551-A77F-A3FF9E3120AB}" type="slidenum">
              <a:rPr lang="en-US" smtClean="0"/>
              <a:t>‹#›</a:t>
            </a:fld>
            <a:endParaRPr lang="en-US"/>
          </a:p>
        </p:txBody>
      </p:sp>
    </p:spTree>
    <p:extLst>
      <p:ext uri="{BB962C8B-B14F-4D97-AF65-F5344CB8AC3E}">
        <p14:creationId xmlns:p14="http://schemas.microsoft.com/office/powerpoint/2010/main" val="753330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EE718C-CA49-4354-A23E-F4771AC8D013}" type="datetimeFigureOut">
              <a:rPr lang="en-US" smtClean="0"/>
              <a:t>4/13/2013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4BFF88-4E5E-4551-A77F-A3FF9E3120AB}" type="slidenum">
              <a:rPr lang="en-US" smtClean="0"/>
              <a:t>‹#›</a:t>
            </a:fld>
            <a:endParaRPr lang="en-US"/>
          </a:p>
        </p:txBody>
      </p:sp>
    </p:spTree>
    <p:extLst>
      <p:ext uri="{BB962C8B-B14F-4D97-AF65-F5344CB8AC3E}">
        <p14:creationId xmlns:p14="http://schemas.microsoft.com/office/powerpoint/2010/main" val="3185253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EE718C-CA49-4354-A23E-F4771AC8D013}" type="datetimeFigureOut">
              <a:rPr lang="en-US" smtClean="0"/>
              <a:t>4/13/2013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4BFF88-4E5E-4551-A77F-A3FF9E3120AB}" type="slidenum">
              <a:rPr lang="en-US" smtClean="0"/>
              <a:t>‹#›</a:t>
            </a:fld>
            <a:endParaRPr lang="en-US"/>
          </a:p>
        </p:txBody>
      </p:sp>
    </p:spTree>
    <p:extLst>
      <p:ext uri="{BB962C8B-B14F-4D97-AF65-F5344CB8AC3E}">
        <p14:creationId xmlns:p14="http://schemas.microsoft.com/office/powerpoint/2010/main" val="1042509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reader@cox.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America Between</a:t>
            </a:r>
            <a:r>
              <a:rPr lang="en-US" baseline="0" dirty="0" smtClean="0"/>
              <a:t> the World Wars</a:t>
            </a:r>
            <a:endParaRPr lang="en-US" dirty="0"/>
          </a:p>
        </p:txBody>
      </p:sp>
      <p:sp>
        <p:nvSpPr>
          <p:cNvPr id="3" name="Subtitle 2"/>
          <p:cNvSpPr>
            <a:spLocks noGrp="1"/>
          </p:cNvSpPr>
          <p:nvPr>
            <p:ph type="subTitle" idx="1"/>
          </p:nvPr>
        </p:nvSpPr>
        <p:spPr/>
        <p:txBody>
          <a:bodyPr/>
          <a:lstStyle/>
          <a:p>
            <a:r>
              <a:rPr lang="en-US" dirty="0" smtClean="0"/>
              <a:t>Class 4</a:t>
            </a:r>
          </a:p>
          <a:p>
            <a:r>
              <a:rPr lang="en-US" dirty="0" smtClean="0"/>
              <a:t>William A. Reader</a:t>
            </a:r>
          </a:p>
          <a:p>
            <a:r>
              <a:rPr lang="en-US" dirty="0" smtClean="0"/>
              <a:t>E-mail: </a:t>
            </a:r>
            <a:r>
              <a:rPr lang="en-US" dirty="0" smtClean="0">
                <a:hlinkClick r:id="rId3"/>
              </a:rPr>
              <a:t>williamreader40@gmail.com </a:t>
            </a:r>
          </a:p>
          <a:p>
            <a:endParaRPr lang="en-US" dirty="0"/>
          </a:p>
        </p:txBody>
      </p:sp>
    </p:spTree>
    <p:extLst>
      <p:ext uri="{BB962C8B-B14F-4D97-AF65-F5344CB8AC3E}">
        <p14:creationId xmlns:p14="http://schemas.microsoft.com/office/powerpoint/2010/main" val="346546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Autos</a:t>
            </a:r>
            <a:r>
              <a:rPr lang="en-US" baseline="0" dirty="0" smtClean="0"/>
              <a:t> and Social Inventions - 2</a:t>
            </a:r>
            <a:endParaRPr lang="en-US" dirty="0"/>
          </a:p>
        </p:txBody>
      </p:sp>
      <p:sp>
        <p:nvSpPr>
          <p:cNvPr id="3" name="Content Placeholder 2"/>
          <p:cNvSpPr>
            <a:spLocks noGrp="1"/>
          </p:cNvSpPr>
          <p:nvPr>
            <p:ph idx="1"/>
          </p:nvPr>
        </p:nvSpPr>
        <p:spPr/>
        <p:txBody>
          <a:bodyPr>
            <a:normAutofit lnSpcReduction="10000"/>
          </a:bodyPr>
          <a:lstStyle/>
          <a:p>
            <a: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kern="1200" dirty="0" smtClean="0">
                <a:solidFill>
                  <a:schemeClr val="tx1"/>
                </a:solidFill>
                <a:latin typeface="+mn-lt"/>
                <a:ea typeface="+mn-ea"/>
                <a:cs typeface="+mn-cs"/>
              </a:rPr>
              <a:t>By its very existence, the automobile led to the following innovations – 2</a:t>
            </a:r>
          </a:p>
          <a:p>
            <a:pPr lvl="1"/>
            <a:r>
              <a:rPr lang="en-US" sz="2800" dirty="0" smtClean="0"/>
              <a:t>Gasoline stations</a:t>
            </a:r>
          </a:p>
          <a:p>
            <a:pPr lvl="1"/>
            <a:r>
              <a:rPr lang="en-US" dirty="0" smtClean="0"/>
              <a:t>Drive-in restaurants</a:t>
            </a:r>
          </a:p>
          <a:p>
            <a:pPr lvl="2" indent="-342900"/>
            <a:r>
              <a:rPr lang="en-US" sz="2400" dirty="0" smtClean="0"/>
              <a:t>Fast-food franchise restaurants</a:t>
            </a:r>
          </a:p>
          <a:p>
            <a:pPr lvl="1" indent="-342900"/>
            <a:r>
              <a:rPr lang="en-US" sz="2800" dirty="0" smtClean="0"/>
              <a:t>Motels and Motor Hotels</a:t>
            </a:r>
          </a:p>
          <a:p>
            <a:pPr lvl="1" indent="-342900"/>
            <a:r>
              <a:rPr lang="en-US" dirty="0" smtClean="0"/>
              <a:t>Gasoline credit cards</a:t>
            </a:r>
          </a:p>
          <a:p>
            <a:pPr lvl="1" indent="-342900"/>
            <a:r>
              <a:rPr lang="en-US" sz="2800" dirty="0" smtClean="0"/>
              <a:t>Traffic police &amp; State</a:t>
            </a:r>
            <a:r>
              <a:rPr lang="en-US" sz="2800" baseline="0" dirty="0" smtClean="0"/>
              <a:t> highway patrols</a:t>
            </a:r>
            <a:endParaRPr lang="en-US" sz="2800" dirty="0" smtClean="0"/>
          </a:p>
          <a:p>
            <a:pPr lvl="1" indent="-342900"/>
            <a:r>
              <a:rPr lang="en-US" dirty="0" smtClean="0"/>
              <a:t>Parking meters</a:t>
            </a:r>
          </a:p>
        </p:txBody>
      </p:sp>
      <p:sp>
        <p:nvSpPr>
          <p:cNvPr id="4" name="Slide Number Placeholder 3"/>
          <p:cNvSpPr>
            <a:spLocks noGrp="1"/>
          </p:cNvSpPr>
          <p:nvPr>
            <p:ph type="sldNum" sz="quarter" idx="12"/>
          </p:nvPr>
        </p:nvSpPr>
        <p:spPr/>
        <p:txBody>
          <a:bodyPr/>
          <a:lstStyle/>
          <a:p>
            <a:fld id="{763CAAF4-EAED-4DF8-83B2-420EDF70141E}" type="slidenum">
              <a:rPr lang="en-US" smtClean="0"/>
              <a:pPr/>
              <a:t>10</a:t>
            </a:fld>
            <a:endParaRPr lang="en-US"/>
          </a:p>
        </p:txBody>
      </p:sp>
    </p:spTree>
    <p:extLst>
      <p:ext uri="{BB962C8B-B14F-4D97-AF65-F5344CB8AC3E}">
        <p14:creationId xmlns:p14="http://schemas.microsoft.com/office/powerpoint/2010/main" val="2411288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Autos</a:t>
            </a:r>
            <a:r>
              <a:rPr lang="en-US" baseline="0" dirty="0" smtClean="0"/>
              <a:t> and Social Inventions - 3</a:t>
            </a:r>
            <a:endParaRPr lang="en-US" dirty="0"/>
          </a:p>
        </p:txBody>
      </p:sp>
      <p:sp>
        <p:nvSpPr>
          <p:cNvPr id="3" name="Content Placeholder 2"/>
          <p:cNvSpPr>
            <a:spLocks noGrp="1"/>
          </p:cNvSpPr>
          <p:nvPr>
            <p:ph idx="1"/>
          </p:nvPr>
        </p:nvSpPr>
        <p:spPr/>
        <p:txBody>
          <a:bodyPr>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kern="1200" dirty="0" smtClean="0">
                <a:solidFill>
                  <a:schemeClr val="tx1"/>
                </a:solidFill>
                <a:latin typeface="+mn-lt"/>
                <a:ea typeface="+mn-ea"/>
                <a:cs typeface="+mn-cs"/>
              </a:rPr>
              <a:t>By its very existence, the automobile led to the following innovations – 3</a:t>
            </a:r>
          </a:p>
          <a:p>
            <a:pPr lvl="1" indent="-342900">
              <a:buFont typeface="Arial" pitchFamily="34" charset="0"/>
              <a:buChar char="•"/>
            </a:pPr>
            <a:r>
              <a:rPr lang="en-US" sz="2800" dirty="0" smtClean="0"/>
              <a:t>Drive-in movies</a:t>
            </a:r>
          </a:p>
          <a:p>
            <a:pPr lvl="1" indent="-342900">
              <a:buFont typeface="Arial" pitchFamily="34" charset="0"/>
              <a:buChar char="•"/>
            </a:pPr>
            <a:r>
              <a:rPr lang="en-US" dirty="0" smtClean="0"/>
              <a:t>Shopping centers </a:t>
            </a:r>
          </a:p>
          <a:p>
            <a:pPr lvl="1" indent="-342900">
              <a:buFont typeface="Arial" pitchFamily="34" charset="0"/>
              <a:buChar char="•"/>
            </a:pPr>
            <a:r>
              <a:rPr lang="en-US" sz="2800" kern="1200" dirty="0" smtClean="0">
                <a:solidFill>
                  <a:schemeClr val="tx1"/>
                </a:solidFill>
                <a:latin typeface="+mn-lt"/>
                <a:ea typeface="+mn-ea"/>
                <a:cs typeface="+mn-cs"/>
              </a:rPr>
              <a:t>Malls</a:t>
            </a:r>
          </a:p>
          <a:p>
            <a:pPr lvl="1" indent="-342900">
              <a:buFont typeface="Arial" pitchFamily="34" charset="0"/>
              <a:buChar char="•"/>
            </a:pPr>
            <a:r>
              <a:rPr lang="en-US" dirty="0" smtClean="0"/>
              <a:t>Parking lots</a:t>
            </a:r>
          </a:p>
          <a:p>
            <a:pPr lvl="1" indent="-342900">
              <a:buFont typeface="Arial" pitchFamily="34" charset="0"/>
              <a:buChar char="•"/>
            </a:pPr>
            <a:r>
              <a:rPr lang="en-US" sz="2800" kern="1200" dirty="0" smtClean="0">
                <a:solidFill>
                  <a:schemeClr val="tx1"/>
                </a:solidFill>
                <a:latin typeface="+mn-lt"/>
                <a:ea typeface="+mn-ea"/>
                <a:cs typeface="+mn-cs"/>
              </a:rPr>
              <a:t>Traffic courts</a:t>
            </a:r>
          </a:p>
          <a:p>
            <a:pPr lvl="1" indent="-342900">
              <a:buFont typeface="Arial" pitchFamily="34" charset="0"/>
              <a:buChar char="•"/>
            </a:pPr>
            <a:r>
              <a:rPr lang="en-US" sz="2800" kern="1200" dirty="0" smtClean="0">
                <a:solidFill>
                  <a:schemeClr val="tx1"/>
                </a:solidFill>
                <a:latin typeface="+mn-lt"/>
                <a:ea typeface="+mn-ea"/>
                <a:cs typeface="+mn-cs"/>
              </a:rPr>
              <a:t>Automobile tags</a:t>
            </a:r>
          </a:p>
          <a:p>
            <a:pPr lvl="1" indent="-342900">
              <a:buFont typeface="Arial" pitchFamily="34" charset="0"/>
              <a:buChar char="•"/>
            </a:pPr>
            <a:r>
              <a:rPr lang="en-US" sz="2800" kern="1200" dirty="0" smtClean="0">
                <a:solidFill>
                  <a:schemeClr val="tx1"/>
                </a:solidFill>
                <a:latin typeface="+mn-lt"/>
                <a:ea typeface="+mn-ea"/>
                <a:cs typeface="+mn-cs"/>
              </a:rPr>
              <a:t>Driver’s Licenses</a:t>
            </a:r>
          </a:p>
        </p:txBody>
      </p:sp>
      <p:sp>
        <p:nvSpPr>
          <p:cNvPr id="4" name="Slide Number Placeholder 3"/>
          <p:cNvSpPr>
            <a:spLocks noGrp="1"/>
          </p:cNvSpPr>
          <p:nvPr>
            <p:ph type="sldNum" sz="quarter" idx="12"/>
          </p:nvPr>
        </p:nvSpPr>
        <p:spPr/>
        <p:txBody>
          <a:bodyPr/>
          <a:lstStyle/>
          <a:p>
            <a:fld id="{763CAAF4-EAED-4DF8-83B2-420EDF70141E}" type="slidenum">
              <a:rPr lang="en-US" smtClean="0"/>
              <a:pPr/>
              <a:t>11</a:t>
            </a:fld>
            <a:endParaRPr lang="en-US"/>
          </a:p>
        </p:txBody>
      </p:sp>
    </p:spTree>
    <p:extLst>
      <p:ext uri="{BB962C8B-B14F-4D97-AF65-F5344CB8AC3E}">
        <p14:creationId xmlns:p14="http://schemas.microsoft.com/office/powerpoint/2010/main" val="1697202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Movies in the 1920s &amp; 1930s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FC88AC-F6C4-4908-8508-B54856487233}" type="slidenum">
              <a:rPr lang="en-US" smtClean="0"/>
              <a:pPr/>
              <a:t>12</a:t>
            </a:fld>
            <a:endParaRPr lang="en-US"/>
          </a:p>
        </p:txBody>
      </p:sp>
    </p:spTree>
    <p:extLst>
      <p:ext uri="{BB962C8B-B14F-4D97-AF65-F5344CB8AC3E}">
        <p14:creationId xmlns:p14="http://schemas.microsoft.com/office/powerpoint/2010/main" val="158916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Pictures</a:t>
            </a:r>
            <a:endParaRPr lang="en-US" dirty="0"/>
          </a:p>
        </p:txBody>
      </p:sp>
      <p:sp>
        <p:nvSpPr>
          <p:cNvPr id="3" name="Content Placeholder 2"/>
          <p:cNvSpPr>
            <a:spLocks noGrp="1"/>
          </p:cNvSpPr>
          <p:nvPr>
            <p:ph idx="1"/>
          </p:nvPr>
        </p:nvSpPr>
        <p:spPr/>
        <p:txBody>
          <a:bodyPr>
            <a:normAutofit/>
          </a:bodyPr>
          <a:lstStyle/>
          <a:p>
            <a:r>
              <a:rPr lang="en-US" dirty="0" smtClean="0"/>
              <a:t>Motion pictures are based on the illusion of continuous motion. This results from:</a:t>
            </a:r>
          </a:p>
          <a:p>
            <a:pPr lvl="1"/>
            <a:r>
              <a:rPr lang="en-US" dirty="0" smtClean="0"/>
              <a:t>The persistence</a:t>
            </a:r>
            <a:r>
              <a:rPr lang="en-US" baseline="0" dirty="0" smtClean="0"/>
              <a:t> of vision</a:t>
            </a:r>
          </a:p>
          <a:p>
            <a:pPr lvl="1"/>
            <a:r>
              <a:rPr lang="en-US" baseline="0" dirty="0" smtClean="0"/>
              <a:t>The Phi phenomena</a:t>
            </a:r>
          </a:p>
          <a:p>
            <a:pPr lvl="0"/>
            <a:r>
              <a:rPr lang="en-US" dirty="0" smtClean="0"/>
              <a:t>Because</a:t>
            </a:r>
            <a:r>
              <a:rPr lang="en-US" baseline="0" dirty="0" smtClean="0"/>
              <a:t> of persistence of vision, we do not see the dark interface areas of a projection print as it moves through the projector</a:t>
            </a:r>
          </a:p>
        </p:txBody>
      </p:sp>
      <p:sp>
        <p:nvSpPr>
          <p:cNvPr id="4" name="Slide Number Placeholder 3"/>
          <p:cNvSpPr>
            <a:spLocks noGrp="1"/>
          </p:cNvSpPr>
          <p:nvPr>
            <p:ph type="sldNum" sz="quarter" idx="12"/>
          </p:nvPr>
        </p:nvSpPr>
        <p:spPr/>
        <p:txBody>
          <a:bodyPr/>
          <a:lstStyle/>
          <a:p>
            <a:fld id="{1AFC88AC-F6C4-4908-8508-B54856487233}" type="slidenum">
              <a:rPr lang="en-US" smtClean="0"/>
              <a:pPr/>
              <a:t>13</a:t>
            </a:fld>
            <a:endParaRPr lang="en-US"/>
          </a:p>
        </p:txBody>
      </p:sp>
    </p:spTree>
    <p:extLst>
      <p:ext uri="{BB962C8B-B14F-4D97-AF65-F5344CB8AC3E}">
        <p14:creationId xmlns:p14="http://schemas.microsoft.com/office/powerpoint/2010/main" val="862419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Emergence of Hollywood - 1</a:t>
            </a:r>
            <a:endParaRPr lang="en-US" dirty="0"/>
          </a:p>
        </p:txBody>
      </p:sp>
      <p:sp>
        <p:nvSpPr>
          <p:cNvPr id="3" name="Content Placeholder 2"/>
          <p:cNvSpPr>
            <a:spLocks noGrp="1"/>
          </p:cNvSpPr>
          <p:nvPr>
            <p:ph idx="1"/>
          </p:nvPr>
        </p:nvSpPr>
        <p:spPr/>
        <p:txBody>
          <a:bodyPr>
            <a:normAutofit/>
          </a:bodyPr>
          <a:lstStyle/>
          <a:p>
            <a:r>
              <a:rPr lang="en-US" dirty="0" smtClean="0"/>
              <a:t>Prior to WWI, France and Italy regularly surpassed the U.S. in film exports</a:t>
            </a:r>
            <a:endParaRPr lang="en-US" baseline="0" dirty="0" smtClean="0"/>
          </a:p>
          <a:p>
            <a:r>
              <a:rPr lang="en-US" baseline="0" dirty="0" smtClean="0"/>
              <a:t>WWI shut down the European film industry as celluloid film production was diverted to the production of explosives</a:t>
            </a:r>
          </a:p>
          <a:p>
            <a:r>
              <a:rPr lang="en-US" baseline="0" dirty="0" smtClean="0"/>
              <a:t>By the end of World War I, Hollywood had emerged as the center of U.S. film production</a:t>
            </a:r>
          </a:p>
        </p:txBody>
      </p:sp>
      <p:sp>
        <p:nvSpPr>
          <p:cNvPr id="4" name="Slide Number Placeholder 3"/>
          <p:cNvSpPr>
            <a:spLocks noGrp="1"/>
          </p:cNvSpPr>
          <p:nvPr>
            <p:ph type="sldNum" sz="quarter" idx="12"/>
          </p:nvPr>
        </p:nvSpPr>
        <p:spPr/>
        <p:txBody>
          <a:bodyPr/>
          <a:lstStyle/>
          <a:p>
            <a:fld id="{1AFC88AC-F6C4-4908-8508-B54856487233}" type="slidenum">
              <a:rPr lang="en-US" smtClean="0"/>
              <a:pPr/>
              <a:t>14</a:t>
            </a:fld>
            <a:endParaRPr lang="en-US"/>
          </a:p>
        </p:txBody>
      </p:sp>
    </p:spTree>
    <p:extLst>
      <p:ext uri="{BB962C8B-B14F-4D97-AF65-F5344CB8AC3E}">
        <p14:creationId xmlns:p14="http://schemas.microsoft.com/office/powerpoint/2010/main" val="3648528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Emergence of Hollywood - 2</a:t>
            </a:r>
            <a:endParaRPr lang="en-US" dirty="0"/>
          </a:p>
        </p:txBody>
      </p:sp>
      <p:sp>
        <p:nvSpPr>
          <p:cNvPr id="3" name="Content Placeholder 2"/>
          <p:cNvSpPr>
            <a:spLocks noGrp="1"/>
          </p:cNvSpPr>
          <p:nvPr>
            <p:ph idx="1"/>
          </p:nvPr>
        </p:nvSpPr>
        <p:spPr/>
        <p:txBody>
          <a:bodyPr/>
          <a:lstStyle/>
          <a:p>
            <a:r>
              <a:rPr lang="en-US" dirty="0" smtClean="0"/>
              <a:t>Large demand for films required that film production be put on a year-round schedule</a:t>
            </a:r>
          </a:p>
          <a:p>
            <a:r>
              <a:rPr lang="en-US" dirty="0" smtClean="0"/>
              <a:t>Slow film speeds required that most shooting take place outdoors in available light</a:t>
            </a:r>
          </a:p>
          <a:p>
            <a:r>
              <a:rPr lang="en-US" dirty="0" smtClean="0"/>
              <a:t>Hollywood had an average 320 days of sun a year, a temperate climate, and a wide range of topography within a 60-mile radius</a:t>
            </a:r>
          </a:p>
          <a:p>
            <a:endParaRPr lang="en-US" dirty="0"/>
          </a:p>
        </p:txBody>
      </p:sp>
      <p:sp>
        <p:nvSpPr>
          <p:cNvPr id="4" name="Slide Number Placeholder 3"/>
          <p:cNvSpPr>
            <a:spLocks noGrp="1"/>
          </p:cNvSpPr>
          <p:nvPr>
            <p:ph type="sldNum" sz="quarter" idx="12"/>
          </p:nvPr>
        </p:nvSpPr>
        <p:spPr/>
        <p:txBody>
          <a:bodyPr/>
          <a:lstStyle/>
          <a:p>
            <a:fld id="{1AFC88AC-F6C4-4908-8508-B54856487233}" type="slidenum">
              <a:rPr lang="en-US" smtClean="0"/>
              <a:pPr/>
              <a:t>15</a:t>
            </a:fld>
            <a:endParaRPr lang="en-US"/>
          </a:p>
        </p:txBody>
      </p:sp>
    </p:spTree>
    <p:extLst>
      <p:ext uri="{BB962C8B-B14F-4D97-AF65-F5344CB8AC3E}">
        <p14:creationId xmlns:p14="http://schemas.microsoft.com/office/powerpoint/2010/main" val="2305015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a:t>
            </a:r>
            <a:r>
              <a:rPr lang="en-US" baseline="0" dirty="0" smtClean="0"/>
              <a:t> Hollywood </a:t>
            </a:r>
            <a:r>
              <a:rPr lang="en-US" dirty="0" smtClean="0"/>
              <a:t>Won Out </a:t>
            </a:r>
            <a:endParaRPr lang="en-US" dirty="0"/>
          </a:p>
        </p:txBody>
      </p:sp>
      <p:sp>
        <p:nvSpPr>
          <p:cNvPr id="3" name="Content Placeholder 2"/>
          <p:cNvSpPr>
            <a:spLocks noGrp="1"/>
          </p:cNvSpPr>
          <p:nvPr>
            <p:ph idx="1"/>
          </p:nvPr>
        </p:nvSpPr>
        <p:spPr/>
        <p:txBody>
          <a:bodyPr>
            <a:normAutofit lnSpcReduction="10000"/>
          </a:bodyPr>
          <a:lstStyle/>
          <a:p>
            <a:r>
              <a:rPr lang="en-US" dirty="0" smtClean="0"/>
              <a:t>Why Hollywood Became the Center of World Feature Film Production</a:t>
            </a:r>
          </a:p>
          <a:p>
            <a:pPr lvl="1"/>
            <a:r>
              <a:rPr lang="en-US" dirty="0" smtClean="0"/>
              <a:t>Large domestic audience and consequently larger profits to finance productions with lavish sets and expensive stars</a:t>
            </a:r>
          </a:p>
          <a:p>
            <a:pPr lvl="1"/>
            <a:r>
              <a:rPr lang="en-US" dirty="0" smtClean="0"/>
              <a:t>Development of the Star system</a:t>
            </a:r>
          </a:p>
          <a:p>
            <a:pPr lvl="1"/>
            <a:r>
              <a:rPr lang="en-US" dirty="0" smtClean="0"/>
              <a:t>Studio control over distribution networks</a:t>
            </a:r>
          </a:p>
          <a:p>
            <a:pPr lvl="1"/>
            <a:r>
              <a:rPr lang="en-US" dirty="0" smtClean="0"/>
              <a:t>Heterogeneity of the American population</a:t>
            </a:r>
          </a:p>
          <a:p>
            <a:pPr lvl="1"/>
            <a:r>
              <a:rPr lang="en-US" dirty="0" smtClean="0"/>
              <a:t>Dependency of American films on commercial success</a:t>
            </a:r>
          </a:p>
        </p:txBody>
      </p:sp>
      <p:sp>
        <p:nvSpPr>
          <p:cNvPr id="4" name="Slide Number Placeholder 3"/>
          <p:cNvSpPr>
            <a:spLocks noGrp="1"/>
          </p:cNvSpPr>
          <p:nvPr>
            <p:ph type="sldNum" sz="quarter" idx="12"/>
          </p:nvPr>
        </p:nvSpPr>
        <p:spPr/>
        <p:txBody>
          <a:bodyPr/>
          <a:lstStyle/>
          <a:p>
            <a:fld id="{1AFC88AC-F6C4-4908-8508-B54856487233}" type="slidenum">
              <a:rPr lang="en-US" smtClean="0"/>
              <a:pPr/>
              <a:t>16</a:t>
            </a:fld>
            <a:endParaRPr lang="en-US"/>
          </a:p>
        </p:txBody>
      </p:sp>
    </p:spTree>
    <p:extLst>
      <p:ext uri="{BB962C8B-B14F-4D97-AF65-F5344CB8AC3E}">
        <p14:creationId xmlns:p14="http://schemas.microsoft.com/office/powerpoint/2010/main" val="623385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t>The Results </a:t>
            </a:r>
            <a:endParaRPr lang="en-US" dirty="0"/>
          </a:p>
        </p:txBody>
      </p:sp>
      <p:sp>
        <p:nvSpPr>
          <p:cNvPr id="3" name="Content Placeholder 2"/>
          <p:cNvSpPr>
            <a:spLocks noGrp="1"/>
          </p:cNvSpPr>
          <p:nvPr>
            <p:ph idx="1"/>
          </p:nvPr>
        </p:nvSpPr>
        <p:spPr/>
        <p:txBody>
          <a:bodyPr/>
          <a:lstStyle/>
          <a:p>
            <a:r>
              <a:rPr lang="en-US" dirty="0" smtClean="0"/>
              <a:t>Effects</a:t>
            </a:r>
            <a:r>
              <a:rPr lang="en-US" baseline="0" dirty="0" smtClean="0"/>
              <a:t> of WWI and the emergence of Hollywood</a:t>
            </a:r>
          </a:p>
          <a:p>
            <a:pPr lvl="1"/>
            <a:r>
              <a:rPr lang="en-US" sz="2800" kern="1200" dirty="0" smtClean="0">
                <a:solidFill>
                  <a:schemeClr val="tx1"/>
                </a:solidFill>
                <a:latin typeface="+mn-lt"/>
                <a:ea typeface="+mn-ea"/>
                <a:cs typeface="+mn-cs"/>
              </a:rPr>
              <a:t>By the mid-1920s, approximately 95% of the films shown in Great Britain, 85% in the Netherlands, 70% in France, 65% in Italy, and 60% in Germany were American films</a:t>
            </a:r>
          </a:p>
          <a:p>
            <a:pPr lvl="1"/>
            <a:r>
              <a:rPr lang="en-US" dirty="0" smtClean="0"/>
              <a:t>The beginning of the “Americanization” of first European and then World popular culture</a:t>
            </a:r>
          </a:p>
        </p:txBody>
      </p:sp>
      <p:sp>
        <p:nvSpPr>
          <p:cNvPr id="4" name="Slide Number Placeholder 3"/>
          <p:cNvSpPr>
            <a:spLocks noGrp="1"/>
          </p:cNvSpPr>
          <p:nvPr>
            <p:ph type="sldNum" sz="quarter" idx="12"/>
          </p:nvPr>
        </p:nvSpPr>
        <p:spPr/>
        <p:txBody>
          <a:bodyPr/>
          <a:lstStyle/>
          <a:p>
            <a:fld id="{1AFC88AC-F6C4-4908-8508-B54856487233}" type="slidenum">
              <a:rPr lang="en-US" smtClean="0"/>
              <a:pPr/>
              <a:t>17</a:t>
            </a:fld>
            <a:endParaRPr lang="en-US"/>
          </a:p>
        </p:txBody>
      </p:sp>
    </p:spTree>
    <p:extLst>
      <p:ext uri="{BB962C8B-B14F-4D97-AF65-F5344CB8AC3E}">
        <p14:creationId xmlns:p14="http://schemas.microsoft.com/office/powerpoint/2010/main" val="455720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Pictures - 1</a:t>
            </a:r>
            <a:endParaRPr lang="en-US" dirty="0"/>
          </a:p>
        </p:txBody>
      </p:sp>
      <p:sp>
        <p:nvSpPr>
          <p:cNvPr id="3" name="Content Placeholder 2"/>
          <p:cNvSpPr>
            <a:spLocks noGrp="1"/>
          </p:cNvSpPr>
          <p:nvPr>
            <p:ph idx="1"/>
          </p:nvPr>
        </p:nvSpPr>
        <p:spPr/>
        <p:txBody>
          <a:bodyPr/>
          <a:lstStyle/>
          <a:p>
            <a:r>
              <a:rPr lang="en-US" dirty="0" smtClean="0"/>
              <a:t>The idea of uniting motion pictures and sound actually began with Edison</a:t>
            </a:r>
          </a:p>
          <a:p>
            <a:pPr lvl="1"/>
            <a:r>
              <a:rPr lang="en-US" dirty="0" smtClean="0"/>
              <a:t>Edison’s associate, Dickson, synchronized Edison’s </a:t>
            </a:r>
            <a:r>
              <a:rPr lang="en-US" dirty="0" err="1" smtClean="0"/>
              <a:t>kinetoscope</a:t>
            </a:r>
            <a:r>
              <a:rPr lang="en-US" dirty="0" smtClean="0"/>
              <a:t> with  his phonograph &amp; marketed the device as the </a:t>
            </a:r>
            <a:r>
              <a:rPr lang="en-US" dirty="0" err="1" smtClean="0"/>
              <a:t>Kinetophone</a:t>
            </a:r>
            <a:endParaRPr lang="en-US" dirty="0" smtClean="0"/>
          </a:p>
          <a:p>
            <a:pPr lvl="1"/>
            <a:r>
              <a:rPr lang="en-US" dirty="0" smtClean="0"/>
              <a:t>By the 1910s, producers regularly commissioned orchestral scores to accompany prestigious productions </a:t>
            </a:r>
          </a:p>
        </p:txBody>
      </p:sp>
      <p:sp>
        <p:nvSpPr>
          <p:cNvPr id="4" name="Slide Number Placeholder 3"/>
          <p:cNvSpPr>
            <a:spLocks noGrp="1"/>
          </p:cNvSpPr>
          <p:nvPr>
            <p:ph type="sldNum" sz="quarter" idx="12"/>
          </p:nvPr>
        </p:nvSpPr>
        <p:spPr/>
        <p:txBody>
          <a:bodyPr/>
          <a:lstStyle/>
          <a:p>
            <a:fld id="{1AFC88AC-F6C4-4908-8508-B54856487233}" type="slidenum">
              <a:rPr lang="en-US" smtClean="0"/>
              <a:pPr/>
              <a:t>18</a:t>
            </a:fld>
            <a:endParaRPr lang="en-US"/>
          </a:p>
        </p:txBody>
      </p:sp>
    </p:spTree>
    <p:extLst>
      <p:ext uri="{BB962C8B-B14F-4D97-AF65-F5344CB8AC3E}">
        <p14:creationId xmlns:p14="http://schemas.microsoft.com/office/powerpoint/2010/main" val="1786561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Pictures - 2</a:t>
            </a:r>
            <a:endParaRPr lang="en-US" dirty="0"/>
          </a:p>
        </p:txBody>
      </p:sp>
      <p:sp>
        <p:nvSpPr>
          <p:cNvPr id="3" name="Content Placeholder 2"/>
          <p:cNvSpPr>
            <a:spLocks noGrp="1"/>
          </p:cNvSpPr>
          <p:nvPr>
            <p:ph idx="1"/>
          </p:nvPr>
        </p:nvSpPr>
        <p:spPr/>
        <p:txBody>
          <a:bodyPr>
            <a:normAutofit/>
          </a:bodyPr>
          <a:lstStyle/>
          <a:p>
            <a:r>
              <a:rPr lang="en-US" dirty="0" smtClean="0"/>
              <a:t>In 1927, Warner Bros released </a:t>
            </a:r>
            <a:r>
              <a:rPr lang="en-US" i="1" dirty="0" smtClean="0"/>
              <a:t>The Jazz Singer </a:t>
            </a:r>
            <a:r>
              <a:rPr lang="en-US" dirty="0" smtClean="0"/>
              <a:t>which included dialog as well as music. Its phenomenal success ensured the film industry’s conversion to sound. </a:t>
            </a:r>
          </a:p>
          <a:p>
            <a:pPr lvl="1"/>
            <a:r>
              <a:rPr lang="en-US" dirty="0" smtClean="0"/>
              <a:t>Warner Bros pioneering of talkies propelled it from the smallest, most poorly financed movie studio to a major studio and a force to be reckoned with in Hollywood</a:t>
            </a:r>
          </a:p>
        </p:txBody>
      </p:sp>
      <p:sp>
        <p:nvSpPr>
          <p:cNvPr id="4" name="Slide Number Placeholder 3"/>
          <p:cNvSpPr>
            <a:spLocks noGrp="1"/>
          </p:cNvSpPr>
          <p:nvPr>
            <p:ph type="sldNum" sz="quarter" idx="12"/>
          </p:nvPr>
        </p:nvSpPr>
        <p:spPr/>
        <p:txBody>
          <a:bodyPr/>
          <a:lstStyle/>
          <a:p>
            <a:fld id="{1AFC88AC-F6C4-4908-8508-B54856487233}" type="slidenum">
              <a:rPr lang="en-US" smtClean="0"/>
              <a:pPr/>
              <a:t>19</a:t>
            </a:fld>
            <a:endParaRPr lang="en-US"/>
          </a:p>
        </p:txBody>
      </p:sp>
    </p:spTree>
    <p:extLst>
      <p:ext uri="{BB962C8B-B14F-4D97-AF65-F5344CB8AC3E}">
        <p14:creationId xmlns:p14="http://schemas.microsoft.com/office/powerpoint/2010/main" val="1069046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Will Cover Today</a:t>
            </a:r>
            <a:endParaRPr lang="en-US" dirty="0"/>
          </a:p>
        </p:txBody>
      </p:sp>
      <p:sp>
        <p:nvSpPr>
          <p:cNvPr id="3" name="Content Placeholder 2"/>
          <p:cNvSpPr>
            <a:spLocks noGrp="1"/>
          </p:cNvSpPr>
          <p:nvPr>
            <p:ph idx="1"/>
          </p:nvPr>
        </p:nvSpPr>
        <p:spPr/>
        <p:txBody>
          <a:bodyPr/>
          <a:lstStyle/>
          <a:p>
            <a:r>
              <a:rPr lang="en-US" dirty="0" smtClean="0"/>
              <a:t>Finish up on the Automobile</a:t>
            </a:r>
          </a:p>
          <a:p>
            <a:pPr lvl="1"/>
            <a:r>
              <a:rPr lang="en-US" dirty="0" smtClean="0"/>
              <a:t>The Auto and the Suburbs</a:t>
            </a:r>
          </a:p>
          <a:p>
            <a:pPr lvl="1"/>
            <a:r>
              <a:rPr lang="en-US" dirty="0" smtClean="0"/>
              <a:t>Social Inventions Resulting from the Automobile</a:t>
            </a:r>
          </a:p>
          <a:p>
            <a:r>
              <a:rPr lang="en-US" dirty="0" smtClean="0"/>
              <a:t>Discuss the Media</a:t>
            </a:r>
          </a:p>
          <a:p>
            <a:pPr lvl="1"/>
            <a:r>
              <a:rPr lang="en-US" dirty="0" smtClean="0"/>
              <a:t>Movies</a:t>
            </a:r>
          </a:p>
          <a:p>
            <a:pPr lvl="1"/>
            <a:r>
              <a:rPr lang="en-US" dirty="0" smtClean="0"/>
              <a:t>Tabloid Newspapers &amp; Magazines </a:t>
            </a:r>
          </a:p>
          <a:p>
            <a:pPr lvl="1"/>
            <a:r>
              <a:rPr lang="en-US" dirty="0" smtClean="0"/>
              <a:t>Radio</a:t>
            </a:r>
            <a:endParaRPr lang="en-US" dirty="0"/>
          </a:p>
        </p:txBody>
      </p:sp>
    </p:spTree>
    <p:extLst>
      <p:ext uri="{BB962C8B-B14F-4D97-AF65-F5344CB8AC3E}">
        <p14:creationId xmlns:p14="http://schemas.microsoft.com/office/powerpoint/2010/main" val="21064565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Pictures - 3</a:t>
            </a:r>
            <a:endParaRPr lang="en-US" dirty="0"/>
          </a:p>
        </p:txBody>
      </p:sp>
      <p:sp>
        <p:nvSpPr>
          <p:cNvPr id="3" name="Content Placeholder 2"/>
          <p:cNvSpPr>
            <a:spLocks noGrp="1"/>
          </p:cNvSpPr>
          <p:nvPr>
            <p:ph idx="1"/>
          </p:nvPr>
        </p:nvSpPr>
        <p:spPr/>
        <p:txBody>
          <a:bodyPr/>
          <a:lstStyle/>
          <a:p>
            <a:r>
              <a:rPr lang="en-US" dirty="0" smtClean="0"/>
              <a:t>Rather than use Warner Bros sound system, however, the other studios decided to use a sound-on-film system </a:t>
            </a:r>
          </a:p>
          <a:p>
            <a:pPr lvl="2"/>
            <a:r>
              <a:rPr lang="en-US" dirty="0" smtClean="0"/>
              <a:t>This enabled images and film to be recorded simultaneously on the same film medium, insuring automatic synchronization</a:t>
            </a:r>
          </a:p>
          <a:p>
            <a:pPr lvl="2"/>
            <a:r>
              <a:rPr lang="en-US" dirty="0" smtClean="0"/>
              <a:t>Competition between Western Electric’s </a:t>
            </a:r>
            <a:r>
              <a:rPr lang="en-US" dirty="0" err="1" smtClean="0"/>
              <a:t>Movietone</a:t>
            </a:r>
            <a:r>
              <a:rPr lang="en-US" dirty="0" smtClean="0"/>
              <a:t> and General Electric’s </a:t>
            </a:r>
            <a:r>
              <a:rPr lang="en-US" dirty="0" err="1" smtClean="0"/>
              <a:t>Photophone</a:t>
            </a:r>
            <a:r>
              <a:rPr lang="en-US" dirty="0" smtClean="0"/>
              <a:t> competing sound-on-film systems led RCA to form RKO Pictures</a:t>
            </a:r>
          </a:p>
          <a:p>
            <a:endParaRPr lang="en-US" dirty="0"/>
          </a:p>
        </p:txBody>
      </p:sp>
      <p:sp>
        <p:nvSpPr>
          <p:cNvPr id="4" name="Slide Number Placeholder 3"/>
          <p:cNvSpPr>
            <a:spLocks noGrp="1"/>
          </p:cNvSpPr>
          <p:nvPr>
            <p:ph type="sldNum" sz="quarter" idx="12"/>
          </p:nvPr>
        </p:nvSpPr>
        <p:spPr/>
        <p:txBody>
          <a:bodyPr/>
          <a:lstStyle/>
          <a:p>
            <a:fld id="{1AFC88AC-F6C4-4908-8508-B54856487233}" type="slidenum">
              <a:rPr lang="en-US" smtClean="0"/>
              <a:pPr/>
              <a:t>20</a:t>
            </a:fld>
            <a:endParaRPr lang="en-US"/>
          </a:p>
        </p:txBody>
      </p:sp>
    </p:spTree>
    <p:extLst>
      <p:ext uri="{BB962C8B-B14F-4D97-AF65-F5344CB8AC3E}">
        <p14:creationId xmlns:p14="http://schemas.microsoft.com/office/powerpoint/2010/main" val="40508555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a:t>
            </a:r>
            <a:r>
              <a:rPr lang="en-US" baseline="0" dirty="0" smtClean="0"/>
              <a:t> Pictures - 4</a:t>
            </a:r>
            <a:endParaRPr lang="en-US" dirty="0"/>
          </a:p>
        </p:txBody>
      </p:sp>
      <p:sp>
        <p:nvSpPr>
          <p:cNvPr id="3" name="Content Placeholder 2"/>
          <p:cNvSpPr>
            <a:spLocks noGrp="1"/>
          </p:cNvSpPr>
          <p:nvPr>
            <p:ph idx="1"/>
          </p:nvPr>
        </p:nvSpPr>
        <p:spPr/>
        <p:txBody>
          <a:bodyPr>
            <a:normAutofit/>
          </a:bodyPr>
          <a:lstStyle/>
          <a:p>
            <a:r>
              <a:rPr lang="en-US" dirty="0" smtClean="0"/>
              <a:t>Talking Pictures’ interesting consequences - 1</a:t>
            </a:r>
          </a:p>
          <a:p>
            <a:pPr lvl="1"/>
            <a:r>
              <a:rPr lang="en-US" dirty="0" smtClean="0"/>
              <a:t>Increased Hollywood’s share of world cinematic revenue</a:t>
            </a:r>
          </a:p>
          <a:p>
            <a:pPr lvl="1"/>
            <a:r>
              <a:rPr lang="en-US" dirty="0" smtClean="0"/>
              <a:t>Led to the demise of many “Silent Era” film stars </a:t>
            </a:r>
          </a:p>
          <a:p>
            <a:pPr lvl="1"/>
            <a:r>
              <a:rPr lang="en-US" dirty="0" smtClean="0"/>
              <a:t>Made Bank of America a major financial institution since they, unlike other banks, were willing to finance Hollywood productions</a:t>
            </a:r>
          </a:p>
        </p:txBody>
      </p:sp>
      <p:sp>
        <p:nvSpPr>
          <p:cNvPr id="4" name="Slide Number Placeholder 3"/>
          <p:cNvSpPr>
            <a:spLocks noGrp="1"/>
          </p:cNvSpPr>
          <p:nvPr>
            <p:ph type="sldNum" sz="quarter" idx="12"/>
          </p:nvPr>
        </p:nvSpPr>
        <p:spPr/>
        <p:txBody>
          <a:bodyPr/>
          <a:lstStyle/>
          <a:p>
            <a:fld id="{1AFC88AC-F6C4-4908-8508-B54856487233}" type="slidenum">
              <a:rPr lang="en-US" smtClean="0"/>
              <a:pPr/>
              <a:t>21</a:t>
            </a:fld>
            <a:endParaRPr lang="en-US"/>
          </a:p>
        </p:txBody>
      </p:sp>
    </p:spTree>
    <p:extLst>
      <p:ext uri="{BB962C8B-B14F-4D97-AF65-F5344CB8AC3E}">
        <p14:creationId xmlns:p14="http://schemas.microsoft.com/office/powerpoint/2010/main" val="31806679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Pictures - 5</a:t>
            </a:r>
            <a:endParaRPr lang="en-US" dirty="0"/>
          </a:p>
        </p:txBody>
      </p:sp>
      <p:sp>
        <p:nvSpPr>
          <p:cNvPr id="3" name="Content Placeholder 2"/>
          <p:cNvSpPr>
            <a:spLocks noGrp="1"/>
          </p:cNvSpPr>
          <p:nvPr>
            <p:ph idx="1"/>
          </p:nvPr>
        </p:nvSpPr>
        <p:spPr/>
        <p:txBody>
          <a:bodyPr>
            <a:normAutofit fontScale="92500"/>
          </a:bodyPr>
          <a:lstStyle/>
          <a:p>
            <a:r>
              <a:rPr lang="en-US" dirty="0" smtClean="0"/>
              <a:t>Talking</a:t>
            </a:r>
            <a:r>
              <a:rPr lang="en-US" baseline="0" dirty="0" smtClean="0"/>
              <a:t> Pictures’ interesting consequences – 2</a:t>
            </a:r>
          </a:p>
          <a:p>
            <a:pPr lvl="1"/>
            <a:r>
              <a:rPr lang="en-US" baseline="0" dirty="0" smtClean="0"/>
              <a:t>Led most theaters to drop the interspersing of vaudeville acts and live music with motion pictures</a:t>
            </a:r>
          </a:p>
          <a:p>
            <a:pPr lvl="2"/>
            <a:r>
              <a:rPr lang="en-US" dirty="0" smtClean="0"/>
              <a:t>Resulted in the fading of vaudeville</a:t>
            </a:r>
          </a:p>
          <a:p>
            <a:pPr lvl="1"/>
            <a:r>
              <a:rPr lang="en-US" dirty="0" smtClean="0"/>
              <a:t>Led to the dominance of the studio system</a:t>
            </a:r>
          </a:p>
          <a:p>
            <a:pPr lvl="2"/>
            <a:r>
              <a:rPr lang="en-US" dirty="0" smtClean="0"/>
              <a:t>Studios that seized the opportunity to make talkies – Warner Bros, Fox, M-G-M, &amp; Paramount - soon gained dominance</a:t>
            </a:r>
          </a:p>
          <a:p>
            <a:pPr lvl="1"/>
            <a:r>
              <a:rPr lang="en-US" baseline="0" dirty="0" smtClean="0"/>
              <a:t>Altered the behavior of moviegoers</a:t>
            </a:r>
          </a:p>
          <a:p>
            <a:pPr lvl="2"/>
            <a:r>
              <a:rPr lang="en-US" dirty="0" smtClean="0"/>
              <a:t>The talking audience for silent pictures became the silent audience for talking pictures</a:t>
            </a:r>
            <a:endParaRPr lang="en-US" baseline="0" dirty="0" smtClean="0"/>
          </a:p>
        </p:txBody>
      </p:sp>
      <p:sp>
        <p:nvSpPr>
          <p:cNvPr id="4" name="Slide Number Placeholder 3"/>
          <p:cNvSpPr>
            <a:spLocks noGrp="1"/>
          </p:cNvSpPr>
          <p:nvPr>
            <p:ph type="sldNum" sz="quarter" idx="12"/>
          </p:nvPr>
        </p:nvSpPr>
        <p:spPr/>
        <p:txBody>
          <a:bodyPr/>
          <a:lstStyle/>
          <a:p>
            <a:fld id="{1AFC88AC-F6C4-4908-8508-B54856487233}" type="slidenum">
              <a:rPr lang="en-US" smtClean="0"/>
              <a:pPr/>
              <a:t>22</a:t>
            </a:fld>
            <a:endParaRPr lang="en-US"/>
          </a:p>
        </p:txBody>
      </p:sp>
    </p:spTree>
    <p:extLst>
      <p:ext uri="{BB962C8B-B14F-4D97-AF65-F5344CB8AC3E}">
        <p14:creationId xmlns:p14="http://schemas.microsoft.com/office/powerpoint/2010/main" val="3543926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Pictures - 6</a:t>
            </a:r>
            <a:endParaRPr lang="en-US" dirty="0"/>
          </a:p>
        </p:txBody>
      </p:sp>
      <p:sp>
        <p:nvSpPr>
          <p:cNvPr id="3" name="Content Placeholder 2"/>
          <p:cNvSpPr>
            <a:spLocks noGrp="1"/>
          </p:cNvSpPr>
          <p:nvPr>
            <p:ph idx="1"/>
          </p:nvPr>
        </p:nvSpPr>
        <p:spPr/>
        <p:txBody>
          <a:bodyPr/>
          <a:lstStyle/>
          <a:p>
            <a:r>
              <a:rPr lang="en-US" dirty="0" smtClean="0"/>
              <a:t>Talking Pictures’ interesting consequences – 3</a:t>
            </a:r>
          </a:p>
          <a:p>
            <a:pPr lvl="1"/>
            <a:r>
              <a:rPr lang="en-US" dirty="0" smtClean="0"/>
              <a:t>Sound gave filmmakers new ways</a:t>
            </a:r>
            <a:r>
              <a:rPr lang="en-US" baseline="0" dirty="0" smtClean="0"/>
              <a:t> to attract and excite audiences</a:t>
            </a:r>
          </a:p>
          <a:p>
            <a:pPr lvl="2"/>
            <a:r>
              <a:rPr lang="en-US" dirty="0" smtClean="0"/>
              <a:t>Allowed films to become more fast paced and complex</a:t>
            </a:r>
          </a:p>
          <a:p>
            <a:pPr lvl="2"/>
            <a:r>
              <a:rPr lang="en-US" dirty="0" smtClean="0"/>
              <a:t>Boosted ticket sales</a:t>
            </a:r>
          </a:p>
          <a:p>
            <a:pPr lvl="3"/>
            <a:r>
              <a:rPr lang="en-US" dirty="0" smtClean="0"/>
              <a:t>In 1930, weekly movie attendance rose to 90 million. This equaled 75% of the total American population</a:t>
            </a:r>
          </a:p>
          <a:p>
            <a:pPr lvl="2"/>
            <a:r>
              <a:rPr lang="en-US" dirty="0" smtClean="0"/>
              <a:t>Boosted the popularity of war movies, horror movies,  westerns, and films that depended on clever, fast-paced, and witty dialog</a:t>
            </a:r>
            <a:endParaRPr lang="en-US" dirty="0"/>
          </a:p>
        </p:txBody>
      </p:sp>
      <p:sp>
        <p:nvSpPr>
          <p:cNvPr id="4" name="Slide Number Placeholder 3"/>
          <p:cNvSpPr>
            <a:spLocks noGrp="1"/>
          </p:cNvSpPr>
          <p:nvPr>
            <p:ph type="sldNum" sz="quarter" idx="12"/>
          </p:nvPr>
        </p:nvSpPr>
        <p:spPr/>
        <p:txBody>
          <a:bodyPr/>
          <a:lstStyle/>
          <a:p>
            <a:fld id="{1AFC88AC-F6C4-4908-8508-B54856487233}" type="slidenum">
              <a:rPr lang="en-US" smtClean="0"/>
              <a:pPr/>
              <a:t>23</a:t>
            </a:fld>
            <a:endParaRPr lang="en-US"/>
          </a:p>
        </p:txBody>
      </p:sp>
    </p:spTree>
    <p:extLst>
      <p:ext uri="{BB962C8B-B14F-4D97-AF65-F5344CB8AC3E}">
        <p14:creationId xmlns:p14="http://schemas.microsoft.com/office/powerpoint/2010/main" val="8220706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Pictures - 7</a:t>
            </a:r>
            <a:endParaRPr lang="en-US" dirty="0"/>
          </a:p>
        </p:txBody>
      </p:sp>
      <p:sp>
        <p:nvSpPr>
          <p:cNvPr id="3" name="Content Placeholder 2"/>
          <p:cNvSpPr>
            <a:spLocks noGrp="1"/>
          </p:cNvSpPr>
          <p:nvPr>
            <p:ph idx="1"/>
          </p:nvPr>
        </p:nvSpPr>
        <p:spPr/>
        <p:txBody>
          <a:bodyPr/>
          <a:lstStyle/>
          <a:p>
            <a:r>
              <a:rPr lang="en-US" dirty="0" smtClean="0"/>
              <a:t>Talking Pictures’ interesting consequences - 4</a:t>
            </a:r>
          </a:p>
          <a:p>
            <a:pPr lvl="1"/>
            <a:r>
              <a:rPr lang="en-US" dirty="0" smtClean="0"/>
              <a:t>Sound allowed movies to become more complex and dramatic</a:t>
            </a:r>
          </a:p>
          <a:p>
            <a:pPr lvl="2"/>
            <a:r>
              <a:rPr lang="en-US" dirty="0" smtClean="0"/>
              <a:t>Movie genres that benefited from dialogue and sound effects – such as westerns, war films, horror films, films with singing and dancing, and comedies with humor and witty dialog  – became popular</a:t>
            </a:r>
          </a:p>
          <a:p>
            <a:pPr lvl="1"/>
            <a:r>
              <a:rPr lang="en-US" dirty="0" smtClean="0"/>
              <a:t>Sound in turn led to the creation of distinct genres to facilitate marketing</a:t>
            </a:r>
          </a:p>
          <a:p>
            <a:pPr lvl="1"/>
            <a:endParaRPr lang="en-US" dirty="0"/>
          </a:p>
        </p:txBody>
      </p:sp>
      <p:sp>
        <p:nvSpPr>
          <p:cNvPr id="4" name="Slide Number Placeholder 3"/>
          <p:cNvSpPr>
            <a:spLocks noGrp="1"/>
          </p:cNvSpPr>
          <p:nvPr>
            <p:ph type="sldNum" sz="quarter" idx="12"/>
          </p:nvPr>
        </p:nvSpPr>
        <p:spPr/>
        <p:txBody>
          <a:bodyPr/>
          <a:lstStyle/>
          <a:p>
            <a:fld id="{1AFC88AC-F6C4-4908-8508-B54856487233}" type="slidenum">
              <a:rPr lang="en-US" smtClean="0"/>
              <a:pPr/>
              <a:t>24</a:t>
            </a:fld>
            <a:endParaRPr lang="en-US"/>
          </a:p>
        </p:txBody>
      </p:sp>
    </p:spTree>
    <p:extLst>
      <p:ext uri="{BB962C8B-B14F-4D97-AF65-F5344CB8AC3E}">
        <p14:creationId xmlns:p14="http://schemas.microsoft.com/office/powerpoint/2010/main" val="35229879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Movies – The Studios - 1</a:t>
            </a:r>
            <a:endParaRPr lang="en-US" dirty="0"/>
          </a:p>
        </p:txBody>
      </p:sp>
      <p:sp>
        <p:nvSpPr>
          <p:cNvPr id="3" name="Content Placeholder 2"/>
          <p:cNvSpPr>
            <a:spLocks noGrp="1"/>
          </p:cNvSpPr>
          <p:nvPr>
            <p:ph idx="1"/>
          </p:nvPr>
        </p:nvSpPr>
        <p:spPr/>
        <p:txBody>
          <a:bodyPr>
            <a:normAutofit/>
          </a:bodyPr>
          <a:lstStyle/>
          <a:p>
            <a:r>
              <a:rPr lang="en-US" dirty="0" smtClean="0"/>
              <a:t>By the 1920s, the Hollywood studio system had fully emerged</a:t>
            </a:r>
          </a:p>
          <a:p>
            <a:pPr lvl="1"/>
            <a:r>
              <a:rPr lang="en-US" dirty="0" smtClean="0"/>
              <a:t>The concept for this system originated in France with Charles </a:t>
            </a:r>
            <a:r>
              <a:rPr lang="en-US" dirty="0" err="1" smtClean="0"/>
              <a:t>Pathé</a:t>
            </a:r>
            <a:endParaRPr lang="en-US" dirty="0" smtClean="0"/>
          </a:p>
          <a:p>
            <a:pPr lvl="2"/>
            <a:r>
              <a:rPr lang="en-US" dirty="0" smtClean="0"/>
              <a:t>Involved actors under exclusive contract</a:t>
            </a:r>
          </a:p>
          <a:p>
            <a:pPr lvl="2"/>
            <a:r>
              <a:rPr lang="en-US" dirty="0" smtClean="0"/>
              <a:t>Vertical integration – screenwriting, production, promotion, distribution &amp; exhibition under one roof</a:t>
            </a:r>
          </a:p>
          <a:p>
            <a:pPr lvl="2"/>
            <a:r>
              <a:rPr lang="en-US" dirty="0" smtClean="0"/>
              <a:t>Use of the profits of one film to fund the production of another</a:t>
            </a:r>
          </a:p>
        </p:txBody>
      </p:sp>
      <p:sp>
        <p:nvSpPr>
          <p:cNvPr id="4" name="Slide Number Placeholder 3"/>
          <p:cNvSpPr>
            <a:spLocks noGrp="1"/>
          </p:cNvSpPr>
          <p:nvPr>
            <p:ph type="sldNum" sz="quarter" idx="12"/>
          </p:nvPr>
        </p:nvSpPr>
        <p:spPr/>
        <p:txBody>
          <a:bodyPr/>
          <a:lstStyle/>
          <a:p>
            <a:fld id="{1AFC88AC-F6C4-4908-8508-B54856487233}" type="slidenum">
              <a:rPr lang="en-US" smtClean="0"/>
              <a:pPr/>
              <a:t>25</a:t>
            </a:fld>
            <a:endParaRPr lang="en-US"/>
          </a:p>
        </p:txBody>
      </p:sp>
    </p:spTree>
    <p:extLst>
      <p:ext uri="{BB962C8B-B14F-4D97-AF65-F5344CB8AC3E}">
        <p14:creationId xmlns:p14="http://schemas.microsoft.com/office/powerpoint/2010/main" val="32538643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Movies – The Studios - 2</a:t>
            </a:r>
            <a:endParaRPr lang="en-US" dirty="0"/>
          </a:p>
        </p:txBody>
      </p:sp>
      <p:sp>
        <p:nvSpPr>
          <p:cNvPr id="3" name="Content Placeholder 2"/>
          <p:cNvSpPr>
            <a:spLocks noGrp="1"/>
          </p:cNvSpPr>
          <p:nvPr>
            <p:ph idx="1"/>
          </p:nvPr>
        </p:nvSpPr>
        <p:spPr/>
        <p:txBody>
          <a:bodyPr>
            <a:normAutofit/>
          </a:bodyPr>
          <a:lstStyle/>
          <a:p>
            <a:r>
              <a:rPr lang="en-US" dirty="0" smtClean="0"/>
              <a:t>To the ideas of Charles </a:t>
            </a:r>
            <a:r>
              <a:rPr lang="en-US" dirty="0" err="1" smtClean="0"/>
              <a:t>Pathé</a:t>
            </a:r>
            <a:r>
              <a:rPr lang="en-US" dirty="0" smtClean="0"/>
              <a:t>, the Hollywood studio system added the ideas of Thomas Harper </a:t>
            </a:r>
            <a:r>
              <a:rPr lang="en-US" dirty="0" err="1" smtClean="0"/>
              <a:t>Ince</a:t>
            </a:r>
            <a:r>
              <a:rPr lang="en-US" dirty="0" smtClean="0"/>
              <a:t>. </a:t>
            </a:r>
          </a:p>
          <a:p>
            <a:pPr lvl="1"/>
            <a:r>
              <a:rPr lang="en-US" dirty="0" err="1" smtClean="0"/>
              <a:t>Ince</a:t>
            </a:r>
            <a:r>
              <a:rPr lang="en-US" dirty="0" smtClean="0"/>
              <a:t> at his studio in </a:t>
            </a:r>
            <a:r>
              <a:rPr lang="en-US" dirty="0" err="1" smtClean="0"/>
              <a:t>Inceville</a:t>
            </a:r>
            <a:r>
              <a:rPr lang="en-US" dirty="0" smtClean="0"/>
              <a:t> CA:</a:t>
            </a:r>
          </a:p>
          <a:p>
            <a:pPr lvl="2"/>
            <a:r>
              <a:rPr lang="en-US" dirty="0" smtClean="0"/>
              <a:t>Functioned as the central authority over multiple production units, each headed by a director</a:t>
            </a:r>
          </a:p>
          <a:p>
            <a:pPr lvl="2"/>
            <a:r>
              <a:rPr lang="en-US" dirty="0" smtClean="0"/>
              <a:t>Had each director shoot an assigned film according to a detailed continuity script, a detailed budget, and a tight schedule</a:t>
            </a:r>
          </a:p>
          <a:p>
            <a:pPr lvl="2"/>
            <a:r>
              <a:rPr lang="en-US" dirty="0" smtClean="0"/>
              <a:t>Supervised the final cut </a:t>
            </a:r>
          </a:p>
          <a:p>
            <a:pPr lvl="1"/>
            <a:endParaRPr lang="en-US" dirty="0"/>
          </a:p>
        </p:txBody>
      </p:sp>
      <p:sp>
        <p:nvSpPr>
          <p:cNvPr id="4" name="Slide Number Placeholder 3"/>
          <p:cNvSpPr>
            <a:spLocks noGrp="1"/>
          </p:cNvSpPr>
          <p:nvPr>
            <p:ph type="sldNum" sz="quarter" idx="12"/>
          </p:nvPr>
        </p:nvSpPr>
        <p:spPr/>
        <p:txBody>
          <a:bodyPr/>
          <a:lstStyle/>
          <a:p>
            <a:fld id="{1AFC88AC-F6C4-4908-8508-B54856487233}" type="slidenum">
              <a:rPr lang="en-US" smtClean="0"/>
              <a:pPr/>
              <a:t>26</a:t>
            </a:fld>
            <a:endParaRPr lang="en-US"/>
          </a:p>
        </p:txBody>
      </p:sp>
    </p:spTree>
    <p:extLst>
      <p:ext uri="{BB962C8B-B14F-4D97-AF65-F5344CB8AC3E}">
        <p14:creationId xmlns:p14="http://schemas.microsoft.com/office/powerpoint/2010/main" val="11208391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Movies</a:t>
            </a:r>
            <a:r>
              <a:rPr lang="en-US" baseline="0" dirty="0" smtClean="0"/>
              <a:t> – The Studios - 3</a:t>
            </a:r>
            <a:endParaRPr lang="en-US" dirty="0"/>
          </a:p>
        </p:txBody>
      </p:sp>
      <p:sp>
        <p:nvSpPr>
          <p:cNvPr id="3" name="Content Placeholder 2"/>
          <p:cNvSpPr>
            <a:spLocks noGrp="1"/>
          </p:cNvSpPr>
          <p:nvPr>
            <p:ph idx="1"/>
          </p:nvPr>
        </p:nvSpPr>
        <p:spPr/>
        <p:txBody>
          <a:bodyPr>
            <a:normAutofit lnSpcReduction="10000"/>
          </a:bodyPr>
          <a:lstStyle/>
          <a:p>
            <a:r>
              <a:rPr lang="en-US" dirty="0" smtClean="0"/>
              <a:t>Emergence of the Hollywood Studios reflected:</a:t>
            </a:r>
          </a:p>
          <a:p>
            <a:pPr lvl="1"/>
            <a:r>
              <a:rPr lang="en-US" dirty="0" smtClean="0"/>
              <a:t>The successes of </a:t>
            </a:r>
            <a:r>
              <a:rPr lang="en-US" dirty="0" err="1" smtClean="0"/>
              <a:t>Pathe</a:t>
            </a:r>
            <a:r>
              <a:rPr lang="en-US" dirty="0" smtClean="0"/>
              <a:t> and </a:t>
            </a:r>
            <a:r>
              <a:rPr lang="en-US" dirty="0" err="1" smtClean="0"/>
              <a:t>Ince</a:t>
            </a:r>
            <a:r>
              <a:rPr lang="en-US" dirty="0" smtClean="0"/>
              <a:t> and the adoption of their approach by American moviemakers</a:t>
            </a:r>
          </a:p>
          <a:p>
            <a:pPr lvl="1"/>
            <a:r>
              <a:rPr lang="en-US" dirty="0" smtClean="0"/>
              <a:t>Oligopolistic success in a highly competitive industry</a:t>
            </a:r>
          </a:p>
          <a:p>
            <a:pPr lvl="1"/>
            <a:r>
              <a:rPr lang="en-US" dirty="0" smtClean="0"/>
              <a:t>The need to finance ever increasing production costs and the conversion of theaters to sound</a:t>
            </a:r>
          </a:p>
          <a:p>
            <a:pPr lvl="2"/>
            <a:r>
              <a:rPr lang="en-US" dirty="0" smtClean="0"/>
              <a:t>Required an ability to obtain bank loans and Wall Street investment bank financing</a:t>
            </a:r>
            <a:endParaRPr lang="en-US" dirty="0"/>
          </a:p>
        </p:txBody>
      </p:sp>
      <p:sp>
        <p:nvSpPr>
          <p:cNvPr id="4" name="Slide Number Placeholder 3"/>
          <p:cNvSpPr>
            <a:spLocks noGrp="1"/>
          </p:cNvSpPr>
          <p:nvPr>
            <p:ph type="sldNum" sz="quarter" idx="12"/>
          </p:nvPr>
        </p:nvSpPr>
        <p:spPr/>
        <p:txBody>
          <a:bodyPr/>
          <a:lstStyle/>
          <a:p>
            <a:fld id="{1AFC88AC-F6C4-4908-8508-B54856487233}" type="slidenum">
              <a:rPr lang="en-US" smtClean="0"/>
              <a:pPr/>
              <a:t>27</a:t>
            </a:fld>
            <a:endParaRPr lang="en-US"/>
          </a:p>
        </p:txBody>
      </p:sp>
    </p:spTree>
    <p:extLst>
      <p:ext uri="{BB962C8B-B14F-4D97-AF65-F5344CB8AC3E}">
        <p14:creationId xmlns:p14="http://schemas.microsoft.com/office/powerpoint/2010/main" val="571135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Movies – The Studios - 4</a:t>
            </a:r>
            <a:endParaRPr lang="en-US" dirty="0"/>
          </a:p>
        </p:txBody>
      </p:sp>
      <p:sp>
        <p:nvSpPr>
          <p:cNvPr id="3" name="Content Placeholder 2"/>
          <p:cNvSpPr>
            <a:spLocks noGrp="1"/>
          </p:cNvSpPr>
          <p:nvPr>
            <p:ph idx="1"/>
          </p:nvPr>
        </p:nvSpPr>
        <p:spPr/>
        <p:txBody>
          <a:bodyPr/>
          <a:lstStyle/>
          <a:p>
            <a:r>
              <a:rPr lang="en-US" dirty="0" smtClean="0"/>
              <a:t>By the mid-1930s, Hollywood was dominated by 8 studios – the Big 5 and the Little 3</a:t>
            </a:r>
          </a:p>
          <a:p>
            <a:pPr lvl="1"/>
            <a:r>
              <a:rPr lang="en-US" dirty="0" smtClean="0"/>
              <a:t>Big 5 – Paramount, 20</a:t>
            </a:r>
            <a:r>
              <a:rPr lang="en-US" baseline="30000" dirty="0" smtClean="0"/>
              <a:t>th</a:t>
            </a:r>
            <a:r>
              <a:rPr lang="en-US" dirty="0" smtClean="0"/>
              <a:t> Century Fox, Warner Bros, RKO, and M-G-M</a:t>
            </a:r>
          </a:p>
          <a:p>
            <a:pPr lvl="1"/>
            <a:r>
              <a:rPr lang="en-US" dirty="0" smtClean="0"/>
              <a:t>Little 3 – Universal, Columbia, and United Artists</a:t>
            </a:r>
          </a:p>
          <a:p>
            <a:pPr lvl="1"/>
            <a:r>
              <a:rPr lang="en-US" dirty="0" smtClean="0"/>
              <a:t>A few independents – Republic &amp; Monogram</a:t>
            </a:r>
          </a:p>
          <a:p>
            <a:r>
              <a:rPr lang="en-US" dirty="0" smtClean="0"/>
              <a:t>This system dominated Hollywood until the early-1950s </a:t>
            </a:r>
          </a:p>
        </p:txBody>
      </p:sp>
      <p:sp>
        <p:nvSpPr>
          <p:cNvPr id="4" name="Slide Number Placeholder 3"/>
          <p:cNvSpPr>
            <a:spLocks noGrp="1"/>
          </p:cNvSpPr>
          <p:nvPr>
            <p:ph type="sldNum" sz="quarter" idx="12"/>
          </p:nvPr>
        </p:nvSpPr>
        <p:spPr/>
        <p:txBody>
          <a:bodyPr/>
          <a:lstStyle/>
          <a:p>
            <a:fld id="{1AFC88AC-F6C4-4908-8508-B54856487233}" type="slidenum">
              <a:rPr lang="en-US" smtClean="0"/>
              <a:pPr/>
              <a:t>28</a:t>
            </a:fld>
            <a:endParaRPr lang="en-US"/>
          </a:p>
        </p:txBody>
      </p:sp>
    </p:spTree>
    <p:extLst>
      <p:ext uri="{BB962C8B-B14F-4D97-AF65-F5344CB8AC3E}">
        <p14:creationId xmlns:p14="http://schemas.microsoft.com/office/powerpoint/2010/main" val="6501850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Hays Office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1915 – The Supreme Court ruled that movie making was a business not subject to the protections of the First Amendment</a:t>
            </a:r>
          </a:p>
          <a:p>
            <a:r>
              <a:rPr lang="en-US" dirty="0" smtClean="0"/>
              <a:t>In the 1920s, the motion picture industry was rocked by sex scandals, sensational divorces, and accusations that sex was for sale in exchange for movie roles</a:t>
            </a:r>
          </a:p>
          <a:p>
            <a:r>
              <a:rPr lang="en-US" dirty="0" smtClean="0"/>
              <a:t>The 1920s saw conflict between those concerned that movies adversely affected public morals and movie producers/directors who resisted censorship and felt that movies devoid of sex and violence would not sell at the box office</a:t>
            </a:r>
            <a:endParaRPr lang="en-US" dirty="0"/>
          </a:p>
        </p:txBody>
      </p:sp>
      <p:sp>
        <p:nvSpPr>
          <p:cNvPr id="4" name="Slide Number Placeholder 3"/>
          <p:cNvSpPr>
            <a:spLocks noGrp="1"/>
          </p:cNvSpPr>
          <p:nvPr>
            <p:ph type="sldNum" sz="quarter" idx="12"/>
          </p:nvPr>
        </p:nvSpPr>
        <p:spPr/>
        <p:txBody>
          <a:bodyPr/>
          <a:lstStyle/>
          <a:p>
            <a:fld id="{1AFC88AC-F6C4-4908-8508-B54856487233}" type="slidenum">
              <a:rPr lang="en-US" smtClean="0"/>
              <a:pPr/>
              <a:t>29</a:t>
            </a:fld>
            <a:endParaRPr lang="en-US"/>
          </a:p>
        </p:txBody>
      </p:sp>
    </p:spTree>
    <p:extLst>
      <p:ext uri="{BB962C8B-B14F-4D97-AF65-F5344CB8AC3E}">
        <p14:creationId xmlns:p14="http://schemas.microsoft.com/office/powerpoint/2010/main" val="1536792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the Auto Suburbs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Autos created the modern auto-dependent suburbs</a:t>
            </a:r>
          </a:p>
          <a:p>
            <a:pPr lvl="1"/>
            <a:r>
              <a:rPr lang="en-US" dirty="0" smtClean="0"/>
              <a:t>Prior to the auto, the city consisted of a commercial hub surrounded by residences within walking distance followed by development of businesses and residences radiating out from the central hub like spokes from a wheel, with the railroad and the horse-car and then the trolley lines providing the spokes </a:t>
            </a:r>
          </a:p>
          <a:p>
            <a:r>
              <a:rPr lang="en-US" dirty="0" smtClean="0"/>
              <a:t>The creation of the auto-dependent suburbs began in the 1920s, but really took off after World War II</a:t>
            </a:r>
          </a:p>
        </p:txBody>
      </p:sp>
      <p:sp>
        <p:nvSpPr>
          <p:cNvPr id="4" name="Slide Number Placeholder 3"/>
          <p:cNvSpPr>
            <a:spLocks noGrp="1"/>
          </p:cNvSpPr>
          <p:nvPr>
            <p:ph type="sldNum" sz="quarter" idx="12"/>
          </p:nvPr>
        </p:nvSpPr>
        <p:spPr/>
        <p:txBody>
          <a:bodyPr/>
          <a:lstStyle/>
          <a:p>
            <a:fld id="{763CAAF4-EAED-4DF8-83B2-420EDF70141E}" type="slidenum">
              <a:rPr lang="en-US" smtClean="0"/>
              <a:pPr/>
              <a:t>3</a:t>
            </a:fld>
            <a:endParaRPr lang="en-US"/>
          </a:p>
        </p:txBody>
      </p:sp>
    </p:spTree>
    <p:extLst>
      <p:ext uri="{BB962C8B-B14F-4D97-AF65-F5344CB8AC3E}">
        <p14:creationId xmlns:p14="http://schemas.microsoft.com/office/powerpoint/2010/main" val="18538180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Hays Office - 2</a:t>
            </a:r>
            <a:endParaRPr lang="en-US" dirty="0"/>
          </a:p>
        </p:txBody>
      </p:sp>
      <p:sp>
        <p:nvSpPr>
          <p:cNvPr id="3" name="Content Placeholder 2"/>
          <p:cNvSpPr>
            <a:spLocks noGrp="1"/>
          </p:cNvSpPr>
          <p:nvPr>
            <p:ph idx="1"/>
          </p:nvPr>
        </p:nvSpPr>
        <p:spPr/>
        <p:txBody>
          <a:bodyPr>
            <a:normAutofit lnSpcReduction="10000"/>
          </a:bodyPr>
          <a:lstStyle/>
          <a:p>
            <a:r>
              <a:rPr lang="en-US" dirty="0" smtClean="0"/>
              <a:t>By 1927, the Hays Office developed a list of 11 DON”Ts and 25 BE CAREFULs</a:t>
            </a:r>
          </a:p>
          <a:p>
            <a:r>
              <a:rPr lang="en-US" dirty="0" smtClean="0"/>
              <a:t>In 1927, the Academy of Motion Picture Arts and Sciences was created with Douglas Fairbanks as first president </a:t>
            </a:r>
          </a:p>
          <a:p>
            <a:pPr lvl="1"/>
            <a:r>
              <a:rPr lang="en-US" dirty="0" smtClean="0"/>
              <a:t>One of its projects was to bestow “Awards of Merit” to “encourage the improvement and advancement of the arts and sciences” of motion pictures – the Oscars (which were first awarded in 1928}</a:t>
            </a:r>
            <a:endParaRPr lang="en-US" dirty="0"/>
          </a:p>
        </p:txBody>
      </p:sp>
      <p:sp>
        <p:nvSpPr>
          <p:cNvPr id="4" name="Slide Number Placeholder 3"/>
          <p:cNvSpPr>
            <a:spLocks noGrp="1"/>
          </p:cNvSpPr>
          <p:nvPr>
            <p:ph type="sldNum" sz="quarter" idx="12"/>
          </p:nvPr>
        </p:nvSpPr>
        <p:spPr/>
        <p:txBody>
          <a:bodyPr/>
          <a:lstStyle/>
          <a:p>
            <a:fld id="{1AFC88AC-F6C4-4908-8508-B54856487233}" type="slidenum">
              <a:rPr lang="en-US" smtClean="0"/>
              <a:pPr/>
              <a:t>30</a:t>
            </a:fld>
            <a:endParaRPr lang="en-US"/>
          </a:p>
        </p:txBody>
      </p:sp>
    </p:spTree>
    <p:extLst>
      <p:ext uri="{BB962C8B-B14F-4D97-AF65-F5344CB8AC3E}">
        <p14:creationId xmlns:p14="http://schemas.microsoft.com/office/powerpoint/2010/main" val="29467472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Hollywood Wrought - 1</a:t>
            </a:r>
            <a:endParaRPr lang="en-US" dirty="0"/>
          </a:p>
        </p:txBody>
      </p:sp>
      <p:sp>
        <p:nvSpPr>
          <p:cNvPr id="3" name="Content Placeholder 2"/>
          <p:cNvSpPr>
            <a:spLocks noGrp="1"/>
          </p:cNvSpPr>
          <p:nvPr>
            <p:ph idx="1"/>
          </p:nvPr>
        </p:nvSpPr>
        <p:spPr/>
        <p:txBody>
          <a:bodyPr>
            <a:normAutofit/>
          </a:bodyPr>
          <a:lstStyle/>
          <a:p>
            <a:r>
              <a:rPr lang="en-US" dirty="0" smtClean="0"/>
              <a:t>Movies had the following effects:</a:t>
            </a:r>
          </a:p>
          <a:p>
            <a:pPr lvl="1"/>
            <a:r>
              <a:rPr lang="en-US" dirty="0" smtClean="0"/>
              <a:t>Constituted a lifestyle classroom on a whole host of topics – clothes, hairstyles, social attitudes, behavior, and much else</a:t>
            </a:r>
          </a:p>
          <a:p>
            <a:pPr lvl="1"/>
            <a:r>
              <a:rPr lang="en-US" dirty="0" smtClean="0"/>
              <a:t>Provided a set of shared experiences for almost the whole population</a:t>
            </a:r>
          </a:p>
          <a:p>
            <a:pPr lvl="1"/>
            <a:r>
              <a:rPr lang="en-US" dirty="0" smtClean="0"/>
              <a:t>Affected people’s concepts of historical fact</a:t>
            </a:r>
          </a:p>
          <a:p>
            <a:pPr lvl="1"/>
            <a:r>
              <a:rPr lang="en-US" dirty="0" smtClean="0"/>
              <a:t>Served as a purveyor of a whole host of consumer goods</a:t>
            </a:r>
          </a:p>
        </p:txBody>
      </p:sp>
      <p:sp>
        <p:nvSpPr>
          <p:cNvPr id="4" name="Slide Number Placeholder 3"/>
          <p:cNvSpPr>
            <a:spLocks noGrp="1"/>
          </p:cNvSpPr>
          <p:nvPr>
            <p:ph type="sldNum" sz="quarter" idx="12"/>
          </p:nvPr>
        </p:nvSpPr>
        <p:spPr/>
        <p:txBody>
          <a:bodyPr/>
          <a:lstStyle/>
          <a:p>
            <a:fld id="{1AFC88AC-F6C4-4908-8508-B54856487233}" type="slidenum">
              <a:rPr lang="en-US" smtClean="0"/>
              <a:pPr/>
              <a:t>31</a:t>
            </a:fld>
            <a:endParaRPr lang="en-US"/>
          </a:p>
        </p:txBody>
      </p:sp>
    </p:spTree>
    <p:extLst>
      <p:ext uri="{BB962C8B-B14F-4D97-AF65-F5344CB8AC3E}">
        <p14:creationId xmlns:p14="http://schemas.microsoft.com/office/powerpoint/2010/main" val="26690624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Hollywood</a:t>
            </a:r>
            <a:r>
              <a:rPr lang="en-US" baseline="0" dirty="0" smtClean="0"/>
              <a:t> Wrought - 2</a:t>
            </a:r>
            <a:endParaRPr lang="en-US" dirty="0"/>
          </a:p>
        </p:txBody>
      </p:sp>
      <p:sp>
        <p:nvSpPr>
          <p:cNvPr id="3" name="Content Placeholder 2"/>
          <p:cNvSpPr>
            <a:spLocks noGrp="1"/>
          </p:cNvSpPr>
          <p:nvPr>
            <p:ph idx="1"/>
          </p:nvPr>
        </p:nvSpPr>
        <p:spPr/>
        <p:txBody>
          <a:bodyPr/>
          <a:lstStyle/>
          <a:p>
            <a:r>
              <a:rPr lang="en-US" dirty="0" smtClean="0"/>
              <a:t>Movies had the following</a:t>
            </a:r>
            <a:r>
              <a:rPr lang="en-US" baseline="0" dirty="0" smtClean="0"/>
              <a:t> effects – 2</a:t>
            </a:r>
          </a:p>
          <a:p>
            <a:pPr lvl="1"/>
            <a:r>
              <a:rPr lang="en-US" baseline="0" dirty="0" smtClean="0"/>
              <a:t>Along with the automobile, movies</a:t>
            </a:r>
            <a:r>
              <a:rPr lang="en-US" dirty="0" smtClean="0"/>
              <a:t> </a:t>
            </a:r>
            <a:r>
              <a:rPr lang="en-US" baseline="0" dirty="0" smtClean="0"/>
              <a:t>led to the Drive-in movie </a:t>
            </a:r>
          </a:p>
          <a:p>
            <a:pPr lvl="1"/>
            <a:r>
              <a:rPr lang="en-US" dirty="0" smtClean="0"/>
              <a:t>Initially supplemented and then supplanted lecture hall and vaudeville theater audiences</a:t>
            </a:r>
          </a:p>
          <a:p>
            <a:pPr lvl="1"/>
            <a:r>
              <a:rPr lang="en-US" dirty="0" smtClean="0"/>
              <a:t>Brought the “Star” system to full fruition</a:t>
            </a:r>
          </a:p>
          <a:p>
            <a:pPr lvl="2"/>
            <a:r>
              <a:rPr lang="en-US" dirty="0" smtClean="0"/>
              <a:t>Led to fan magazines and fan clubs</a:t>
            </a:r>
          </a:p>
          <a:p>
            <a:pPr lvl="1"/>
            <a:r>
              <a:rPr lang="en-US" dirty="0" smtClean="0"/>
              <a:t>Played a major role in popularizing the myth of the “Wild West”</a:t>
            </a:r>
          </a:p>
        </p:txBody>
      </p:sp>
      <p:sp>
        <p:nvSpPr>
          <p:cNvPr id="4" name="Slide Number Placeholder 3"/>
          <p:cNvSpPr>
            <a:spLocks noGrp="1"/>
          </p:cNvSpPr>
          <p:nvPr>
            <p:ph type="sldNum" sz="quarter" idx="12"/>
          </p:nvPr>
        </p:nvSpPr>
        <p:spPr/>
        <p:txBody>
          <a:bodyPr/>
          <a:lstStyle/>
          <a:p>
            <a:fld id="{1AFC88AC-F6C4-4908-8508-B54856487233}" type="slidenum">
              <a:rPr lang="en-US" smtClean="0"/>
              <a:pPr/>
              <a:t>32</a:t>
            </a:fld>
            <a:endParaRPr lang="en-US"/>
          </a:p>
        </p:txBody>
      </p:sp>
    </p:spTree>
    <p:extLst>
      <p:ext uri="{BB962C8B-B14F-4D97-AF65-F5344CB8AC3E}">
        <p14:creationId xmlns:p14="http://schemas.microsoft.com/office/powerpoint/2010/main" val="35536803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Hollywood Wrought - 3</a:t>
            </a:r>
            <a:endParaRPr lang="en-US" dirty="0"/>
          </a:p>
        </p:txBody>
      </p:sp>
      <p:sp>
        <p:nvSpPr>
          <p:cNvPr id="3" name="Content Placeholder 2"/>
          <p:cNvSpPr>
            <a:spLocks noGrp="1"/>
          </p:cNvSpPr>
          <p:nvPr>
            <p:ph idx="1"/>
          </p:nvPr>
        </p:nvSpPr>
        <p:spPr/>
        <p:txBody>
          <a:bodyPr>
            <a:normAutofit lnSpcReduction="10000"/>
          </a:bodyPr>
          <a:lstStyle/>
          <a:p>
            <a:r>
              <a:rPr lang="en-US" dirty="0" smtClean="0"/>
              <a:t>Movies had the following effects – 3</a:t>
            </a:r>
          </a:p>
          <a:p>
            <a:pPr lvl="1"/>
            <a:r>
              <a:rPr lang="en-US" dirty="0" smtClean="0"/>
              <a:t>Films made cultural production a major economic force </a:t>
            </a:r>
          </a:p>
          <a:p>
            <a:pPr lvl="1"/>
            <a:r>
              <a:rPr lang="en-US" dirty="0" smtClean="0"/>
              <a:t>Films made commercial entertainment a center of American social life</a:t>
            </a:r>
          </a:p>
          <a:p>
            <a:pPr lvl="1"/>
            <a:r>
              <a:rPr lang="en-US" dirty="0" smtClean="0"/>
              <a:t>As noted</a:t>
            </a:r>
            <a:r>
              <a:rPr lang="en-US" baseline="0" dirty="0" smtClean="0"/>
              <a:t> earlier, films constituted a major force in Americanizing world popular culture</a:t>
            </a:r>
          </a:p>
          <a:p>
            <a:pPr lvl="2"/>
            <a:r>
              <a:rPr lang="en-US" baseline="0" dirty="0" smtClean="0"/>
              <a:t>As a backlash, it also led both intellectuals and traditionalists to react against aspects of American culture deemed incompatible with traditional values</a:t>
            </a:r>
          </a:p>
        </p:txBody>
      </p:sp>
      <p:sp>
        <p:nvSpPr>
          <p:cNvPr id="4" name="Slide Number Placeholder 3"/>
          <p:cNvSpPr>
            <a:spLocks noGrp="1"/>
          </p:cNvSpPr>
          <p:nvPr>
            <p:ph type="sldNum" sz="quarter" idx="12"/>
          </p:nvPr>
        </p:nvSpPr>
        <p:spPr/>
        <p:txBody>
          <a:bodyPr/>
          <a:lstStyle/>
          <a:p>
            <a:fld id="{1AFC88AC-F6C4-4908-8508-B54856487233}" type="slidenum">
              <a:rPr lang="en-US" smtClean="0"/>
              <a:pPr/>
              <a:t>33</a:t>
            </a:fld>
            <a:endParaRPr lang="en-US"/>
          </a:p>
        </p:txBody>
      </p:sp>
    </p:spTree>
    <p:extLst>
      <p:ext uri="{BB962C8B-B14F-4D97-AF65-F5344CB8AC3E}">
        <p14:creationId xmlns:p14="http://schemas.microsoft.com/office/powerpoint/2010/main" val="19132393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Hollywood Wrought - </a:t>
            </a:r>
            <a:r>
              <a:rPr lang="en-US" dirty="0" smtClean="0"/>
              <a:t>4</a:t>
            </a:r>
            <a:endParaRPr lang="en-US" dirty="0"/>
          </a:p>
        </p:txBody>
      </p:sp>
      <p:sp>
        <p:nvSpPr>
          <p:cNvPr id="3" name="Content Placeholder 2"/>
          <p:cNvSpPr>
            <a:spLocks noGrp="1"/>
          </p:cNvSpPr>
          <p:nvPr>
            <p:ph idx="1"/>
          </p:nvPr>
        </p:nvSpPr>
        <p:spPr/>
        <p:txBody>
          <a:bodyPr/>
          <a:lstStyle/>
          <a:p>
            <a:pPr lvl="0"/>
            <a:r>
              <a:rPr lang="en-US" dirty="0"/>
              <a:t>Movies had the following effects – 4</a:t>
            </a:r>
          </a:p>
          <a:p>
            <a:pPr lvl="1"/>
            <a:r>
              <a:rPr lang="en-US" dirty="0"/>
              <a:t>Popularized air conditioning</a:t>
            </a:r>
          </a:p>
          <a:p>
            <a:pPr lvl="2"/>
            <a:r>
              <a:rPr lang="en-US" dirty="0"/>
              <a:t>Seeing movies in comfort on hot summer day  fueled a desire for air conditioning in the home and office</a:t>
            </a:r>
          </a:p>
          <a:p>
            <a:pPr lvl="1"/>
            <a:r>
              <a:rPr lang="en-US" dirty="0"/>
              <a:t>Gave us the animated feature cartoon</a:t>
            </a:r>
          </a:p>
          <a:p>
            <a:pPr lvl="2"/>
            <a:r>
              <a:rPr lang="en-US" dirty="0"/>
              <a:t>The marriage of the newspaper comic strip with the movie gave us the animated cartoon feature film</a:t>
            </a:r>
          </a:p>
          <a:p>
            <a:endParaRPr lang="en-US" dirty="0"/>
          </a:p>
        </p:txBody>
      </p:sp>
    </p:spTree>
    <p:extLst>
      <p:ext uri="{BB962C8B-B14F-4D97-AF65-F5344CB8AC3E}">
        <p14:creationId xmlns:p14="http://schemas.microsoft.com/office/powerpoint/2010/main" val="33211720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Hollywood Wrought - 5</a:t>
            </a:r>
            <a:endParaRPr lang="en-US" dirty="0"/>
          </a:p>
        </p:txBody>
      </p:sp>
      <p:sp>
        <p:nvSpPr>
          <p:cNvPr id="3" name="Content Placeholder 2"/>
          <p:cNvSpPr>
            <a:spLocks noGrp="1"/>
          </p:cNvSpPr>
          <p:nvPr>
            <p:ph idx="1"/>
          </p:nvPr>
        </p:nvSpPr>
        <p:spPr/>
        <p:txBody>
          <a:bodyPr>
            <a:normAutofit lnSpcReduction="10000"/>
          </a:bodyPr>
          <a:lstStyle/>
          <a:p>
            <a:r>
              <a:rPr lang="en-US" dirty="0" smtClean="0"/>
              <a:t>Movies had the following effects - 5</a:t>
            </a:r>
          </a:p>
          <a:p>
            <a:pPr lvl="1"/>
            <a:r>
              <a:rPr lang="en-US" dirty="0" smtClean="0"/>
              <a:t>Helped turn the American people against Prohibition</a:t>
            </a:r>
          </a:p>
          <a:p>
            <a:pPr lvl="2"/>
            <a:r>
              <a:rPr lang="en-US" dirty="0" smtClean="0"/>
              <a:t>The urban jazz-age flapper and her boyfriend conveyed the impression that drinking was widespread and that violating Prohibition laws was socially respectable</a:t>
            </a:r>
          </a:p>
          <a:p>
            <a:pPr lvl="1"/>
            <a:r>
              <a:rPr lang="en-US" dirty="0" smtClean="0"/>
              <a:t>Diverted artistic talent from other endeavors to the movies</a:t>
            </a:r>
          </a:p>
          <a:p>
            <a:pPr lvl="2"/>
            <a:r>
              <a:rPr lang="en-US" dirty="0" smtClean="0"/>
              <a:t>People who formerly composed symphonies now wrote movie scores; persons who in the past wrote novels now wrote screenplays</a:t>
            </a:r>
          </a:p>
        </p:txBody>
      </p:sp>
      <p:sp>
        <p:nvSpPr>
          <p:cNvPr id="4" name="Slide Number Placeholder 3"/>
          <p:cNvSpPr>
            <a:spLocks noGrp="1"/>
          </p:cNvSpPr>
          <p:nvPr>
            <p:ph type="sldNum" sz="quarter" idx="12"/>
          </p:nvPr>
        </p:nvSpPr>
        <p:spPr/>
        <p:txBody>
          <a:bodyPr/>
          <a:lstStyle/>
          <a:p>
            <a:fld id="{1AFC88AC-F6C4-4908-8508-B54856487233}" type="slidenum">
              <a:rPr lang="en-US" smtClean="0"/>
              <a:pPr/>
              <a:t>35</a:t>
            </a:fld>
            <a:endParaRPr lang="en-US"/>
          </a:p>
        </p:txBody>
      </p:sp>
    </p:spTree>
    <p:extLst>
      <p:ext uri="{BB962C8B-B14F-4D97-AF65-F5344CB8AC3E}">
        <p14:creationId xmlns:p14="http://schemas.microsoft.com/office/powerpoint/2010/main" val="20771266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Movies and the Great Depression - 1</a:t>
            </a:r>
            <a:endParaRPr lang="en-US" dirty="0"/>
          </a:p>
        </p:txBody>
      </p:sp>
      <p:sp>
        <p:nvSpPr>
          <p:cNvPr id="3" name="Content Placeholder 2"/>
          <p:cNvSpPr>
            <a:spLocks noGrp="1"/>
          </p:cNvSpPr>
          <p:nvPr>
            <p:ph idx="1"/>
          </p:nvPr>
        </p:nvSpPr>
        <p:spPr/>
        <p:txBody>
          <a:bodyPr/>
          <a:lstStyle/>
          <a:p>
            <a:r>
              <a:rPr lang="en-US" dirty="0" smtClean="0"/>
              <a:t>Movies were a low-priced amusement </a:t>
            </a:r>
          </a:p>
          <a:p>
            <a:pPr lvl="1"/>
            <a:r>
              <a:rPr lang="en-US" dirty="0" smtClean="0"/>
              <a:t>25 cents to see a double feature as late as 1940 ($3.78 in 2009 prices)</a:t>
            </a:r>
          </a:p>
          <a:p>
            <a:pPr lvl="1"/>
            <a:r>
              <a:rPr lang="en-US" dirty="0" smtClean="0"/>
              <a:t>For the unemployed and underpaid, they were comfortable places to sit</a:t>
            </a:r>
          </a:p>
          <a:p>
            <a:pPr lvl="1"/>
            <a:r>
              <a:rPr lang="en-US" dirty="0" smtClean="0"/>
              <a:t>In 1940, weekly attendance averaged 80 million </a:t>
            </a:r>
            <a:endParaRPr lang="en-US" dirty="0"/>
          </a:p>
        </p:txBody>
      </p:sp>
      <p:sp>
        <p:nvSpPr>
          <p:cNvPr id="4" name="Slide Number Placeholder 3"/>
          <p:cNvSpPr>
            <a:spLocks noGrp="1"/>
          </p:cNvSpPr>
          <p:nvPr>
            <p:ph type="sldNum" sz="quarter" idx="12"/>
          </p:nvPr>
        </p:nvSpPr>
        <p:spPr/>
        <p:txBody>
          <a:bodyPr/>
          <a:lstStyle/>
          <a:p>
            <a:fld id="{1AFC88AC-F6C4-4908-8508-B54856487233}" type="slidenum">
              <a:rPr lang="en-US" smtClean="0"/>
              <a:pPr/>
              <a:t>36</a:t>
            </a:fld>
            <a:endParaRPr lang="en-US"/>
          </a:p>
        </p:txBody>
      </p:sp>
    </p:spTree>
    <p:extLst>
      <p:ext uri="{BB962C8B-B14F-4D97-AF65-F5344CB8AC3E}">
        <p14:creationId xmlns:p14="http://schemas.microsoft.com/office/powerpoint/2010/main" val="11388660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Movies and the Great Depression - 2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Effects of the Great Depression on Movies</a:t>
            </a:r>
          </a:p>
          <a:p>
            <a:pPr lvl="1"/>
            <a:r>
              <a:rPr lang="en-US" dirty="0" smtClean="0"/>
              <a:t>Popularized escapist as distinct from topical films</a:t>
            </a:r>
          </a:p>
          <a:p>
            <a:pPr lvl="2"/>
            <a:r>
              <a:rPr lang="en-US" dirty="0" smtClean="0"/>
              <a:t>Historical or literary-based films that showed people coping with difficult times and overcoming them</a:t>
            </a:r>
          </a:p>
          <a:p>
            <a:pPr lvl="2"/>
            <a:r>
              <a:rPr lang="en-US" dirty="0" smtClean="0"/>
              <a:t>Animated films – Walt Disney</a:t>
            </a:r>
          </a:p>
          <a:p>
            <a:pPr lvl="1"/>
            <a:r>
              <a:rPr lang="en-US" dirty="0" smtClean="0"/>
              <a:t>Led to various innovations as theater owners sought to attract customers</a:t>
            </a:r>
          </a:p>
          <a:p>
            <a:pPr lvl="2"/>
            <a:r>
              <a:rPr lang="en-US" dirty="0" smtClean="0"/>
              <a:t>Drive-in movies</a:t>
            </a:r>
          </a:p>
          <a:p>
            <a:pPr lvl="2"/>
            <a:r>
              <a:rPr lang="en-US" dirty="0" smtClean="0"/>
              <a:t>Serials</a:t>
            </a:r>
          </a:p>
          <a:p>
            <a:pPr lvl="2"/>
            <a:r>
              <a:rPr lang="en-US" dirty="0" smtClean="0"/>
              <a:t>Double Features</a:t>
            </a:r>
          </a:p>
          <a:p>
            <a:pPr lvl="2"/>
            <a:r>
              <a:rPr lang="en-US" dirty="0" smtClean="0"/>
              <a:t>Popcorn &amp; candy sales</a:t>
            </a:r>
          </a:p>
          <a:p>
            <a:pPr lvl="2"/>
            <a:r>
              <a:rPr lang="en-US" dirty="0" smtClean="0"/>
              <a:t>Bank Nights and Giveaways</a:t>
            </a:r>
            <a:endParaRPr lang="en-US" dirty="0"/>
          </a:p>
        </p:txBody>
      </p:sp>
      <p:sp>
        <p:nvSpPr>
          <p:cNvPr id="4" name="Slide Number Placeholder 3"/>
          <p:cNvSpPr>
            <a:spLocks noGrp="1"/>
          </p:cNvSpPr>
          <p:nvPr>
            <p:ph type="sldNum" sz="quarter" idx="12"/>
          </p:nvPr>
        </p:nvSpPr>
        <p:spPr/>
        <p:txBody>
          <a:bodyPr/>
          <a:lstStyle/>
          <a:p>
            <a:fld id="{1AFC88AC-F6C4-4908-8508-B54856487233}" type="slidenum">
              <a:rPr lang="en-US" smtClean="0"/>
              <a:pPr/>
              <a:t>37</a:t>
            </a:fld>
            <a:endParaRPr lang="en-US"/>
          </a:p>
        </p:txBody>
      </p:sp>
    </p:spTree>
    <p:extLst>
      <p:ext uri="{BB962C8B-B14F-4D97-AF65-F5344CB8AC3E}">
        <p14:creationId xmlns:p14="http://schemas.microsoft.com/office/powerpoint/2010/main" val="36552773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Tabloid Newspapers &amp; Magazines</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1AFC88AC-F6C4-4908-8508-B54856487233}" type="slidenum">
              <a:rPr lang="en-US" smtClean="0"/>
              <a:pPr/>
              <a:t>38</a:t>
            </a:fld>
            <a:endParaRPr lang="en-US"/>
          </a:p>
        </p:txBody>
      </p:sp>
    </p:spTree>
    <p:extLst>
      <p:ext uri="{BB962C8B-B14F-4D97-AF65-F5344CB8AC3E}">
        <p14:creationId xmlns:p14="http://schemas.microsoft.com/office/powerpoint/2010/main" val="2178150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Tabloid</a:t>
            </a:r>
            <a:r>
              <a:rPr lang="en-US" baseline="0" dirty="0" smtClean="0"/>
              <a:t> Newspaper</a:t>
            </a:r>
            <a:endParaRPr lang="en-US" dirty="0"/>
          </a:p>
        </p:txBody>
      </p:sp>
      <p:sp>
        <p:nvSpPr>
          <p:cNvPr id="3" name="Content Placeholder 2"/>
          <p:cNvSpPr>
            <a:spLocks noGrp="1"/>
          </p:cNvSpPr>
          <p:nvPr>
            <p:ph idx="1"/>
          </p:nvPr>
        </p:nvSpPr>
        <p:spPr/>
        <p:txBody>
          <a:bodyPr>
            <a:normAutofit/>
          </a:bodyPr>
          <a:lstStyle/>
          <a:p>
            <a:r>
              <a:rPr lang="en-US" dirty="0" smtClean="0"/>
              <a:t>A </a:t>
            </a:r>
            <a:r>
              <a:rPr lang="en-US" b="1" dirty="0" smtClean="0"/>
              <a:t>tabloid</a:t>
            </a:r>
            <a:r>
              <a:rPr lang="en-US" dirty="0" smtClean="0"/>
              <a:t> is a newspaper (generally smaller in size and spread than a regular newspaper) that contains lots of photos (both news and feature), and  focuses on local-interest stories and entertainment. It tends to emphasize (and sensationalize) crime stories; scandals involving the personal lives of celebrities, sports stars, and politicians; and other so-called  “junk food news.”</a:t>
            </a:r>
          </a:p>
        </p:txBody>
      </p:sp>
      <p:sp>
        <p:nvSpPr>
          <p:cNvPr id="4" name="Slide Number Placeholder 3"/>
          <p:cNvSpPr>
            <a:spLocks noGrp="1"/>
          </p:cNvSpPr>
          <p:nvPr>
            <p:ph type="sldNum" sz="quarter" idx="12"/>
          </p:nvPr>
        </p:nvSpPr>
        <p:spPr/>
        <p:txBody>
          <a:bodyPr/>
          <a:lstStyle/>
          <a:p>
            <a:fld id="{1AFC88AC-F6C4-4908-8508-B54856487233}" type="slidenum">
              <a:rPr lang="en-US" smtClean="0"/>
              <a:pPr/>
              <a:t>39</a:t>
            </a:fld>
            <a:endParaRPr lang="en-US"/>
          </a:p>
        </p:txBody>
      </p:sp>
    </p:spTree>
    <p:extLst>
      <p:ext uri="{BB962C8B-B14F-4D97-AF65-F5344CB8AC3E}">
        <p14:creationId xmlns:p14="http://schemas.microsoft.com/office/powerpoint/2010/main" val="3302689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the Auto Suburbs - 2</a:t>
            </a:r>
            <a:endParaRPr lang="en-US" dirty="0"/>
          </a:p>
        </p:txBody>
      </p:sp>
      <p:sp>
        <p:nvSpPr>
          <p:cNvPr id="3" name="Content Placeholder 2"/>
          <p:cNvSpPr>
            <a:spLocks noGrp="1"/>
          </p:cNvSpPr>
          <p:nvPr>
            <p:ph idx="1"/>
          </p:nvPr>
        </p:nvSpPr>
        <p:spPr/>
        <p:txBody>
          <a:bodyPr>
            <a:normAutofit lnSpcReduction="10000"/>
          </a:bodyPr>
          <a:lstStyle/>
          <a:p>
            <a:r>
              <a:rPr lang="en-US" dirty="0" smtClean="0"/>
              <a:t>The auto’s ability to move laterally or perpendicularly to fixed trolley track opened up land for settlement that was previously too remote</a:t>
            </a:r>
          </a:p>
          <a:p>
            <a:pPr lvl="1"/>
            <a:r>
              <a:rPr lang="en-US" dirty="0" smtClean="0"/>
              <a:t>This meant that vacant land between the transportation corridors could be platted and sold for home and business sites</a:t>
            </a:r>
          </a:p>
          <a:p>
            <a:r>
              <a:rPr lang="en-US" dirty="0" smtClean="0"/>
              <a:t>The auto released potential home buyers and renters from the necessity of living close to a bus or trolley line</a:t>
            </a:r>
          </a:p>
        </p:txBody>
      </p:sp>
      <p:sp>
        <p:nvSpPr>
          <p:cNvPr id="4" name="Slide Number Placeholder 3"/>
          <p:cNvSpPr>
            <a:spLocks noGrp="1"/>
          </p:cNvSpPr>
          <p:nvPr>
            <p:ph type="sldNum" sz="quarter" idx="12"/>
          </p:nvPr>
        </p:nvSpPr>
        <p:spPr/>
        <p:txBody>
          <a:bodyPr/>
          <a:lstStyle/>
          <a:p>
            <a:fld id="{763CAAF4-EAED-4DF8-83B2-420EDF70141E}" type="slidenum">
              <a:rPr lang="en-US" smtClean="0"/>
              <a:pPr/>
              <a:t>4</a:t>
            </a:fld>
            <a:endParaRPr lang="en-US"/>
          </a:p>
        </p:txBody>
      </p:sp>
    </p:spTree>
    <p:extLst>
      <p:ext uri="{BB962C8B-B14F-4D97-AF65-F5344CB8AC3E}">
        <p14:creationId xmlns:p14="http://schemas.microsoft.com/office/powerpoint/2010/main" val="3307683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Tabloid</a:t>
            </a:r>
            <a:r>
              <a:rPr lang="en-US" baseline="0" dirty="0" smtClean="0"/>
              <a:t> Newspapers</a:t>
            </a:r>
            <a:endParaRPr lang="en-US" dirty="0"/>
          </a:p>
        </p:txBody>
      </p:sp>
      <p:sp>
        <p:nvSpPr>
          <p:cNvPr id="3" name="Content Placeholder 2"/>
          <p:cNvSpPr>
            <a:spLocks noGrp="1"/>
          </p:cNvSpPr>
          <p:nvPr>
            <p:ph idx="1"/>
          </p:nvPr>
        </p:nvSpPr>
        <p:spPr/>
        <p:txBody>
          <a:bodyPr>
            <a:normAutofit lnSpcReduction="10000"/>
          </a:bodyPr>
          <a:lstStyle/>
          <a:p>
            <a:r>
              <a:rPr lang="en-US" dirty="0" smtClean="0"/>
              <a:t>Combined the following: </a:t>
            </a:r>
          </a:p>
          <a:p>
            <a:pPr lvl="1"/>
            <a:r>
              <a:rPr lang="en-US" dirty="0" smtClean="0"/>
              <a:t>The “yellow journalism” that William Randolph Hearst pioneered prior to the Spanish-American War</a:t>
            </a:r>
          </a:p>
          <a:p>
            <a:pPr lvl="1"/>
            <a:r>
              <a:rPr lang="en-US" dirty="0" smtClean="0"/>
              <a:t>The tabloid or portrait (as opposed to the traditional landscape) newspaper format</a:t>
            </a:r>
          </a:p>
          <a:p>
            <a:pPr lvl="1"/>
            <a:r>
              <a:rPr lang="en-US" dirty="0" smtClean="0"/>
              <a:t>Large-scale use of photographs – both from wire photos and from their own staff news photographers</a:t>
            </a:r>
          </a:p>
          <a:p>
            <a:pPr lvl="1"/>
            <a:r>
              <a:rPr lang="en-US" dirty="0" smtClean="0"/>
              <a:t>Simple prose that let the picture  tell the story</a:t>
            </a:r>
            <a:endParaRPr lang="en-US" dirty="0"/>
          </a:p>
        </p:txBody>
      </p:sp>
      <p:sp>
        <p:nvSpPr>
          <p:cNvPr id="4" name="Slide Number Placeholder 3"/>
          <p:cNvSpPr>
            <a:spLocks noGrp="1"/>
          </p:cNvSpPr>
          <p:nvPr>
            <p:ph type="sldNum" sz="quarter" idx="12"/>
          </p:nvPr>
        </p:nvSpPr>
        <p:spPr/>
        <p:txBody>
          <a:bodyPr/>
          <a:lstStyle/>
          <a:p>
            <a:fld id="{1AFC88AC-F6C4-4908-8508-B54856487233}" type="slidenum">
              <a:rPr lang="en-US" smtClean="0"/>
              <a:pPr/>
              <a:t>40</a:t>
            </a:fld>
            <a:endParaRPr lang="en-US"/>
          </a:p>
        </p:txBody>
      </p:sp>
    </p:spTree>
    <p:extLst>
      <p:ext uri="{BB962C8B-B14F-4D97-AF65-F5344CB8AC3E}">
        <p14:creationId xmlns:p14="http://schemas.microsoft.com/office/powerpoint/2010/main" val="16922713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Photography - Newspapers</a:t>
            </a:r>
            <a:endParaRPr lang="en-US" dirty="0"/>
          </a:p>
        </p:txBody>
      </p:sp>
      <p:sp>
        <p:nvSpPr>
          <p:cNvPr id="3" name="Content Placeholder 2"/>
          <p:cNvSpPr>
            <a:spLocks noGrp="1"/>
          </p:cNvSpPr>
          <p:nvPr>
            <p:ph idx="1"/>
          </p:nvPr>
        </p:nvSpPr>
        <p:spPr/>
        <p:txBody>
          <a:bodyPr>
            <a:normAutofit fontScale="92500"/>
          </a:bodyPr>
          <a:lstStyle/>
          <a:p>
            <a:r>
              <a:rPr lang="en-US" dirty="0" smtClean="0"/>
              <a:t>Newspaper Photography and Photojournalism</a:t>
            </a:r>
          </a:p>
          <a:p>
            <a:pPr lvl="1"/>
            <a:r>
              <a:rPr lang="en-US" dirty="0" smtClean="0"/>
              <a:t>In the early-1890s, it became commercially feasible to incorporate photographs in large newspaper editions. This was because of Halftone printing.</a:t>
            </a:r>
          </a:p>
          <a:p>
            <a:pPr lvl="1"/>
            <a:r>
              <a:rPr lang="en-US" sz="2800" kern="1200" dirty="0" smtClean="0">
                <a:solidFill>
                  <a:schemeClr val="tx1"/>
                </a:solidFill>
                <a:latin typeface="+mn-lt"/>
                <a:ea typeface="+mn-ea"/>
                <a:cs typeface="+mn-cs"/>
              </a:rPr>
              <a:t>Halftone printing uses dots</a:t>
            </a:r>
            <a:r>
              <a:rPr lang="en-US" sz="2800" kern="1200" baseline="0" dirty="0" smtClean="0">
                <a:solidFill>
                  <a:schemeClr val="tx1"/>
                </a:solidFill>
                <a:latin typeface="+mn-lt"/>
                <a:ea typeface="+mn-ea"/>
                <a:cs typeface="+mn-cs"/>
              </a:rPr>
              <a:t> that vary in either size or spacing to create the</a:t>
            </a:r>
            <a:r>
              <a:rPr lang="en-US" sz="2800" kern="1200" dirty="0" smtClean="0">
                <a:solidFill>
                  <a:schemeClr val="tx1"/>
                </a:solidFill>
                <a:latin typeface="+mn-lt"/>
                <a:ea typeface="+mn-ea"/>
                <a:cs typeface="+mn-cs"/>
              </a:rPr>
              <a:t> optical illusion of a smooth tone photograph</a:t>
            </a:r>
            <a:endParaRPr lang="en-US" sz="2800" dirty="0" smtClean="0"/>
          </a:p>
          <a:p>
            <a:pPr lvl="2"/>
            <a:r>
              <a:rPr lang="en-US" dirty="0" smtClean="0"/>
              <a:t>Thus the halftone print of a black &amp; white photograph that we see as containing a </a:t>
            </a:r>
            <a:r>
              <a:rPr lang="en-US" sz="2400" kern="1200" dirty="0" smtClean="0">
                <a:solidFill>
                  <a:schemeClr val="tx1"/>
                </a:solidFill>
                <a:latin typeface="+mn-lt"/>
                <a:ea typeface="+mn-ea"/>
                <a:cs typeface="+mn-cs"/>
              </a:rPr>
              <a:t>range of continuous tone shades of grey will consist of black and white dots that are so small that we perceive them as a continuous tone</a:t>
            </a:r>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1AFC88AC-F6C4-4908-8508-B54856487233}" type="slidenum">
              <a:rPr lang="en-US" smtClean="0"/>
              <a:pPr/>
              <a:t>41</a:t>
            </a:fld>
            <a:endParaRPr lang="en-US"/>
          </a:p>
        </p:txBody>
      </p:sp>
    </p:spTree>
    <p:extLst>
      <p:ext uri="{BB962C8B-B14F-4D97-AF65-F5344CB8AC3E}">
        <p14:creationId xmlns:p14="http://schemas.microsoft.com/office/powerpoint/2010/main" val="34973203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Photography Gave to the Newspapers</a:t>
            </a:r>
            <a:endParaRPr lang="en-US" dirty="0"/>
          </a:p>
        </p:txBody>
      </p:sp>
      <p:sp>
        <p:nvSpPr>
          <p:cNvPr id="3" name="Content Placeholder 2"/>
          <p:cNvSpPr>
            <a:spLocks noGrp="1"/>
          </p:cNvSpPr>
          <p:nvPr>
            <p:ph idx="1"/>
          </p:nvPr>
        </p:nvSpPr>
        <p:spPr/>
        <p:txBody>
          <a:bodyPr>
            <a:normAutofit fontScale="85000" lnSpcReduction="10000"/>
          </a:bodyPr>
          <a:lstStyle/>
          <a:p>
            <a:pPr rtl="0" eaLnBrk="1" latinLnBrk="0" hangingPunct="1"/>
            <a:r>
              <a:rPr lang="en-US" sz="3200" kern="1200" dirty="0" smtClean="0">
                <a:solidFill>
                  <a:schemeClr val="tx1"/>
                </a:solidFill>
                <a:latin typeface="+mn-lt"/>
                <a:ea typeface="+mn-ea"/>
                <a:cs typeface="+mn-cs"/>
              </a:rPr>
              <a:t>The photograph depicts and organizes objects in space</a:t>
            </a:r>
            <a:endParaRPr lang="en-US" sz="3200" dirty="0" smtClean="0"/>
          </a:p>
          <a:p>
            <a:pPr rtl="0" eaLnBrk="1" latinLnBrk="0" hangingPunct="1"/>
            <a:r>
              <a:rPr lang="en-US" sz="3200" kern="1200" dirty="0" smtClean="0">
                <a:solidFill>
                  <a:schemeClr val="tx1"/>
                </a:solidFill>
                <a:latin typeface="+mn-lt"/>
                <a:ea typeface="+mn-ea"/>
                <a:cs typeface="+mn-cs"/>
              </a:rPr>
              <a:t>Verbal information in the form of a Narrative or Story places and organizes people and objects in time</a:t>
            </a:r>
          </a:p>
          <a:p>
            <a:r>
              <a:rPr lang="en-US" dirty="0" smtClean="0"/>
              <a:t>Describing space –whether it be a landscape, a street scene, or a person’s features – takes a considerable amount of words, but only one picture</a:t>
            </a:r>
          </a:p>
          <a:p>
            <a:r>
              <a:rPr lang="en-US" dirty="0" smtClean="0"/>
              <a:t>Thus photographs enabled a reporter to make the story shorter – to tell the story with fewer words by making the picture(s) take the place of words</a:t>
            </a:r>
          </a:p>
          <a:p>
            <a:pPr lvl="1"/>
            <a:r>
              <a:rPr lang="en-US" dirty="0" smtClean="0"/>
              <a:t>It enabled the newspaper to make itself appealing to less educated people whose reading skills were poor</a:t>
            </a:r>
          </a:p>
        </p:txBody>
      </p:sp>
      <p:sp>
        <p:nvSpPr>
          <p:cNvPr id="4" name="Slide Number Placeholder 3"/>
          <p:cNvSpPr>
            <a:spLocks noGrp="1"/>
          </p:cNvSpPr>
          <p:nvPr>
            <p:ph type="sldNum" sz="quarter" idx="12"/>
          </p:nvPr>
        </p:nvSpPr>
        <p:spPr/>
        <p:txBody>
          <a:bodyPr/>
          <a:lstStyle/>
          <a:p>
            <a:fld id="{1AFC88AC-F6C4-4908-8508-B54856487233}" type="slidenum">
              <a:rPr lang="en-US" smtClean="0"/>
              <a:pPr/>
              <a:t>42</a:t>
            </a:fld>
            <a:endParaRPr lang="en-US"/>
          </a:p>
        </p:txBody>
      </p:sp>
    </p:spTree>
    <p:extLst>
      <p:ext uri="{BB962C8B-B14F-4D97-AF65-F5344CB8AC3E}">
        <p14:creationId xmlns:p14="http://schemas.microsoft.com/office/powerpoint/2010/main" val="11615639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Tabloid Newspapers</a:t>
            </a:r>
            <a:endParaRPr lang="en-US" dirty="0"/>
          </a:p>
        </p:txBody>
      </p:sp>
      <p:sp>
        <p:nvSpPr>
          <p:cNvPr id="3" name="Content Placeholder 2"/>
          <p:cNvSpPr>
            <a:spLocks noGrp="1"/>
          </p:cNvSpPr>
          <p:nvPr>
            <p:ph idx="1"/>
          </p:nvPr>
        </p:nvSpPr>
        <p:spPr/>
        <p:txBody>
          <a:bodyPr>
            <a:normAutofit lnSpcReduction="10000"/>
          </a:bodyPr>
          <a:lstStyle/>
          <a:p>
            <a:r>
              <a:rPr lang="en-US" dirty="0" smtClean="0"/>
              <a:t>First U.S. tabloids were: </a:t>
            </a:r>
          </a:p>
          <a:p>
            <a:pPr lvl="1"/>
            <a:r>
              <a:rPr lang="en-US" dirty="0" smtClean="0"/>
              <a:t>the </a:t>
            </a:r>
            <a:r>
              <a:rPr lang="en-US" i="1" dirty="0" smtClean="0"/>
              <a:t>New York Daily News</a:t>
            </a:r>
            <a:r>
              <a:rPr lang="en-US" dirty="0" smtClean="0"/>
              <a:t> – launched on June 26, 1919</a:t>
            </a:r>
          </a:p>
          <a:p>
            <a:pPr lvl="2"/>
            <a:r>
              <a:rPr lang="en-US" dirty="0" smtClean="0"/>
              <a:t>Founded by Joseph Medill Patterson, a co-owner of the </a:t>
            </a:r>
            <a:r>
              <a:rPr lang="en-US" i="1" dirty="0" smtClean="0"/>
              <a:t>Chicago Tribune</a:t>
            </a:r>
          </a:p>
          <a:p>
            <a:pPr lvl="2"/>
            <a:r>
              <a:rPr lang="en-US" dirty="0" smtClean="0"/>
              <a:t>Strongly influenced by Viscount </a:t>
            </a:r>
            <a:r>
              <a:rPr lang="en-US" dirty="0" err="1" smtClean="0"/>
              <a:t>Northcliffe’s</a:t>
            </a:r>
            <a:r>
              <a:rPr lang="en-US" dirty="0" smtClean="0"/>
              <a:t> London tabloid </a:t>
            </a:r>
            <a:r>
              <a:rPr lang="en-US" i="1" dirty="0" smtClean="0"/>
              <a:t>Daily Mirror</a:t>
            </a:r>
          </a:p>
          <a:p>
            <a:pPr lvl="2"/>
            <a:r>
              <a:rPr lang="en-US" dirty="0" smtClean="0"/>
              <a:t>By June 1920, circulation was over 100,000. By 1925, over a million</a:t>
            </a:r>
          </a:p>
          <a:p>
            <a:pPr lvl="1"/>
            <a:r>
              <a:rPr lang="en-US" dirty="0" smtClean="0"/>
              <a:t>Soon followed by the </a:t>
            </a:r>
            <a:r>
              <a:rPr lang="en-US" i="1" dirty="0" smtClean="0"/>
              <a:t>New York Daily Mirror </a:t>
            </a:r>
            <a:r>
              <a:rPr lang="en-US" dirty="0" smtClean="0"/>
              <a:t>(1920) and the </a:t>
            </a:r>
            <a:r>
              <a:rPr lang="en-US" i="1" dirty="0" smtClean="0"/>
              <a:t>New York Evening Graphic</a:t>
            </a:r>
            <a:r>
              <a:rPr lang="en-US" dirty="0" smtClean="0"/>
              <a:t> (1920)</a:t>
            </a:r>
          </a:p>
        </p:txBody>
      </p:sp>
      <p:sp>
        <p:nvSpPr>
          <p:cNvPr id="4" name="Slide Number Placeholder 3"/>
          <p:cNvSpPr>
            <a:spLocks noGrp="1"/>
          </p:cNvSpPr>
          <p:nvPr>
            <p:ph type="sldNum" sz="quarter" idx="12"/>
          </p:nvPr>
        </p:nvSpPr>
        <p:spPr/>
        <p:txBody>
          <a:bodyPr/>
          <a:lstStyle/>
          <a:p>
            <a:fld id="{1AFC88AC-F6C4-4908-8508-B54856487233}" type="slidenum">
              <a:rPr lang="en-US" smtClean="0"/>
              <a:pPr/>
              <a:t>43</a:t>
            </a:fld>
            <a:endParaRPr lang="en-US"/>
          </a:p>
        </p:txBody>
      </p:sp>
    </p:spTree>
    <p:extLst>
      <p:ext uri="{BB962C8B-B14F-4D97-AF65-F5344CB8AC3E}">
        <p14:creationId xmlns:p14="http://schemas.microsoft.com/office/powerpoint/2010/main" val="31343877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About Tabloid</a:t>
            </a:r>
            <a:r>
              <a:rPr lang="en-US" baseline="0" dirty="0" smtClean="0"/>
              <a:t> Newspapers</a:t>
            </a:r>
            <a:endParaRPr lang="en-US" dirty="0"/>
          </a:p>
        </p:txBody>
      </p:sp>
      <p:sp>
        <p:nvSpPr>
          <p:cNvPr id="3" name="Content Placeholder 2"/>
          <p:cNvSpPr>
            <a:spLocks noGrp="1"/>
          </p:cNvSpPr>
          <p:nvPr>
            <p:ph idx="1"/>
          </p:nvPr>
        </p:nvSpPr>
        <p:spPr/>
        <p:txBody>
          <a:bodyPr/>
          <a:lstStyle/>
          <a:p>
            <a:r>
              <a:rPr lang="en-US" dirty="0" smtClean="0"/>
              <a:t>Tabloids were popular not only because of their content but because they could be read while standing up on a bus or subway</a:t>
            </a:r>
          </a:p>
          <a:p>
            <a:r>
              <a:rPr lang="en-US" dirty="0" smtClean="0"/>
              <a:t>Tabloids got people used to reading the news with a dose of pictures</a:t>
            </a:r>
          </a:p>
          <a:p>
            <a:pPr lvl="1"/>
            <a:r>
              <a:rPr lang="en-US" dirty="0" smtClean="0"/>
              <a:t>This paved the way for both </a:t>
            </a:r>
          </a:p>
          <a:p>
            <a:pPr lvl="2"/>
            <a:r>
              <a:rPr lang="en-US" dirty="0" smtClean="0"/>
              <a:t>The picture essay (a group of photos on a single event or subject) </a:t>
            </a:r>
          </a:p>
          <a:p>
            <a:pPr lvl="2"/>
            <a:r>
              <a:rPr lang="en-US" dirty="0" smtClean="0"/>
              <a:t>The picture magazines – </a:t>
            </a:r>
            <a:r>
              <a:rPr lang="en-US" i="1" dirty="0" smtClean="0"/>
              <a:t>Life </a:t>
            </a:r>
            <a:r>
              <a:rPr lang="en-US" dirty="0" smtClean="0"/>
              <a:t>and </a:t>
            </a:r>
            <a:r>
              <a:rPr lang="en-US" i="1" dirty="0" smtClean="0"/>
              <a:t>Look</a:t>
            </a:r>
            <a:endParaRPr lang="en-US" dirty="0" smtClean="0"/>
          </a:p>
          <a:p>
            <a:endParaRPr lang="en-US" dirty="0"/>
          </a:p>
        </p:txBody>
      </p:sp>
      <p:sp>
        <p:nvSpPr>
          <p:cNvPr id="4" name="Slide Number Placeholder 3"/>
          <p:cNvSpPr>
            <a:spLocks noGrp="1"/>
          </p:cNvSpPr>
          <p:nvPr>
            <p:ph type="sldNum" sz="quarter" idx="12"/>
          </p:nvPr>
        </p:nvSpPr>
        <p:spPr/>
        <p:txBody>
          <a:bodyPr/>
          <a:lstStyle/>
          <a:p>
            <a:fld id="{1AFC88AC-F6C4-4908-8508-B54856487233}" type="slidenum">
              <a:rPr lang="en-US" smtClean="0"/>
              <a:pPr/>
              <a:t>44</a:t>
            </a:fld>
            <a:endParaRPr lang="en-US"/>
          </a:p>
        </p:txBody>
      </p:sp>
    </p:spTree>
    <p:extLst>
      <p:ext uri="{BB962C8B-B14F-4D97-AF65-F5344CB8AC3E}">
        <p14:creationId xmlns:p14="http://schemas.microsoft.com/office/powerpoint/2010/main" val="1272692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the Tabloids Did - 1</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Focused on news as entertainment</a:t>
            </a:r>
          </a:p>
          <a:p>
            <a:pPr lvl="1"/>
            <a:r>
              <a:rPr lang="en-US" dirty="0" smtClean="0"/>
              <a:t>Turned popular focus on crime, natural disasters, scandals, celebrities, and sports </a:t>
            </a:r>
          </a:p>
          <a:p>
            <a:pPr lvl="1"/>
            <a:r>
              <a:rPr lang="en-US" dirty="0" smtClean="0"/>
              <a:t>Generally ignored foreign affairs, economics, national politics (except for Prohibition) and the Federal Government (except for scandals)</a:t>
            </a:r>
          </a:p>
          <a:p>
            <a:r>
              <a:rPr lang="en-US" dirty="0" smtClean="0"/>
              <a:t>Popularized the idea that photos could be used as publicity stills for sustained narratives or serials of an ongoing story</a:t>
            </a:r>
          </a:p>
          <a:p>
            <a:pPr lvl="1"/>
            <a:r>
              <a:rPr lang="en-US" dirty="0" smtClean="0"/>
              <a:t>E.g. the Snyder-Grey Murder Case</a:t>
            </a:r>
          </a:p>
        </p:txBody>
      </p:sp>
      <p:sp>
        <p:nvSpPr>
          <p:cNvPr id="4" name="Slide Number Placeholder 3"/>
          <p:cNvSpPr>
            <a:spLocks noGrp="1"/>
          </p:cNvSpPr>
          <p:nvPr>
            <p:ph type="sldNum" sz="quarter" idx="12"/>
          </p:nvPr>
        </p:nvSpPr>
        <p:spPr/>
        <p:txBody>
          <a:bodyPr/>
          <a:lstStyle/>
          <a:p>
            <a:fld id="{1AFC88AC-F6C4-4908-8508-B54856487233}" type="slidenum">
              <a:rPr lang="en-US" smtClean="0"/>
              <a:pPr/>
              <a:t>45</a:t>
            </a:fld>
            <a:endParaRPr lang="en-US"/>
          </a:p>
        </p:txBody>
      </p:sp>
    </p:spTree>
    <p:extLst>
      <p:ext uri="{BB962C8B-B14F-4D97-AF65-F5344CB8AC3E}">
        <p14:creationId xmlns:p14="http://schemas.microsoft.com/office/powerpoint/2010/main" val="40040875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Tabloids Did - 2</a:t>
            </a:r>
            <a:endParaRPr lang="en-US" dirty="0"/>
          </a:p>
        </p:txBody>
      </p:sp>
      <p:sp>
        <p:nvSpPr>
          <p:cNvPr id="3" name="Content Placeholder 2"/>
          <p:cNvSpPr>
            <a:spLocks noGrp="1"/>
          </p:cNvSpPr>
          <p:nvPr>
            <p:ph idx="1"/>
          </p:nvPr>
        </p:nvSpPr>
        <p:spPr/>
        <p:txBody>
          <a:bodyPr/>
          <a:lstStyle/>
          <a:p>
            <a:r>
              <a:rPr lang="en-US" dirty="0" smtClean="0"/>
              <a:t>Popularized the gossip column </a:t>
            </a:r>
          </a:p>
          <a:p>
            <a:pPr lvl="1"/>
            <a:r>
              <a:rPr lang="en-US" dirty="0" smtClean="0"/>
              <a:t>The </a:t>
            </a:r>
            <a:r>
              <a:rPr lang="en-US" i="1" dirty="0" smtClean="0"/>
              <a:t>New York Graphic </a:t>
            </a:r>
            <a:r>
              <a:rPr lang="en-US" dirty="0" smtClean="0"/>
              <a:t>launched the career of Walter Winchell </a:t>
            </a:r>
          </a:p>
          <a:p>
            <a:r>
              <a:rPr lang="en-US" dirty="0" smtClean="0"/>
              <a:t>Popularized the notion of using celebrities to cover and write about new events and trials</a:t>
            </a:r>
          </a:p>
          <a:p>
            <a:pPr lvl="1"/>
            <a:r>
              <a:rPr lang="en-US" dirty="0" smtClean="0"/>
              <a:t>The </a:t>
            </a:r>
            <a:r>
              <a:rPr lang="en-US" i="1" dirty="0" smtClean="0"/>
              <a:t>Graphic </a:t>
            </a:r>
            <a:r>
              <a:rPr lang="en-US" dirty="0" smtClean="0"/>
              <a:t>hired prominent historian Will Durant, impresario David Belasco, the Reverend John Roach Stratton, and historian W. E. Woodward to cover the Snyder-Gray trial</a:t>
            </a:r>
          </a:p>
        </p:txBody>
      </p:sp>
      <p:sp>
        <p:nvSpPr>
          <p:cNvPr id="4" name="Slide Number Placeholder 3"/>
          <p:cNvSpPr>
            <a:spLocks noGrp="1"/>
          </p:cNvSpPr>
          <p:nvPr>
            <p:ph type="sldNum" sz="quarter" idx="12"/>
          </p:nvPr>
        </p:nvSpPr>
        <p:spPr/>
        <p:txBody>
          <a:bodyPr/>
          <a:lstStyle/>
          <a:p>
            <a:fld id="{1AFC88AC-F6C4-4908-8508-B54856487233}" type="slidenum">
              <a:rPr lang="en-US" smtClean="0"/>
              <a:pPr/>
              <a:t>46</a:t>
            </a:fld>
            <a:endParaRPr lang="en-US"/>
          </a:p>
        </p:txBody>
      </p:sp>
    </p:spTree>
    <p:extLst>
      <p:ext uri="{BB962C8B-B14F-4D97-AF65-F5344CB8AC3E}">
        <p14:creationId xmlns:p14="http://schemas.microsoft.com/office/powerpoint/2010/main" val="41332452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Tabloids Did - 3</a:t>
            </a:r>
            <a:endParaRPr lang="en-US" dirty="0"/>
          </a:p>
        </p:txBody>
      </p:sp>
      <p:sp>
        <p:nvSpPr>
          <p:cNvPr id="3" name="Content Placeholder 2"/>
          <p:cNvSpPr>
            <a:spLocks noGrp="1"/>
          </p:cNvSpPr>
          <p:nvPr>
            <p:ph idx="1"/>
          </p:nvPr>
        </p:nvSpPr>
        <p:spPr/>
        <p:txBody>
          <a:bodyPr>
            <a:normAutofit/>
          </a:bodyPr>
          <a:lstStyle/>
          <a:p>
            <a:r>
              <a:rPr lang="en-US" dirty="0" smtClean="0"/>
              <a:t>Pushed non-tabloid newspapers into more of the same type of news coverage as the tabloids focused on</a:t>
            </a:r>
          </a:p>
          <a:p>
            <a:pPr lvl="1"/>
            <a:r>
              <a:rPr lang="en-US" dirty="0" smtClean="0"/>
              <a:t>Thus tabloids helped give national play to the same entertaining events, celebrities, and scandals covered by the tabloids</a:t>
            </a:r>
          </a:p>
          <a:p>
            <a:r>
              <a:rPr lang="en-US" dirty="0" smtClean="0"/>
              <a:t>Distorted public perceptions on the prevalence of crime, suicide, and corruption </a:t>
            </a:r>
          </a:p>
        </p:txBody>
      </p:sp>
      <p:sp>
        <p:nvSpPr>
          <p:cNvPr id="4" name="Slide Number Placeholder 3"/>
          <p:cNvSpPr>
            <a:spLocks noGrp="1"/>
          </p:cNvSpPr>
          <p:nvPr>
            <p:ph type="sldNum" sz="quarter" idx="12"/>
          </p:nvPr>
        </p:nvSpPr>
        <p:spPr/>
        <p:txBody>
          <a:bodyPr/>
          <a:lstStyle/>
          <a:p>
            <a:fld id="{1AFC88AC-F6C4-4908-8508-B54856487233}" type="slidenum">
              <a:rPr lang="en-US" smtClean="0"/>
              <a:pPr/>
              <a:t>47</a:t>
            </a:fld>
            <a:endParaRPr lang="en-US"/>
          </a:p>
        </p:txBody>
      </p:sp>
    </p:spTree>
    <p:extLst>
      <p:ext uri="{BB962C8B-B14F-4D97-AF65-F5344CB8AC3E}">
        <p14:creationId xmlns:p14="http://schemas.microsoft.com/office/powerpoint/2010/main" val="38954606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Tabloids Did – 4</a:t>
            </a:r>
            <a:endParaRPr lang="en-US" dirty="0"/>
          </a:p>
        </p:txBody>
      </p:sp>
      <p:sp>
        <p:nvSpPr>
          <p:cNvPr id="3" name="Content Placeholder 2"/>
          <p:cNvSpPr>
            <a:spLocks noGrp="1"/>
          </p:cNvSpPr>
          <p:nvPr>
            <p:ph idx="1"/>
          </p:nvPr>
        </p:nvSpPr>
        <p:spPr/>
        <p:txBody>
          <a:bodyPr/>
          <a:lstStyle/>
          <a:p>
            <a:r>
              <a:rPr lang="en-US" dirty="0" smtClean="0"/>
              <a:t>Helped popularize such newspaper features as crossword puzzles, comic strips, horoscopes, contests, and other features </a:t>
            </a:r>
          </a:p>
          <a:p>
            <a:r>
              <a:rPr lang="en-US" dirty="0" smtClean="0"/>
              <a:t>Helped popularize such spectator sports as baseball and college football by their extensive sports coverage</a:t>
            </a:r>
          </a:p>
        </p:txBody>
      </p:sp>
      <p:sp>
        <p:nvSpPr>
          <p:cNvPr id="4" name="Slide Number Placeholder 3"/>
          <p:cNvSpPr>
            <a:spLocks noGrp="1"/>
          </p:cNvSpPr>
          <p:nvPr>
            <p:ph type="sldNum" sz="quarter" idx="12"/>
          </p:nvPr>
        </p:nvSpPr>
        <p:spPr/>
        <p:txBody>
          <a:bodyPr/>
          <a:lstStyle/>
          <a:p>
            <a:fld id="{1AFC88AC-F6C4-4908-8508-B54856487233}" type="slidenum">
              <a:rPr lang="en-US" smtClean="0"/>
              <a:pPr/>
              <a:t>48</a:t>
            </a:fld>
            <a:endParaRPr lang="en-US"/>
          </a:p>
        </p:txBody>
      </p:sp>
    </p:spTree>
    <p:extLst>
      <p:ext uri="{BB962C8B-B14F-4D97-AF65-F5344CB8AC3E}">
        <p14:creationId xmlns:p14="http://schemas.microsoft.com/office/powerpoint/2010/main" val="16867170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Tabloids Did – 5</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Launched the Age</a:t>
            </a:r>
            <a:r>
              <a:rPr lang="en-US" baseline="0" dirty="0" smtClean="0"/>
              <a:t> of Ballyhoo or Hype</a:t>
            </a:r>
          </a:p>
          <a:p>
            <a:pPr lvl="1"/>
            <a:r>
              <a:rPr lang="en-US" dirty="0" smtClean="0"/>
              <a:t>Definition: A clamorous and vigorous attempt to win customers or advance any cause; blatant advertising or publicity.</a:t>
            </a:r>
          </a:p>
          <a:p>
            <a:pPr lvl="1"/>
            <a:r>
              <a:rPr lang="en-US" dirty="0" smtClean="0"/>
              <a:t>E.g. the death and posthumous stardom of Rudolph Valentino</a:t>
            </a:r>
          </a:p>
          <a:p>
            <a:r>
              <a:rPr lang="en-US" dirty="0" smtClean="0"/>
              <a:t>Made celebrities out of a whole host of personalities, ranging from Charles Lindbergh to John T. Scopes to Al Capone</a:t>
            </a:r>
          </a:p>
          <a:p>
            <a:pPr lvl="1"/>
            <a:r>
              <a:rPr lang="en-US" dirty="0" smtClean="0"/>
              <a:t>Initiated the era in which as Andy Warhol noted, everyone would have 15 minutes of fame</a:t>
            </a:r>
          </a:p>
          <a:p>
            <a:endParaRPr lang="en-US" dirty="0"/>
          </a:p>
        </p:txBody>
      </p:sp>
      <p:sp>
        <p:nvSpPr>
          <p:cNvPr id="4" name="Slide Number Placeholder 3"/>
          <p:cNvSpPr>
            <a:spLocks noGrp="1"/>
          </p:cNvSpPr>
          <p:nvPr>
            <p:ph type="sldNum" sz="quarter" idx="12"/>
          </p:nvPr>
        </p:nvSpPr>
        <p:spPr/>
        <p:txBody>
          <a:bodyPr/>
          <a:lstStyle/>
          <a:p>
            <a:fld id="{1AFC88AC-F6C4-4908-8508-B54856487233}" type="slidenum">
              <a:rPr lang="en-US" smtClean="0"/>
              <a:pPr/>
              <a:t>49</a:t>
            </a:fld>
            <a:endParaRPr lang="en-US"/>
          </a:p>
        </p:txBody>
      </p:sp>
    </p:spTree>
    <p:extLst>
      <p:ext uri="{BB962C8B-B14F-4D97-AF65-F5344CB8AC3E}">
        <p14:creationId xmlns:p14="http://schemas.microsoft.com/office/powerpoint/2010/main" val="3683665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the Auto Suburbs - 3</a:t>
            </a:r>
            <a:endParaRPr lang="en-US" dirty="0"/>
          </a:p>
        </p:txBody>
      </p:sp>
      <p:sp>
        <p:nvSpPr>
          <p:cNvPr id="3" name="Content Placeholder 2"/>
          <p:cNvSpPr>
            <a:spLocks noGrp="1"/>
          </p:cNvSpPr>
          <p:nvPr>
            <p:ph idx="1"/>
          </p:nvPr>
        </p:nvSpPr>
        <p:spPr/>
        <p:txBody>
          <a:bodyPr>
            <a:normAutofit/>
          </a:bodyPr>
          <a:lstStyle/>
          <a:p>
            <a:r>
              <a:rPr lang="en-US" dirty="0" smtClean="0"/>
              <a:t>The auto transformed the central business district (CBD) from a shopping district to a skyscraper district of government and corporate headquarters</a:t>
            </a:r>
          </a:p>
          <a:p>
            <a:pPr lvl="1"/>
            <a:r>
              <a:rPr lang="en-US" dirty="0" smtClean="0"/>
              <a:t>The skyrocketing rents, downtown traffic snarls, and inadequate parking forced small retail businesses out and they relocated elsewhere, usually to outlying areas of the city or to the new suburbs</a:t>
            </a:r>
          </a:p>
        </p:txBody>
      </p:sp>
      <p:sp>
        <p:nvSpPr>
          <p:cNvPr id="4" name="Slide Number Placeholder 3"/>
          <p:cNvSpPr>
            <a:spLocks noGrp="1"/>
          </p:cNvSpPr>
          <p:nvPr>
            <p:ph type="sldNum" sz="quarter" idx="12"/>
          </p:nvPr>
        </p:nvSpPr>
        <p:spPr/>
        <p:txBody>
          <a:bodyPr/>
          <a:lstStyle/>
          <a:p>
            <a:fld id="{763CAAF4-EAED-4DF8-83B2-420EDF70141E}" type="slidenum">
              <a:rPr lang="en-US" smtClean="0"/>
              <a:pPr/>
              <a:t>5</a:t>
            </a:fld>
            <a:endParaRPr lang="en-US"/>
          </a:p>
        </p:txBody>
      </p:sp>
    </p:spTree>
    <p:extLst>
      <p:ext uri="{BB962C8B-B14F-4D97-AF65-F5344CB8AC3E}">
        <p14:creationId xmlns:p14="http://schemas.microsoft.com/office/powerpoint/2010/main" val="27545966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Tabloid Magazines</a:t>
            </a:r>
            <a:endParaRPr lang="en-US" dirty="0"/>
          </a:p>
        </p:txBody>
      </p:sp>
      <p:sp>
        <p:nvSpPr>
          <p:cNvPr id="3" name="Content Placeholder 2"/>
          <p:cNvSpPr>
            <a:spLocks noGrp="1"/>
          </p:cNvSpPr>
          <p:nvPr>
            <p:ph idx="1"/>
          </p:nvPr>
        </p:nvSpPr>
        <p:spPr/>
        <p:txBody>
          <a:bodyPr>
            <a:normAutofit/>
          </a:bodyPr>
          <a:lstStyle/>
          <a:p>
            <a:r>
              <a:rPr lang="en-US" dirty="0" smtClean="0"/>
              <a:t>Concepts originated by the tabloid newspapers soon migrated to magazines</a:t>
            </a:r>
          </a:p>
          <a:p>
            <a:pPr lvl="1"/>
            <a:r>
              <a:rPr lang="en-US" dirty="0" smtClean="0"/>
              <a:t>Focus on entertainment, scandal, and the personal lives of celebrities</a:t>
            </a:r>
          </a:p>
          <a:p>
            <a:pPr lvl="1"/>
            <a:r>
              <a:rPr lang="en-US" dirty="0" smtClean="0"/>
              <a:t>Plenty of pictures </a:t>
            </a:r>
          </a:p>
          <a:p>
            <a:pPr lvl="1"/>
            <a:r>
              <a:rPr lang="en-US" dirty="0" smtClean="0"/>
              <a:t>Simple prose directed to readerships with a low educational level</a:t>
            </a:r>
          </a:p>
          <a:p>
            <a:pPr lvl="1"/>
            <a:endParaRPr lang="en-US" dirty="0"/>
          </a:p>
        </p:txBody>
      </p:sp>
      <p:sp>
        <p:nvSpPr>
          <p:cNvPr id="4" name="Slide Number Placeholder 3"/>
          <p:cNvSpPr>
            <a:spLocks noGrp="1"/>
          </p:cNvSpPr>
          <p:nvPr>
            <p:ph type="sldNum" sz="quarter" idx="12"/>
          </p:nvPr>
        </p:nvSpPr>
        <p:spPr/>
        <p:txBody>
          <a:bodyPr/>
          <a:lstStyle/>
          <a:p>
            <a:fld id="{1AFC88AC-F6C4-4908-8508-B54856487233}" type="slidenum">
              <a:rPr lang="en-US" smtClean="0"/>
              <a:pPr/>
              <a:t>50</a:t>
            </a:fld>
            <a:endParaRPr lang="en-US"/>
          </a:p>
        </p:txBody>
      </p:sp>
    </p:spTree>
    <p:extLst>
      <p:ext uri="{BB962C8B-B14F-4D97-AF65-F5344CB8AC3E}">
        <p14:creationId xmlns:p14="http://schemas.microsoft.com/office/powerpoint/2010/main" val="42875545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Tabloid Magazines - 2</a:t>
            </a:r>
            <a:endParaRPr lang="en-US" dirty="0"/>
          </a:p>
        </p:txBody>
      </p:sp>
      <p:sp>
        <p:nvSpPr>
          <p:cNvPr id="3" name="Content Placeholder 2"/>
          <p:cNvSpPr>
            <a:spLocks noGrp="1"/>
          </p:cNvSpPr>
          <p:nvPr>
            <p:ph idx="1"/>
          </p:nvPr>
        </p:nvSpPr>
        <p:spPr/>
        <p:txBody>
          <a:bodyPr/>
          <a:lstStyle/>
          <a:p>
            <a:r>
              <a:rPr lang="en-US" dirty="0" smtClean="0"/>
              <a:t>The application of the above concepts led to the following types of magazines:</a:t>
            </a:r>
          </a:p>
          <a:p>
            <a:pPr lvl="1"/>
            <a:r>
              <a:rPr lang="en-US" dirty="0" smtClean="0"/>
              <a:t>Led to picture magazines, such as </a:t>
            </a:r>
            <a:r>
              <a:rPr lang="en-US" i="1" dirty="0" smtClean="0"/>
              <a:t>Life </a:t>
            </a:r>
            <a:r>
              <a:rPr lang="en-US" dirty="0" smtClean="0"/>
              <a:t>and </a:t>
            </a:r>
            <a:r>
              <a:rPr lang="en-US" i="1" dirty="0" smtClean="0"/>
              <a:t>Look</a:t>
            </a:r>
            <a:endParaRPr lang="en-US" dirty="0" smtClean="0"/>
          </a:p>
          <a:p>
            <a:pPr lvl="1"/>
            <a:r>
              <a:rPr lang="en-US" dirty="0" smtClean="0"/>
              <a:t>Led to confession magazines, such as </a:t>
            </a:r>
            <a:r>
              <a:rPr lang="en-US" i="1" dirty="0" smtClean="0"/>
              <a:t>True Confessions </a:t>
            </a:r>
            <a:r>
              <a:rPr lang="en-US" dirty="0" smtClean="0"/>
              <a:t>&amp; </a:t>
            </a:r>
            <a:r>
              <a:rPr lang="en-US" i="1" dirty="0" smtClean="0"/>
              <a:t>True Story</a:t>
            </a:r>
            <a:endParaRPr lang="en-US" dirty="0" smtClean="0"/>
          </a:p>
          <a:p>
            <a:pPr lvl="1"/>
            <a:r>
              <a:rPr lang="en-US" dirty="0" smtClean="0"/>
              <a:t>Led to fan magazines, such as </a:t>
            </a:r>
            <a:r>
              <a:rPr lang="en-US" i="1" dirty="0" smtClean="0"/>
              <a:t>Photoplay </a:t>
            </a:r>
            <a:r>
              <a:rPr lang="en-US" dirty="0" smtClean="0"/>
              <a:t>and </a:t>
            </a:r>
            <a:r>
              <a:rPr lang="en-US" i="1" dirty="0" smtClean="0"/>
              <a:t>Modern Screen</a:t>
            </a:r>
            <a:endParaRPr lang="en-US" dirty="0" smtClean="0"/>
          </a:p>
          <a:p>
            <a:endParaRPr lang="en-US" dirty="0"/>
          </a:p>
        </p:txBody>
      </p:sp>
      <p:sp>
        <p:nvSpPr>
          <p:cNvPr id="4" name="Slide Number Placeholder 3"/>
          <p:cNvSpPr>
            <a:spLocks noGrp="1"/>
          </p:cNvSpPr>
          <p:nvPr>
            <p:ph type="sldNum" sz="quarter" idx="12"/>
          </p:nvPr>
        </p:nvSpPr>
        <p:spPr/>
        <p:txBody>
          <a:bodyPr/>
          <a:lstStyle/>
          <a:p>
            <a:fld id="{1AFC88AC-F6C4-4908-8508-B54856487233}" type="slidenum">
              <a:rPr lang="en-US" smtClean="0"/>
              <a:pPr/>
              <a:t>51</a:t>
            </a:fld>
            <a:endParaRPr lang="en-US"/>
          </a:p>
        </p:txBody>
      </p:sp>
    </p:spTree>
    <p:extLst>
      <p:ext uri="{BB962C8B-B14F-4D97-AF65-F5344CB8AC3E}">
        <p14:creationId xmlns:p14="http://schemas.microsoft.com/office/powerpoint/2010/main" val="24282475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Electrification of the Home &amp; Workplace</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EB93EAED-1C88-4CF0-9C77-9DBE39D543DE}" type="slidenum">
              <a:rPr lang="en-US" smtClean="0"/>
              <a:pPr/>
              <a:t>52</a:t>
            </a:fld>
            <a:endParaRPr lang="en-US"/>
          </a:p>
        </p:txBody>
      </p:sp>
    </p:spTree>
    <p:extLst>
      <p:ext uri="{BB962C8B-B14F-4D97-AF65-F5344CB8AC3E}">
        <p14:creationId xmlns:p14="http://schemas.microsoft.com/office/powerpoint/2010/main" val="29944104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Electricity Revolution</a:t>
            </a:r>
            <a:endParaRPr lang="en-US" dirty="0"/>
          </a:p>
        </p:txBody>
      </p:sp>
      <p:sp>
        <p:nvSpPr>
          <p:cNvPr id="3" name="Content Placeholder 2"/>
          <p:cNvSpPr>
            <a:spLocks noGrp="1"/>
          </p:cNvSpPr>
          <p:nvPr>
            <p:ph idx="1"/>
          </p:nvPr>
        </p:nvSpPr>
        <p:spPr/>
        <p:txBody>
          <a:bodyPr>
            <a:normAutofit lnSpcReduction="10000"/>
          </a:bodyPr>
          <a:lstStyle/>
          <a:p>
            <a:r>
              <a:rPr lang="en-US" dirty="0" smtClean="0"/>
              <a:t>What</a:t>
            </a:r>
            <a:r>
              <a:rPr lang="en-US" baseline="0" dirty="0" smtClean="0"/>
              <a:t> started the Electricity Revolution was:</a:t>
            </a:r>
          </a:p>
          <a:p>
            <a:pPr lvl="1"/>
            <a:r>
              <a:rPr lang="en-US" baseline="0" dirty="0" smtClean="0"/>
              <a:t> Invention of the electric motor and generator</a:t>
            </a:r>
          </a:p>
          <a:p>
            <a:pPr lvl="1"/>
            <a:r>
              <a:rPr lang="en-US" dirty="0" smtClean="0"/>
              <a:t> Adoption of Alternating Current at 60 cycles per second at 120 volts as a standard</a:t>
            </a:r>
          </a:p>
          <a:p>
            <a:pPr lvl="2"/>
            <a:r>
              <a:rPr lang="en-US" baseline="0" dirty="0" smtClean="0"/>
              <a:t>This took</a:t>
            </a:r>
            <a:r>
              <a:rPr lang="en-US" dirty="0" smtClean="0"/>
              <a:t> place after the so-called “current wars” over whether AC or DC would be the standard</a:t>
            </a:r>
          </a:p>
          <a:p>
            <a:pPr lvl="3"/>
            <a:r>
              <a:rPr lang="en-US" baseline="0" dirty="0" smtClean="0"/>
              <a:t>AC won</a:t>
            </a:r>
            <a:r>
              <a:rPr lang="en-US" dirty="0" smtClean="0"/>
              <a:t> out because </a:t>
            </a:r>
          </a:p>
          <a:p>
            <a:pPr lvl="4"/>
            <a:r>
              <a:rPr lang="en-US" dirty="0" smtClean="0"/>
              <a:t>It could be easily stepped up to high voltage for long-distance transmission and then stepped down for use the home or factory while DC could not</a:t>
            </a:r>
          </a:p>
          <a:p>
            <a:pPr lvl="4"/>
            <a:r>
              <a:rPr lang="en-US" baseline="0" dirty="0" smtClean="0"/>
              <a:t>Nikola Tesla invented a </a:t>
            </a:r>
            <a:r>
              <a:rPr lang="en-US" baseline="0" dirty="0" err="1" smtClean="0"/>
              <a:t>polyphase</a:t>
            </a:r>
            <a:r>
              <a:rPr lang="en-US" baseline="0" dirty="0" smtClean="0"/>
              <a:t> inductio</a:t>
            </a:r>
            <a:r>
              <a:rPr lang="en-US" dirty="0" smtClean="0"/>
              <a:t>n motor that used AC and was as efficient as DC motors</a:t>
            </a:r>
            <a:endParaRPr lang="en-US" baseline="0" dirty="0" smtClean="0"/>
          </a:p>
        </p:txBody>
      </p:sp>
      <p:sp>
        <p:nvSpPr>
          <p:cNvPr id="4" name="Slide Number Placeholder 3"/>
          <p:cNvSpPr>
            <a:spLocks noGrp="1"/>
          </p:cNvSpPr>
          <p:nvPr>
            <p:ph type="sldNum" sz="quarter" idx="12"/>
          </p:nvPr>
        </p:nvSpPr>
        <p:spPr/>
        <p:txBody>
          <a:bodyPr/>
          <a:lstStyle/>
          <a:p>
            <a:fld id="{EB93EAED-1C88-4CF0-9C77-9DBE39D543DE}" type="slidenum">
              <a:rPr lang="en-US" smtClean="0"/>
              <a:pPr/>
              <a:t>53</a:t>
            </a:fld>
            <a:endParaRPr lang="en-US"/>
          </a:p>
        </p:txBody>
      </p:sp>
    </p:spTree>
    <p:extLst>
      <p:ext uri="{BB962C8B-B14F-4D97-AF65-F5344CB8AC3E}">
        <p14:creationId xmlns:p14="http://schemas.microsoft.com/office/powerpoint/2010/main" val="17822294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Four Phases</a:t>
            </a:r>
            <a:endParaRPr lang="en-US" dirty="0"/>
          </a:p>
        </p:txBody>
      </p:sp>
      <p:sp>
        <p:nvSpPr>
          <p:cNvPr id="3" name="Content Placeholder 2"/>
          <p:cNvSpPr>
            <a:spLocks noGrp="1"/>
          </p:cNvSpPr>
          <p:nvPr>
            <p:ph idx="1"/>
          </p:nvPr>
        </p:nvSpPr>
        <p:spPr/>
        <p:txBody>
          <a:bodyPr>
            <a:normAutofit lnSpcReduction="10000"/>
          </a:bodyPr>
          <a:lstStyle/>
          <a:p>
            <a:r>
              <a:rPr lang="en-US" dirty="0" smtClean="0"/>
              <a:t>The electricity</a:t>
            </a:r>
            <a:r>
              <a:rPr lang="en-US" baseline="0" dirty="0" smtClean="0"/>
              <a:t> revolution had four phases</a:t>
            </a:r>
          </a:p>
          <a:p>
            <a:pPr marL="971550" lvl="1" indent="-514350">
              <a:buFont typeface="+mj-lt"/>
              <a:buAutoNum type="arabicPeriod"/>
            </a:pPr>
            <a:r>
              <a:rPr lang="en-US" dirty="0" smtClean="0"/>
              <a:t>Electricity</a:t>
            </a:r>
            <a:r>
              <a:rPr lang="en-US" baseline="0" dirty="0" smtClean="0"/>
              <a:t> replaces steam and water power</a:t>
            </a:r>
          </a:p>
          <a:p>
            <a:pPr marL="971550" lvl="1" indent="-514350">
              <a:buFont typeface="+mj-lt"/>
              <a:buAutoNum type="arabicPeriod"/>
            </a:pPr>
            <a:r>
              <a:rPr lang="en-US" baseline="0" dirty="0" smtClean="0"/>
              <a:t>City street lighting with electricity replaces gas lighting</a:t>
            </a:r>
          </a:p>
          <a:p>
            <a:pPr marL="971550" lvl="1" indent="-514350">
              <a:buFont typeface="+mj-lt"/>
              <a:buAutoNum type="arabicPeriod"/>
            </a:pPr>
            <a:r>
              <a:rPr lang="en-US" baseline="0" dirty="0" smtClean="0"/>
              <a:t>Electricity in the home replaces gas and kerosene lighting</a:t>
            </a:r>
          </a:p>
          <a:p>
            <a:pPr marL="971550" lvl="1" indent="-514350">
              <a:buFont typeface="+mj-lt"/>
              <a:buAutoNum type="arabicPeriod"/>
            </a:pPr>
            <a:r>
              <a:rPr lang="en-US" baseline="0" dirty="0" smtClean="0"/>
              <a:t>The application of electric power to the factory which:</a:t>
            </a:r>
          </a:p>
          <a:p>
            <a:pPr marL="1371600" lvl="2" indent="-514350"/>
            <a:r>
              <a:rPr lang="en-US" dirty="0" smtClean="0"/>
              <a:t>Enables the separation</a:t>
            </a:r>
            <a:r>
              <a:rPr lang="en-US" baseline="0" dirty="0" smtClean="0"/>
              <a:t> of factory and power supply</a:t>
            </a:r>
          </a:p>
          <a:p>
            <a:pPr marL="1371600" lvl="2" indent="-514350"/>
            <a:r>
              <a:rPr lang="en-US" baseline="0" dirty="0" smtClean="0"/>
              <a:t>Permits the rationalization of the production process</a:t>
            </a:r>
          </a:p>
        </p:txBody>
      </p:sp>
      <p:sp>
        <p:nvSpPr>
          <p:cNvPr id="4" name="Slide Number Placeholder 3"/>
          <p:cNvSpPr>
            <a:spLocks noGrp="1"/>
          </p:cNvSpPr>
          <p:nvPr>
            <p:ph type="sldNum" sz="quarter" idx="12"/>
          </p:nvPr>
        </p:nvSpPr>
        <p:spPr/>
        <p:txBody>
          <a:bodyPr/>
          <a:lstStyle/>
          <a:p>
            <a:fld id="{EB93EAED-1C88-4CF0-9C77-9DBE39D543DE}" type="slidenum">
              <a:rPr lang="en-US" smtClean="0"/>
              <a:pPr/>
              <a:t>54</a:t>
            </a:fld>
            <a:endParaRPr lang="en-US"/>
          </a:p>
        </p:txBody>
      </p:sp>
    </p:spTree>
    <p:extLst>
      <p:ext uri="{BB962C8B-B14F-4D97-AF65-F5344CB8AC3E}">
        <p14:creationId xmlns:p14="http://schemas.microsoft.com/office/powerpoint/2010/main" val="24536725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Factories Prior to Electricity</a:t>
            </a:r>
            <a:endParaRPr lang="en-US" dirty="0"/>
          </a:p>
        </p:txBody>
      </p:sp>
      <p:sp>
        <p:nvSpPr>
          <p:cNvPr id="3" name="Content Placeholder 2"/>
          <p:cNvSpPr>
            <a:spLocks noGrp="1"/>
          </p:cNvSpPr>
          <p:nvPr>
            <p:ph idx="1"/>
          </p:nvPr>
        </p:nvSpPr>
        <p:spPr/>
        <p:txBody>
          <a:bodyPr>
            <a:normAutofit lnSpcReduction="10000"/>
          </a:bodyPr>
          <a:lstStyle/>
          <a:p>
            <a:r>
              <a:rPr lang="en-US" dirty="0" smtClean="0"/>
              <a:t>Depended on water power or steam</a:t>
            </a:r>
          </a:p>
          <a:p>
            <a:pPr lvl="2"/>
            <a:r>
              <a:rPr lang="en-US" dirty="0" smtClean="0"/>
              <a:t>Water power was free but restricted factory location, size, and layout</a:t>
            </a:r>
          </a:p>
          <a:p>
            <a:pPr lvl="2"/>
            <a:r>
              <a:rPr lang="en-US" dirty="0" smtClean="0"/>
              <a:t>Steam allowed factories to locate away from streams but still restricted factory size and layout</a:t>
            </a:r>
          </a:p>
          <a:p>
            <a:r>
              <a:rPr lang="en-US" dirty="0" smtClean="0"/>
              <a:t>Both types of power led to:</a:t>
            </a:r>
          </a:p>
          <a:p>
            <a:pPr lvl="2"/>
            <a:r>
              <a:rPr lang="en-US" dirty="0" smtClean="0"/>
              <a:t>Multistory buildings</a:t>
            </a:r>
          </a:p>
          <a:p>
            <a:pPr lvl="2"/>
            <a:r>
              <a:rPr lang="en-US" dirty="0" smtClean="0"/>
              <a:t>Power in the form of gears, shafts, pulleys, and belts</a:t>
            </a:r>
          </a:p>
          <a:p>
            <a:pPr lvl="2"/>
            <a:r>
              <a:rPr lang="en-US" dirty="0" smtClean="0"/>
              <a:t>Factory layout tied to the power requirements of individual machines rather than the logical flow of the production process</a:t>
            </a:r>
          </a:p>
        </p:txBody>
      </p:sp>
      <p:sp>
        <p:nvSpPr>
          <p:cNvPr id="4" name="Slide Number Placeholder 3"/>
          <p:cNvSpPr>
            <a:spLocks noGrp="1"/>
          </p:cNvSpPr>
          <p:nvPr>
            <p:ph type="sldNum" sz="quarter" idx="12"/>
          </p:nvPr>
        </p:nvSpPr>
        <p:spPr/>
        <p:txBody>
          <a:bodyPr/>
          <a:lstStyle/>
          <a:p>
            <a:fld id="{EB93EAED-1C88-4CF0-9C77-9DBE39D543DE}" type="slidenum">
              <a:rPr lang="en-US" smtClean="0"/>
              <a:pPr/>
              <a:t>55</a:t>
            </a:fld>
            <a:endParaRPr lang="en-US"/>
          </a:p>
        </p:txBody>
      </p:sp>
    </p:spTree>
    <p:extLst>
      <p:ext uri="{BB962C8B-B14F-4D97-AF65-F5344CB8AC3E}">
        <p14:creationId xmlns:p14="http://schemas.microsoft.com/office/powerpoint/2010/main" val="28638021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Electricity &amp; the Factory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Initially, factory owners added electric-powered machines to the already-existing</a:t>
            </a:r>
            <a:r>
              <a:rPr lang="en-US" baseline="0" dirty="0" smtClean="0"/>
              <a:t> power system</a:t>
            </a:r>
          </a:p>
          <a:p>
            <a:pPr lvl="1"/>
            <a:r>
              <a:rPr lang="en-US" dirty="0" smtClean="0"/>
              <a:t>It took a while for factory</a:t>
            </a:r>
            <a:r>
              <a:rPr lang="en-US" baseline="0" dirty="0" smtClean="0"/>
              <a:t> owners to realize that to gain the efficiency benefits of electricity, they had to restructure the whole work process</a:t>
            </a:r>
          </a:p>
          <a:p>
            <a:pPr lvl="1"/>
            <a:r>
              <a:rPr lang="en-US" baseline="0" dirty="0" smtClean="0"/>
              <a:t>Often it made sense to continue to use the already-existing plants and machinery until they had reached the end of their useful  service life</a:t>
            </a:r>
          </a:p>
          <a:p>
            <a:pPr lvl="1"/>
            <a:r>
              <a:rPr lang="en-US" dirty="0" smtClean="0"/>
              <a:t>Thus, it was not until the 1920s that electricity began to have major impacts on factory productivity and output</a:t>
            </a:r>
          </a:p>
        </p:txBody>
      </p:sp>
      <p:sp>
        <p:nvSpPr>
          <p:cNvPr id="4" name="Slide Number Placeholder 3"/>
          <p:cNvSpPr>
            <a:spLocks noGrp="1"/>
          </p:cNvSpPr>
          <p:nvPr>
            <p:ph type="sldNum" sz="quarter" idx="12"/>
          </p:nvPr>
        </p:nvSpPr>
        <p:spPr/>
        <p:txBody>
          <a:bodyPr/>
          <a:lstStyle/>
          <a:p>
            <a:fld id="{EB93EAED-1C88-4CF0-9C77-9DBE39D543DE}" type="slidenum">
              <a:rPr lang="en-US" smtClean="0"/>
              <a:pPr/>
              <a:t>56</a:t>
            </a:fld>
            <a:endParaRPr lang="en-US"/>
          </a:p>
        </p:txBody>
      </p:sp>
    </p:spTree>
    <p:extLst>
      <p:ext uri="{BB962C8B-B14F-4D97-AF65-F5344CB8AC3E}">
        <p14:creationId xmlns:p14="http://schemas.microsoft.com/office/powerpoint/2010/main" val="24776496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Electrified Factory</a:t>
            </a:r>
            <a:endParaRPr lang="en-US" dirty="0"/>
          </a:p>
        </p:txBody>
      </p:sp>
      <p:sp>
        <p:nvSpPr>
          <p:cNvPr id="3" name="Content Placeholder 2"/>
          <p:cNvSpPr>
            <a:spLocks noGrp="1"/>
          </p:cNvSpPr>
          <p:nvPr>
            <p:ph idx="1"/>
          </p:nvPr>
        </p:nvSpPr>
        <p:spPr/>
        <p:txBody>
          <a:bodyPr>
            <a:normAutofit lnSpcReduction="10000"/>
          </a:bodyPr>
          <a:lstStyle/>
          <a:p>
            <a:r>
              <a:rPr lang="en-US" dirty="0" smtClean="0"/>
              <a:t>The result – a new kind of factory based upon the following:</a:t>
            </a:r>
          </a:p>
          <a:p>
            <a:pPr lvl="1"/>
            <a:r>
              <a:rPr lang="en-US" dirty="0" smtClean="0"/>
              <a:t>Single-story factory with sky-lighting and windows</a:t>
            </a:r>
          </a:p>
          <a:p>
            <a:pPr lvl="1"/>
            <a:r>
              <a:rPr lang="en-US" dirty="0" smtClean="0"/>
              <a:t>Single-function machines</a:t>
            </a:r>
          </a:p>
          <a:p>
            <a:pPr lvl="1"/>
            <a:r>
              <a:rPr lang="en-US" baseline="0" dirty="0" smtClean="0"/>
              <a:t>Machines arranged according to the sequence of work in the manufacturing process</a:t>
            </a:r>
          </a:p>
          <a:p>
            <a:pPr lvl="1"/>
            <a:r>
              <a:rPr lang="en-US" baseline="0" dirty="0" smtClean="0"/>
              <a:t>The continuously-moving belt or assembly line</a:t>
            </a:r>
          </a:p>
          <a:p>
            <a:r>
              <a:rPr lang="en-US" dirty="0" smtClean="0"/>
              <a:t>Began to exert its major productivity effects in the 1920s</a:t>
            </a:r>
          </a:p>
          <a:p>
            <a:endParaRPr lang="en-US" baseline="0"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EB93EAED-1C88-4CF0-9C77-9DBE39D543DE}" type="slidenum">
              <a:rPr lang="en-US" smtClean="0"/>
              <a:pPr/>
              <a:t>57</a:t>
            </a:fld>
            <a:endParaRPr lang="en-US"/>
          </a:p>
        </p:txBody>
      </p:sp>
    </p:spTree>
    <p:extLst>
      <p:ext uri="{BB962C8B-B14F-4D97-AF65-F5344CB8AC3E}">
        <p14:creationId xmlns:p14="http://schemas.microsoft.com/office/powerpoint/2010/main" val="30017321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Effects - 1</a:t>
            </a:r>
            <a:endParaRPr lang="en-US" dirty="0"/>
          </a:p>
        </p:txBody>
      </p:sp>
      <p:sp>
        <p:nvSpPr>
          <p:cNvPr id="3" name="Content Placeholder 2"/>
          <p:cNvSpPr>
            <a:spLocks noGrp="1"/>
          </p:cNvSpPr>
          <p:nvPr>
            <p:ph idx="1"/>
          </p:nvPr>
        </p:nvSpPr>
        <p:spPr/>
        <p:txBody>
          <a:bodyPr/>
          <a:lstStyle/>
          <a:p>
            <a:r>
              <a:rPr lang="en-US" dirty="0" smtClean="0"/>
              <a:t>Proved</a:t>
            </a:r>
            <a:r>
              <a:rPr lang="en-US" baseline="0" dirty="0" smtClean="0"/>
              <a:t> a boon to small machine shops</a:t>
            </a:r>
          </a:p>
          <a:p>
            <a:pPr lvl="1"/>
            <a:r>
              <a:rPr lang="en-US" dirty="0" smtClean="0"/>
              <a:t>Electric presses, lathes, and polishers breathed new life into small machine shops, helping them stay competitive</a:t>
            </a:r>
          </a:p>
          <a:p>
            <a:pPr lvl="2"/>
            <a:r>
              <a:rPr lang="en-US" baseline="0" dirty="0" smtClean="0"/>
              <a:t>Particularly</a:t>
            </a:r>
            <a:r>
              <a:rPr lang="en-US" dirty="0" smtClean="0"/>
              <a:t> in industries requiring many small batches of goods, such as printing</a:t>
            </a:r>
            <a:endParaRPr lang="en-US" baseline="0" dirty="0" smtClean="0"/>
          </a:p>
          <a:p>
            <a:pPr lvl="1"/>
            <a:r>
              <a:rPr lang="en-US" dirty="0" smtClean="0"/>
              <a:t>Small workshops  and repair shops quickly adopted electric hand tools</a:t>
            </a:r>
          </a:p>
        </p:txBody>
      </p:sp>
      <p:sp>
        <p:nvSpPr>
          <p:cNvPr id="4" name="Slide Number Placeholder 3"/>
          <p:cNvSpPr>
            <a:spLocks noGrp="1"/>
          </p:cNvSpPr>
          <p:nvPr>
            <p:ph type="sldNum" sz="quarter" idx="12"/>
          </p:nvPr>
        </p:nvSpPr>
        <p:spPr/>
        <p:txBody>
          <a:bodyPr/>
          <a:lstStyle/>
          <a:p>
            <a:fld id="{EB93EAED-1C88-4CF0-9C77-9DBE39D543DE}" type="slidenum">
              <a:rPr lang="en-US" smtClean="0"/>
              <a:pPr/>
              <a:t>58</a:t>
            </a:fld>
            <a:endParaRPr lang="en-US"/>
          </a:p>
        </p:txBody>
      </p:sp>
    </p:spTree>
    <p:extLst>
      <p:ext uri="{BB962C8B-B14F-4D97-AF65-F5344CB8AC3E}">
        <p14:creationId xmlns:p14="http://schemas.microsoft.com/office/powerpoint/2010/main" val="165999173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Economic Effects - 2</a:t>
            </a:r>
            <a:endParaRPr lang="en-US" dirty="0"/>
          </a:p>
        </p:txBody>
      </p:sp>
      <p:sp>
        <p:nvSpPr>
          <p:cNvPr id="3" name="Content Placeholder 2"/>
          <p:cNvSpPr>
            <a:spLocks noGrp="1"/>
          </p:cNvSpPr>
          <p:nvPr>
            <p:ph idx="1"/>
          </p:nvPr>
        </p:nvSpPr>
        <p:spPr/>
        <p:txBody>
          <a:bodyPr/>
          <a:lstStyle/>
          <a:p>
            <a:r>
              <a:rPr lang="en-US" dirty="0" smtClean="0"/>
              <a:t>Electricity enabled small producers to outcompete larger producers that still used steam or water power</a:t>
            </a:r>
          </a:p>
          <a:p>
            <a:pPr lvl="1"/>
            <a:r>
              <a:rPr lang="en-US" dirty="0" smtClean="0"/>
              <a:t>This helped newer textile mills in the South out-compete the older New England textile mills that still used steam and water power</a:t>
            </a:r>
          </a:p>
          <a:p>
            <a:pPr lvl="2"/>
            <a:r>
              <a:rPr lang="en-US" dirty="0" smtClean="0"/>
              <a:t>One result is that the Great Depression came early to Massachusetts and Rhode Island – the states where the New England textile mills were concentrated</a:t>
            </a:r>
          </a:p>
        </p:txBody>
      </p:sp>
      <p:sp>
        <p:nvSpPr>
          <p:cNvPr id="4" name="Slide Number Placeholder 3"/>
          <p:cNvSpPr>
            <a:spLocks noGrp="1"/>
          </p:cNvSpPr>
          <p:nvPr>
            <p:ph type="sldNum" sz="quarter" idx="12"/>
          </p:nvPr>
        </p:nvSpPr>
        <p:spPr/>
        <p:txBody>
          <a:bodyPr/>
          <a:lstStyle/>
          <a:p>
            <a:fld id="{EB93EAED-1C88-4CF0-9C77-9DBE39D543DE}" type="slidenum">
              <a:rPr lang="en-US" smtClean="0"/>
              <a:pPr/>
              <a:t>59</a:t>
            </a:fld>
            <a:endParaRPr lang="en-US"/>
          </a:p>
        </p:txBody>
      </p:sp>
    </p:spTree>
    <p:extLst>
      <p:ext uri="{BB962C8B-B14F-4D97-AF65-F5344CB8AC3E}">
        <p14:creationId xmlns:p14="http://schemas.microsoft.com/office/powerpoint/2010/main" val="2867925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the Auto</a:t>
            </a:r>
            <a:r>
              <a:rPr lang="en-US" baseline="0" dirty="0" smtClean="0"/>
              <a:t> Suburbs - 4</a:t>
            </a:r>
            <a:endParaRPr lang="en-US" dirty="0"/>
          </a:p>
        </p:txBody>
      </p:sp>
      <p:sp>
        <p:nvSpPr>
          <p:cNvPr id="3" name="Content Placeholder 2"/>
          <p:cNvSpPr>
            <a:spLocks noGrp="1"/>
          </p:cNvSpPr>
          <p:nvPr>
            <p:ph idx="1"/>
          </p:nvPr>
        </p:nvSpPr>
        <p:spPr/>
        <p:txBody>
          <a:bodyPr/>
          <a:lstStyle/>
          <a:p>
            <a:r>
              <a:rPr lang="en-US" dirty="0" smtClean="0"/>
              <a:t>What set the modern suburb off from what existed previously</a:t>
            </a:r>
            <a:r>
              <a:rPr lang="en-US" baseline="0" dirty="0" smtClean="0"/>
              <a:t> was </a:t>
            </a:r>
          </a:p>
          <a:p>
            <a:pPr lvl="1"/>
            <a:r>
              <a:rPr lang="en-US" dirty="0" smtClean="0"/>
              <a:t>Dependency on the</a:t>
            </a:r>
            <a:r>
              <a:rPr lang="en-US" baseline="0" dirty="0" smtClean="0"/>
              <a:t> auto not only for commuting to work but also for shopping</a:t>
            </a:r>
          </a:p>
          <a:p>
            <a:pPr lvl="1"/>
            <a:r>
              <a:rPr lang="en-US" baseline="0" dirty="0" smtClean="0"/>
              <a:t>Relatively low density and larger average lot size due to cheaper land prices</a:t>
            </a:r>
          </a:p>
          <a:p>
            <a:r>
              <a:rPr lang="en-US" dirty="0" smtClean="0"/>
              <a:t>With the modern suburb and the auto eventually came the </a:t>
            </a:r>
            <a:r>
              <a:rPr lang="en-US" dirty="0" err="1" smtClean="0"/>
              <a:t>centerless</a:t>
            </a:r>
            <a:r>
              <a:rPr lang="en-US" dirty="0" smtClean="0"/>
              <a:t> city and commuting from suburb to suburb</a:t>
            </a:r>
          </a:p>
        </p:txBody>
      </p:sp>
      <p:sp>
        <p:nvSpPr>
          <p:cNvPr id="4" name="Slide Number Placeholder 3"/>
          <p:cNvSpPr>
            <a:spLocks noGrp="1"/>
          </p:cNvSpPr>
          <p:nvPr>
            <p:ph type="sldNum" sz="quarter" idx="12"/>
          </p:nvPr>
        </p:nvSpPr>
        <p:spPr/>
        <p:txBody>
          <a:bodyPr/>
          <a:lstStyle/>
          <a:p>
            <a:fld id="{763CAAF4-EAED-4DF8-83B2-420EDF70141E}" type="slidenum">
              <a:rPr lang="en-US" smtClean="0"/>
              <a:pPr/>
              <a:t>6</a:t>
            </a:fld>
            <a:endParaRPr lang="en-US"/>
          </a:p>
        </p:txBody>
      </p:sp>
    </p:spTree>
    <p:extLst>
      <p:ext uri="{BB962C8B-B14F-4D97-AF65-F5344CB8AC3E}">
        <p14:creationId xmlns:p14="http://schemas.microsoft.com/office/powerpoint/2010/main" val="84405232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Effects - 3</a:t>
            </a:r>
            <a:endParaRPr lang="en-US" dirty="0"/>
          </a:p>
        </p:txBody>
      </p:sp>
      <p:sp>
        <p:nvSpPr>
          <p:cNvPr id="3" name="Content Placeholder 2"/>
          <p:cNvSpPr>
            <a:spLocks noGrp="1"/>
          </p:cNvSpPr>
          <p:nvPr>
            <p:ph idx="1"/>
          </p:nvPr>
        </p:nvSpPr>
        <p:spPr/>
        <p:txBody>
          <a:bodyPr/>
          <a:lstStyle/>
          <a:p>
            <a:r>
              <a:rPr lang="en-US" dirty="0" smtClean="0"/>
              <a:t>The Increased productivity and output:</a:t>
            </a:r>
          </a:p>
          <a:p>
            <a:pPr lvl="1"/>
            <a:r>
              <a:rPr lang="en-US" dirty="0" smtClean="0"/>
              <a:t>Created a new problem – how to sell all that could be produced</a:t>
            </a:r>
          </a:p>
          <a:p>
            <a:pPr lvl="2"/>
            <a:r>
              <a:rPr lang="en-US" dirty="0" smtClean="0"/>
              <a:t>Led to large scale advertising and mass merchandising</a:t>
            </a:r>
          </a:p>
          <a:p>
            <a:pPr lvl="2"/>
            <a:r>
              <a:rPr lang="en-US" dirty="0" smtClean="0"/>
              <a:t>Led to credit innovations, such as installment buying – especially for cars and consumer durables</a:t>
            </a:r>
          </a:p>
          <a:p>
            <a:pPr lvl="2"/>
            <a:r>
              <a:rPr lang="en-US" dirty="0" smtClean="0"/>
              <a:t>Led to planned ‘psychological’ obsolescence</a:t>
            </a:r>
          </a:p>
          <a:p>
            <a:pPr lvl="2"/>
            <a:endParaRPr lang="en-US" dirty="0"/>
          </a:p>
        </p:txBody>
      </p:sp>
      <p:sp>
        <p:nvSpPr>
          <p:cNvPr id="4" name="Slide Number Placeholder 3"/>
          <p:cNvSpPr>
            <a:spLocks noGrp="1"/>
          </p:cNvSpPr>
          <p:nvPr>
            <p:ph type="sldNum" sz="quarter" idx="12"/>
          </p:nvPr>
        </p:nvSpPr>
        <p:spPr/>
        <p:txBody>
          <a:bodyPr/>
          <a:lstStyle/>
          <a:p>
            <a:fld id="{EB93EAED-1C88-4CF0-9C77-9DBE39D543DE}" type="slidenum">
              <a:rPr lang="en-US" smtClean="0"/>
              <a:pPr/>
              <a:t>60</a:t>
            </a:fld>
            <a:endParaRPr lang="en-US"/>
          </a:p>
        </p:txBody>
      </p:sp>
    </p:spTree>
    <p:extLst>
      <p:ext uri="{BB962C8B-B14F-4D97-AF65-F5344CB8AC3E}">
        <p14:creationId xmlns:p14="http://schemas.microsoft.com/office/powerpoint/2010/main" val="235521767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Effects -4</a:t>
            </a:r>
            <a:endParaRPr lang="en-US" dirty="0"/>
          </a:p>
        </p:txBody>
      </p:sp>
      <p:sp>
        <p:nvSpPr>
          <p:cNvPr id="3" name="Content Placeholder 2"/>
          <p:cNvSpPr>
            <a:spLocks noGrp="1"/>
          </p:cNvSpPr>
          <p:nvPr>
            <p:ph idx="1"/>
          </p:nvPr>
        </p:nvSpPr>
        <p:spPr/>
        <p:txBody>
          <a:bodyPr>
            <a:normAutofit fontScale="92500"/>
          </a:bodyPr>
          <a:lstStyle/>
          <a:p>
            <a:r>
              <a:rPr lang="en-US" baseline="0" dirty="0" smtClean="0"/>
              <a:t>The Increased productivity and output:</a:t>
            </a:r>
          </a:p>
          <a:p>
            <a:pPr lvl="1"/>
            <a:r>
              <a:rPr lang="en-US" baseline="0" dirty="0" smtClean="0"/>
              <a:t>Allowed for eithe</a:t>
            </a:r>
            <a:r>
              <a:rPr lang="en-US" dirty="0" smtClean="0"/>
              <a:t>r higher wages, higher profits, or lower prices, or some combination of the three</a:t>
            </a:r>
          </a:p>
          <a:p>
            <a:pPr lvl="1"/>
            <a:r>
              <a:rPr lang="en-US" baseline="0" dirty="0" smtClean="0"/>
              <a:t>In</a:t>
            </a:r>
            <a:r>
              <a:rPr lang="en-US" dirty="0" smtClean="0"/>
              <a:t> the 1920s, it led mostly to higher profits with only slightly higher wages and minimally lower prices</a:t>
            </a:r>
          </a:p>
          <a:p>
            <a:pPr lvl="2"/>
            <a:r>
              <a:rPr lang="en-US" dirty="0" smtClean="0"/>
              <a:t>This led to an increasing </a:t>
            </a:r>
            <a:r>
              <a:rPr lang="en-US" dirty="0" err="1" smtClean="0"/>
              <a:t>maldistribution</a:t>
            </a:r>
            <a:r>
              <a:rPr lang="en-US" dirty="0" smtClean="0"/>
              <a:t> of wealth – the rich got richer while the income of everyone else stagnated</a:t>
            </a:r>
          </a:p>
          <a:p>
            <a:pPr lvl="2"/>
            <a:r>
              <a:rPr lang="en-US" dirty="0" smtClean="0"/>
              <a:t>In the 1920s, this led to conspicuous consumption and speculative bubbles in both Florida real estate and the stock market </a:t>
            </a:r>
          </a:p>
        </p:txBody>
      </p:sp>
      <p:sp>
        <p:nvSpPr>
          <p:cNvPr id="4" name="Slide Number Placeholder 3"/>
          <p:cNvSpPr>
            <a:spLocks noGrp="1"/>
          </p:cNvSpPr>
          <p:nvPr>
            <p:ph type="sldNum" sz="quarter" idx="12"/>
          </p:nvPr>
        </p:nvSpPr>
        <p:spPr/>
        <p:txBody>
          <a:bodyPr/>
          <a:lstStyle/>
          <a:p>
            <a:fld id="{EB93EAED-1C88-4CF0-9C77-9DBE39D543DE}" type="slidenum">
              <a:rPr lang="en-US" smtClean="0"/>
              <a:pPr/>
              <a:t>61</a:t>
            </a:fld>
            <a:endParaRPr lang="en-US"/>
          </a:p>
        </p:txBody>
      </p:sp>
    </p:spTree>
    <p:extLst>
      <p:ext uri="{BB962C8B-B14F-4D97-AF65-F5344CB8AC3E}">
        <p14:creationId xmlns:p14="http://schemas.microsoft.com/office/powerpoint/2010/main" val="15586678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Effects - 5</a:t>
            </a:r>
            <a:endParaRPr lang="en-US" dirty="0"/>
          </a:p>
        </p:txBody>
      </p:sp>
      <p:sp>
        <p:nvSpPr>
          <p:cNvPr id="3" name="Content Placeholder 2"/>
          <p:cNvSpPr>
            <a:spLocks noGrp="1"/>
          </p:cNvSpPr>
          <p:nvPr>
            <p:ph idx="1"/>
          </p:nvPr>
        </p:nvSpPr>
        <p:spPr/>
        <p:txBody>
          <a:bodyPr>
            <a:normAutofit/>
          </a:bodyPr>
          <a:lstStyle/>
          <a:p>
            <a:r>
              <a:rPr lang="en-US" dirty="0" smtClean="0"/>
              <a:t>Replaced gas and kerosene lighting</a:t>
            </a:r>
          </a:p>
          <a:p>
            <a:pPr lvl="1"/>
            <a:r>
              <a:rPr lang="en-US" dirty="0" smtClean="0"/>
              <a:t>Electric lighting was cleaner, brighter, safer, did not produce soot, and could not be blown out by wind</a:t>
            </a:r>
          </a:p>
          <a:p>
            <a:r>
              <a:rPr lang="en-US" dirty="0" smtClean="0"/>
              <a:t>Improved the work environment </a:t>
            </a:r>
          </a:p>
          <a:p>
            <a:pPr lvl="1"/>
            <a:r>
              <a:rPr lang="en-US" dirty="0" smtClean="0"/>
              <a:t>Made for cleaner interior air</a:t>
            </a:r>
          </a:p>
          <a:p>
            <a:pPr lvl="1"/>
            <a:r>
              <a:rPr lang="en-US" dirty="0" smtClean="0"/>
              <a:t>Fostered better visual acuity by providing better and more appropriate lighting</a:t>
            </a:r>
          </a:p>
          <a:p>
            <a:pPr lvl="1"/>
            <a:r>
              <a:rPr lang="en-US" dirty="0" smtClean="0"/>
              <a:t>Reduced the danger of fire</a:t>
            </a:r>
          </a:p>
        </p:txBody>
      </p:sp>
      <p:sp>
        <p:nvSpPr>
          <p:cNvPr id="4" name="Slide Number Placeholder 3"/>
          <p:cNvSpPr>
            <a:spLocks noGrp="1"/>
          </p:cNvSpPr>
          <p:nvPr>
            <p:ph type="sldNum" sz="quarter" idx="12"/>
          </p:nvPr>
        </p:nvSpPr>
        <p:spPr/>
        <p:txBody>
          <a:bodyPr/>
          <a:lstStyle/>
          <a:p>
            <a:fld id="{EB93EAED-1C88-4CF0-9C77-9DBE39D543DE}" type="slidenum">
              <a:rPr lang="en-US" smtClean="0"/>
              <a:pPr/>
              <a:t>62</a:t>
            </a:fld>
            <a:endParaRPr lang="en-US"/>
          </a:p>
        </p:txBody>
      </p:sp>
    </p:spTree>
    <p:extLst>
      <p:ext uri="{BB962C8B-B14F-4D97-AF65-F5344CB8AC3E}">
        <p14:creationId xmlns:p14="http://schemas.microsoft.com/office/powerpoint/2010/main" val="24905959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the Home</a:t>
            </a:r>
            <a:endParaRPr lang="en-US" dirty="0"/>
          </a:p>
        </p:txBody>
      </p:sp>
      <p:sp>
        <p:nvSpPr>
          <p:cNvPr id="3" name="Content Placeholder 2"/>
          <p:cNvSpPr>
            <a:spLocks noGrp="1"/>
          </p:cNvSpPr>
          <p:nvPr>
            <p:ph idx="1"/>
          </p:nvPr>
        </p:nvSpPr>
        <p:spPr/>
        <p:txBody>
          <a:bodyPr/>
          <a:lstStyle/>
          <a:p>
            <a:r>
              <a:rPr lang="en-US" dirty="0" smtClean="0"/>
              <a:t>Reconfigured the typical house</a:t>
            </a:r>
          </a:p>
          <a:p>
            <a:r>
              <a:rPr lang="en-US" dirty="0" smtClean="0"/>
              <a:t>Led, in contrast with the Victorian house, to houses with:</a:t>
            </a:r>
            <a:endParaRPr lang="en-US" baseline="0" dirty="0" smtClean="0"/>
          </a:p>
          <a:p>
            <a:pPr lvl="2"/>
            <a:r>
              <a:rPr lang="en-US" dirty="0" smtClean="0"/>
              <a:t>More</a:t>
            </a:r>
            <a:r>
              <a:rPr lang="en-US" baseline="0" dirty="0" smtClean="0"/>
              <a:t> open floor plans </a:t>
            </a:r>
          </a:p>
          <a:p>
            <a:pPr lvl="2"/>
            <a:r>
              <a:rPr lang="en-US" baseline="0" dirty="0" smtClean="0"/>
              <a:t>Fewer doors</a:t>
            </a:r>
          </a:p>
          <a:p>
            <a:pPr lvl="2"/>
            <a:r>
              <a:rPr lang="en-US" baseline="0" dirty="0" smtClean="0"/>
              <a:t>Light colors for walls and ceilings</a:t>
            </a:r>
          </a:p>
          <a:p>
            <a:pPr lvl="2"/>
            <a:r>
              <a:rPr lang="en-US" dirty="0" smtClean="0"/>
              <a:t>Flexible placement of furniture and lamps, and</a:t>
            </a:r>
          </a:p>
          <a:p>
            <a:pPr lvl="2"/>
            <a:r>
              <a:rPr lang="en-US" dirty="0" smtClean="0"/>
              <a:t>An increasing number of electrical appliances and devices using electricity</a:t>
            </a:r>
          </a:p>
        </p:txBody>
      </p:sp>
      <p:sp>
        <p:nvSpPr>
          <p:cNvPr id="4" name="Slide Number Placeholder 3"/>
          <p:cNvSpPr>
            <a:spLocks noGrp="1"/>
          </p:cNvSpPr>
          <p:nvPr>
            <p:ph type="sldNum" sz="quarter" idx="12"/>
          </p:nvPr>
        </p:nvSpPr>
        <p:spPr/>
        <p:txBody>
          <a:bodyPr/>
          <a:lstStyle/>
          <a:p>
            <a:fld id="{EB93EAED-1C88-4CF0-9C77-9DBE39D543DE}" type="slidenum">
              <a:rPr lang="en-US" smtClean="0"/>
              <a:pPr/>
              <a:t>63</a:t>
            </a:fld>
            <a:endParaRPr lang="en-US"/>
          </a:p>
        </p:txBody>
      </p:sp>
    </p:spTree>
    <p:extLst>
      <p:ext uri="{BB962C8B-B14F-4D97-AF65-F5344CB8AC3E}">
        <p14:creationId xmlns:p14="http://schemas.microsoft.com/office/powerpoint/2010/main" val="266305658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Effects </a:t>
            </a:r>
            <a:endParaRPr lang="en-US" dirty="0"/>
          </a:p>
        </p:txBody>
      </p:sp>
      <p:sp>
        <p:nvSpPr>
          <p:cNvPr id="3" name="Content Placeholder 2"/>
          <p:cNvSpPr>
            <a:spLocks noGrp="1"/>
          </p:cNvSpPr>
          <p:nvPr>
            <p:ph idx="1"/>
          </p:nvPr>
        </p:nvSpPr>
        <p:spPr/>
        <p:txBody>
          <a:bodyPr>
            <a:normAutofit/>
          </a:bodyPr>
          <a:lstStyle/>
          <a:p>
            <a:r>
              <a:rPr lang="en-US" dirty="0" smtClean="0"/>
              <a:t>Allowed sporting and other events to take place ‘under the lights’ </a:t>
            </a:r>
          </a:p>
          <a:p>
            <a:r>
              <a:rPr lang="en-US" dirty="0" smtClean="0"/>
              <a:t>Encouraged more reading at home</a:t>
            </a:r>
          </a:p>
          <a:p>
            <a:pPr lvl="1"/>
            <a:r>
              <a:rPr lang="en-US" dirty="0" smtClean="0"/>
              <a:t>It was much easier to read by electric light than by fire, candlelight, or gaslight</a:t>
            </a:r>
          </a:p>
          <a:p>
            <a:r>
              <a:rPr lang="en-US" dirty="0" smtClean="0"/>
              <a:t>Dispersed the family within the house</a:t>
            </a:r>
          </a:p>
          <a:p>
            <a:pPr lvl="1"/>
            <a:r>
              <a:rPr lang="en-US" dirty="0" smtClean="0"/>
              <a:t>The family no longer congregated around the hearth</a:t>
            </a:r>
          </a:p>
          <a:p>
            <a:pPr lvl="1"/>
            <a:endParaRPr lang="en-US" dirty="0" smtClean="0"/>
          </a:p>
          <a:p>
            <a:endParaRPr lang="en-US" dirty="0" smtClean="0"/>
          </a:p>
        </p:txBody>
      </p:sp>
      <p:sp>
        <p:nvSpPr>
          <p:cNvPr id="4" name="Slide Number Placeholder 3"/>
          <p:cNvSpPr>
            <a:spLocks noGrp="1"/>
          </p:cNvSpPr>
          <p:nvPr>
            <p:ph type="sldNum" sz="quarter" idx="12"/>
          </p:nvPr>
        </p:nvSpPr>
        <p:spPr/>
        <p:txBody>
          <a:bodyPr/>
          <a:lstStyle/>
          <a:p>
            <a:fld id="{EB93EAED-1C88-4CF0-9C77-9DBE39D543DE}" type="slidenum">
              <a:rPr lang="en-US" smtClean="0"/>
              <a:pPr/>
              <a:t>64</a:t>
            </a:fld>
            <a:endParaRPr lang="en-US"/>
          </a:p>
        </p:txBody>
      </p:sp>
    </p:spTree>
    <p:extLst>
      <p:ext uri="{BB962C8B-B14F-4D97-AF65-F5344CB8AC3E}">
        <p14:creationId xmlns:p14="http://schemas.microsoft.com/office/powerpoint/2010/main" val="11424814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Electricity</a:t>
            </a:r>
            <a:endParaRPr lang="en-US" dirty="0"/>
          </a:p>
        </p:txBody>
      </p:sp>
      <p:sp>
        <p:nvSpPr>
          <p:cNvPr id="3" name="Content Placeholder 2"/>
          <p:cNvSpPr>
            <a:spLocks noGrp="1"/>
          </p:cNvSpPr>
          <p:nvPr>
            <p:ph idx="1"/>
          </p:nvPr>
        </p:nvSpPr>
        <p:spPr/>
        <p:txBody>
          <a:bodyPr>
            <a:normAutofit lnSpcReduction="10000"/>
          </a:bodyPr>
          <a:lstStyle/>
          <a:p>
            <a:r>
              <a:rPr lang="en-US" dirty="0" smtClean="0"/>
              <a:t>Once a home had electricity, a sequence of electricity-using</a:t>
            </a:r>
            <a:r>
              <a:rPr lang="en-US" baseline="0" dirty="0" smtClean="0"/>
              <a:t> products occurred:</a:t>
            </a:r>
          </a:p>
          <a:p>
            <a:pPr lvl="1"/>
            <a:r>
              <a:rPr lang="en-US" dirty="0" smtClean="0"/>
              <a:t>Electric lights</a:t>
            </a:r>
          </a:p>
          <a:p>
            <a:pPr lvl="1"/>
            <a:r>
              <a:rPr lang="en-US" dirty="0" smtClean="0"/>
              <a:t>Small appliances, such as electric irons, fans, toasters, and coffee makers</a:t>
            </a:r>
          </a:p>
          <a:p>
            <a:pPr lvl="1"/>
            <a:r>
              <a:rPr lang="en-US" dirty="0" smtClean="0"/>
              <a:t>Vacuum cleaners</a:t>
            </a:r>
          </a:p>
          <a:p>
            <a:pPr lvl="1"/>
            <a:r>
              <a:rPr lang="en-US" dirty="0" smtClean="0"/>
              <a:t>Entertainment media, such as radios &amp; phonographs</a:t>
            </a:r>
          </a:p>
          <a:p>
            <a:pPr lvl="1"/>
            <a:r>
              <a:rPr lang="en-US" dirty="0" smtClean="0"/>
              <a:t>Major appliances, such as washing machines, dishwashers, and later refrigerators</a:t>
            </a:r>
          </a:p>
        </p:txBody>
      </p:sp>
      <p:sp>
        <p:nvSpPr>
          <p:cNvPr id="4" name="Slide Number Placeholder 3"/>
          <p:cNvSpPr>
            <a:spLocks noGrp="1"/>
          </p:cNvSpPr>
          <p:nvPr>
            <p:ph type="sldNum" sz="quarter" idx="12"/>
          </p:nvPr>
        </p:nvSpPr>
        <p:spPr/>
        <p:txBody>
          <a:bodyPr/>
          <a:lstStyle/>
          <a:p>
            <a:fld id="{EB93EAED-1C88-4CF0-9C77-9DBE39D543DE}" type="slidenum">
              <a:rPr lang="en-US" smtClean="0"/>
              <a:pPr/>
              <a:t>65</a:t>
            </a:fld>
            <a:endParaRPr lang="en-US"/>
          </a:p>
        </p:txBody>
      </p:sp>
    </p:spTree>
    <p:extLst>
      <p:ext uri="{BB962C8B-B14F-4D97-AF65-F5344CB8AC3E}">
        <p14:creationId xmlns:p14="http://schemas.microsoft.com/office/powerpoint/2010/main" val="380385165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Electrical Appliances in the Home</a:t>
            </a:r>
            <a:endParaRPr lang="en-US" dirty="0"/>
          </a:p>
        </p:txBody>
      </p:sp>
      <p:graphicFrame>
        <p:nvGraphicFramePr>
          <p:cNvPr id="4" name="Content Placeholder 3"/>
          <p:cNvGraphicFramePr>
            <a:graphicFrameLocks noGrp="1"/>
          </p:cNvGraphicFramePr>
          <p:nvPr>
            <p:ph idx="1"/>
          </p:nvPr>
        </p:nvGraphicFramePr>
        <p:xfrm>
          <a:off x="1770413" y="1548343"/>
          <a:ext cx="5603174" cy="4629678"/>
        </p:xfrm>
        <a:graphic>
          <a:graphicData uri="http://schemas.openxmlformats.org/drawingml/2006/table">
            <a:tbl>
              <a:tblPr/>
              <a:tblGrid>
                <a:gridCol w="1260714"/>
                <a:gridCol w="980555"/>
                <a:gridCol w="1120635"/>
                <a:gridCol w="1120635"/>
                <a:gridCol w="1120635"/>
              </a:tblGrid>
              <a:tr h="374012">
                <a:tc>
                  <a:txBody>
                    <a:bodyPr/>
                    <a:lstStyle/>
                    <a:p>
                      <a:pPr marL="0" marR="0" algn="ctr">
                        <a:lnSpc>
                          <a:spcPct val="115000"/>
                        </a:lnSpc>
                        <a:spcBef>
                          <a:spcPts val="0"/>
                        </a:spcBef>
                        <a:spcAft>
                          <a:spcPts val="0"/>
                        </a:spcAft>
                      </a:pPr>
                      <a:r>
                        <a:rPr lang="en-US" sz="1700" b="1" kern="1200">
                          <a:solidFill>
                            <a:srgbClr val="002060"/>
                          </a:solidFill>
                          <a:latin typeface="Calibri"/>
                          <a:ea typeface="Times New Roman"/>
                          <a:cs typeface="Arial"/>
                        </a:rPr>
                        <a:t>Item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b="1" kern="1200">
                          <a:solidFill>
                            <a:srgbClr val="002060"/>
                          </a:solidFill>
                          <a:latin typeface="Calibri"/>
                          <a:ea typeface="Times New Roman"/>
                          <a:cs typeface="Arial"/>
                        </a:rPr>
                        <a:t>1900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b="1" kern="1200">
                          <a:solidFill>
                            <a:srgbClr val="002060"/>
                          </a:solidFill>
                          <a:latin typeface="Calibri"/>
                          <a:ea typeface="Times New Roman"/>
                          <a:cs typeface="Arial"/>
                        </a:rPr>
                        <a:t>1920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b="1" kern="1200">
                          <a:solidFill>
                            <a:srgbClr val="002060"/>
                          </a:solidFill>
                          <a:latin typeface="Calibri"/>
                          <a:ea typeface="Times New Roman"/>
                          <a:cs typeface="Arial"/>
                        </a:rPr>
                        <a:t>1930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b="1" kern="1200">
                          <a:solidFill>
                            <a:srgbClr val="002060"/>
                          </a:solidFill>
                          <a:latin typeface="Calibri"/>
                          <a:ea typeface="Times New Roman"/>
                          <a:cs typeface="Arial"/>
                        </a:rPr>
                        <a:t>1940</a:t>
                      </a:r>
                      <a:endParaRPr lang="en-US" sz="1100">
                        <a:latin typeface="Verdana"/>
                        <a:ea typeface="Verdana"/>
                        <a:cs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r>
              <a:tr h="663976">
                <a:tc>
                  <a:txBody>
                    <a:bodyPr/>
                    <a:lstStyle/>
                    <a:p>
                      <a:pPr marL="0" marR="0">
                        <a:lnSpc>
                          <a:spcPct val="115000"/>
                        </a:lnSpc>
                        <a:spcBef>
                          <a:spcPts val="0"/>
                        </a:spcBef>
                        <a:spcAft>
                          <a:spcPts val="0"/>
                        </a:spcAft>
                      </a:pPr>
                      <a:r>
                        <a:rPr lang="en-US" sz="1700" kern="1200">
                          <a:solidFill>
                            <a:srgbClr val="000000"/>
                          </a:solidFill>
                          <a:latin typeface="Calibri"/>
                          <a:ea typeface="Times New Roman"/>
                          <a:cs typeface="Arial"/>
                        </a:rPr>
                        <a:t>Washing Machine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&lt;1%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8%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24%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60%</a:t>
                      </a:r>
                      <a:endParaRPr lang="en-US" sz="1100">
                        <a:latin typeface="Verdana"/>
                        <a:ea typeface="Verdana"/>
                        <a:cs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r>
              <a:tr h="374012">
                <a:tc>
                  <a:txBody>
                    <a:bodyPr/>
                    <a:lstStyle/>
                    <a:p>
                      <a:pPr marL="0" marR="0">
                        <a:lnSpc>
                          <a:spcPct val="115000"/>
                        </a:lnSpc>
                        <a:spcBef>
                          <a:spcPts val="0"/>
                        </a:spcBef>
                        <a:spcAft>
                          <a:spcPts val="0"/>
                        </a:spcAft>
                      </a:pPr>
                      <a:r>
                        <a:rPr lang="en-US" sz="1700" kern="1200">
                          <a:solidFill>
                            <a:srgbClr val="000000"/>
                          </a:solidFill>
                          <a:latin typeface="Calibri"/>
                          <a:ea typeface="Times New Roman"/>
                          <a:cs typeface="Arial"/>
                        </a:rPr>
                        <a:t>Icebox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18%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48%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40%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27%</a:t>
                      </a:r>
                      <a:endParaRPr lang="en-US" sz="1100">
                        <a:latin typeface="Verdana"/>
                        <a:ea typeface="Verdana"/>
                        <a:cs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r>
              <a:tr h="374012">
                <a:tc>
                  <a:txBody>
                    <a:bodyPr/>
                    <a:lstStyle/>
                    <a:p>
                      <a:pPr marL="0" marR="0">
                        <a:lnSpc>
                          <a:spcPct val="115000"/>
                        </a:lnSpc>
                        <a:spcBef>
                          <a:spcPts val="0"/>
                        </a:spcBef>
                        <a:spcAft>
                          <a:spcPts val="0"/>
                        </a:spcAft>
                      </a:pPr>
                      <a:r>
                        <a:rPr lang="en-US" sz="1700" kern="1200">
                          <a:solidFill>
                            <a:srgbClr val="000000"/>
                          </a:solidFill>
                          <a:latin typeface="Calibri"/>
                          <a:ea typeface="Times New Roman"/>
                          <a:cs typeface="Arial"/>
                        </a:rPr>
                        <a:t>Refrigerator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&lt;1%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&lt;1%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8%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44%</a:t>
                      </a:r>
                      <a:endParaRPr lang="en-US" sz="1100">
                        <a:latin typeface="Verdana"/>
                        <a:ea typeface="Verdana"/>
                        <a:cs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r>
              <a:tr h="663976">
                <a:tc>
                  <a:txBody>
                    <a:bodyPr/>
                    <a:lstStyle/>
                    <a:p>
                      <a:pPr marL="0" marR="0">
                        <a:lnSpc>
                          <a:spcPct val="115000"/>
                        </a:lnSpc>
                        <a:spcBef>
                          <a:spcPts val="0"/>
                        </a:spcBef>
                        <a:spcAft>
                          <a:spcPts val="0"/>
                        </a:spcAft>
                      </a:pPr>
                      <a:r>
                        <a:rPr lang="en-US" sz="1700" kern="1200">
                          <a:solidFill>
                            <a:srgbClr val="000000"/>
                          </a:solidFill>
                          <a:latin typeface="Calibri"/>
                          <a:ea typeface="Times New Roman"/>
                          <a:cs typeface="Arial"/>
                        </a:rPr>
                        <a:t>Vacuum Cleaner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0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9%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30%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40.5%</a:t>
                      </a:r>
                      <a:endParaRPr lang="en-US" sz="1100">
                        <a:latin typeface="Verdana"/>
                        <a:ea typeface="Verdana"/>
                        <a:cs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r>
              <a:tr h="663976">
                <a:tc>
                  <a:txBody>
                    <a:bodyPr/>
                    <a:lstStyle/>
                    <a:p>
                      <a:pPr marL="0" marR="0">
                        <a:lnSpc>
                          <a:spcPct val="115000"/>
                        </a:lnSpc>
                        <a:spcBef>
                          <a:spcPts val="0"/>
                        </a:spcBef>
                        <a:spcAft>
                          <a:spcPts val="0"/>
                        </a:spcAft>
                      </a:pPr>
                      <a:r>
                        <a:rPr lang="en-US" sz="1700" kern="1200">
                          <a:solidFill>
                            <a:srgbClr val="000000"/>
                          </a:solidFill>
                          <a:latin typeface="Calibri"/>
                          <a:ea typeface="Times New Roman"/>
                          <a:cs typeface="Arial"/>
                        </a:rPr>
                        <a:t>Electric lights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3%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35%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68%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79%</a:t>
                      </a:r>
                      <a:endParaRPr lang="en-US" sz="1100">
                        <a:latin typeface="Verdana"/>
                        <a:ea typeface="Verdana"/>
                        <a:cs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r>
              <a:tr h="374012">
                <a:tc>
                  <a:txBody>
                    <a:bodyPr/>
                    <a:lstStyle/>
                    <a:p>
                      <a:pPr marL="0" marR="0">
                        <a:lnSpc>
                          <a:spcPct val="115000"/>
                        </a:lnSpc>
                        <a:spcBef>
                          <a:spcPts val="0"/>
                        </a:spcBef>
                        <a:spcAft>
                          <a:spcPts val="0"/>
                        </a:spcAft>
                      </a:pPr>
                      <a:r>
                        <a:rPr lang="en-US" sz="1700" kern="1200">
                          <a:solidFill>
                            <a:srgbClr val="000000"/>
                          </a:solidFill>
                          <a:latin typeface="Calibri"/>
                          <a:ea typeface="Times New Roman"/>
                          <a:cs typeface="Arial"/>
                        </a:rPr>
                        <a:t>Telephone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a:lnSpc>
                          <a:spcPct val="115000"/>
                        </a:lnSpc>
                      </a:pPr>
                      <a:endParaRPr lang="en-US" sz="1000">
                        <a:latin typeface="Verdana"/>
                        <a:ea typeface="Times New Roman"/>
                        <a:cs typeface="Times New Roman"/>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35%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41%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37%</a:t>
                      </a:r>
                      <a:endParaRPr lang="en-US" sz="1100">
                        <a:latin typeface="Verdana"/>
                        <a:ea typeface="Verdana"/>
                        <a:cs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r>
              <a:tr h="663976">
                <a:tc>
                  <a:txBody>
                    <a:bodyPr/>
                    <a:lstStyle/>
                    <a:p>
                      <a:pPr marL="0" marR="0">
                        <a:lnSpc>
                          <a:spcPct val="115000"/>
                        </a:lnSpc>
                        <a:spcBef>
                          <a:spcPts val="0"/>
                        </a:spcBef>
                        <a:spcAft>
                          <a:spcPts val="0"/>
                        </a:spcAft>
                      </a:pPr>
                      <a:r>
                        <a:rPr lang="en-US" sz="1700" kern="1200">
                          <a:solidFill>
                            <a:srgbClr val="000000"/>
                          </a:solidFill>
                          <a:latin typeface="Calibri"/>
                          <a:ea typeface="Times New Roman"/>
                          <a:cs typeface="Arial"/>
                        </a:rPr>
                        <a:t>Iron</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a:lnSpc>
                          <a:spcPct val="115000"/>
                        </a:lnSpc>
                      </a:pPr>
                      <a:endParaRPr lang="en-US" sz="1000">
                        <a:latin typeface="Verdana"/>
                        <a:ea typeface="Times New Roman"/>
                        <a:cs typeface="Times New Roman"/>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27% (1922)</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60%</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67%</a:t>
                      </a:r>
                      <a:endParaRPr lang="en-US" sz="1100">
                        <a:latin typeface="Verdana"/>
                        <a:ea typeface="Verdana"/>
                        <a:cs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r>
              <a:tr h="374012">
                <a:tc>
                  <a:txBody>
                    <a:bodyPr/>
                    <a:lstStyle/>
                    <a:p>
                      <a:pPr marL="0" marR="0">
                        <a:lnSpc>
                          <a:spcPct val="115000"/>
                        </a:lnSpc>
                        <a:spcBef>
                          <a:spcPts val="0"/>
                        </a:spcBef>
                        <a:spcAft>
                          <a:spcPts val="0"/>
                        </a:spcAft>
                      </a:pPr>
                      <a:r>
                        <a:rPr lang="en-US" sz="1700" kern="1200">
                          <a:solidFill>
                            <a:srgbClr val="000000"/>
                          </a:solidFill>
                          <a:latin typeface="Calibri"/>
                          <a:ea typeface="Times New Roman"/>
                          <a:cs typeface="Arial"/>
                        </a:rPr>
                        <a:t>Radio</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a:latin typeface="Arial"/>
                          <a:ea typeface="Times New Roman"/>
                          <a:cs typeface="Courier New"/>
                        </a:rPr>
                        <a:t>0</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&lt;1%</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33%</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dirty="0">
                          <a:solidFill>
                            <a:srgbClr val="002060"/>
                          </a:solidFill>
                          <a:latin typeface="Calibri"/>
                          <a:ea typeface="Times New Roman"/>
                          <a:cs typeface="Arial"/>
                        </a:rPr>
                        <a:t>83%</a:t>
                      </a:r>
                      <a:endParaRPr lang="en-US" sz="1100" dirty="0">
                        <a:latin typeface="Verdana"/>
                        <a:ea typeface="Verdana"/>
                        <a:cs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r>
            </a:tbl>
          </a:graphicData>
        </a:graphic>
      </p:graphicFrame>
      <p:sp>
        <p:nvSpPr>
          <p:cNvPr id="5" name="Slide Number Placeholder 4"/>
          <p:cNvSpPr>
            <a:spLocks noGrp="1"/>
          </p:cNvSpPr>
          <p:nvPr>
            <p:ph type="sldNum" sz="quarter" idx="12"/>
          </p:nvPr>
        </p:nvSpPr>
        <p:spPr/>
        <p:txBody>
          <a:bodyPr/>
          <a:lstStyle/>
          <a:p>
            <a:fld id="{EB93EAED-1C88-4CF0-9C77-9DBE39D543DE}" type="slidenum">
              <a:rPr lang="en-US" smtClean="0"/>
              <a:pPr/>
              <a:t>66</a:t>
            </a:fld>
            <a:endParaRPr lang="en-US"/>
          </a:p>
        </p:txBody>
      </p:sp>
    </p:spTree>
    <p:extLst>
      <p:ext uri="{BB962C8B-B14F-4D97-AF65-F5344CB8AC3E}">
        <p14:creationId xmlns:p14="http://schemas.microsoft.com/office/powerpoint/2010/main" val="1884221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the Auto</a:t>
            </a:r>
            <a:r>
              <a:rPr lang="en-US" baseline="0" dirty="0" smtClean="0"/>
              <a:t> Suburbs - 5</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the city before the car, life often took place on the sidewalk, the front porch or front steps, and the adjacent street</a:t>
            </a:r>
          </a:p>
          <a:p>
            <a:pPr lvl="1"/>
            <a:r>
              <a:rPr lang="en-US" dirty="0" smtClean="0"/>
              <a:t>With the auto, urban residents now began to see the streets primarily as arteries for motor vehicles</a:t>
            </a:r>
          </a:p>
          <a:p>
            <a:r>
              <a:rPr lang="en-US" baseline="0" dirty="0" smtClean="0"/>
              <a:t>Instead</a:t>
            </a:r>
            <a:r>
              <a:rPr lang="en-US" dirty="0" smtClean="0"/>
              <a:t> of congregating at a trolley or bus stop to commute to work, people now began to commute individually in their cars</a:t>
            </a:r>
          </a:p>
          <a:p>
            <a:pPr lvl="1"/>
            <a:r>
              <a:rPr lang="en-US" baseline="0" dirty="0" smtClean="0"/>
              <a:t>Instead of meeting neighbors</a:t>
            </a:r>
            <a:r>
              <a:rPr lang="en-US" dirty="0" smtClean="0"/>
              <a:t> at nearby stores that one walked to, people did their shopping at stores they drove to</a:t>
            </a:r>
          </a:p>
        </p:txBody>
      </p:sp>
      <p:sp>
        <p:nvSpPr>
          <p:cNvPr id="4" name="Slide Number Placeholder 3"/>
          <p:cNvSpPr>
            <a:spLocks noGrp="1"/>
          </p:cNvSpPr>
          <p:nvPr>
            <p:ph type="sldNum" sz="quarter" idx="12"/>
          </p:nvPr>
        </p:nvSpPr>
        <p:spPr/>
        <p:txBody>
          <a:bodyPr/>
          <a:lstStyle/>
          <a:p>
            <a:fld id="{763CAAF4-EAED-4DF8-83B2-420EDF70141E}" type="slidenum">
              <a:rPr lang="en-US" smtClean="0"/>
              <a:pPr/>
              <a:t>7</a:t>
            </a:fld>
            <a:endParaRPr lang="en-US"/>
          </a:p>
        </p:txBody>
      </p:sp>
    </p:spTree>
    <p:extLst>
      <p:ext uri="{BB962C8B-B14F-4D97-AF65-F5344CB8AC3E}">
        <p14:creationId xmlns:p14="http://schemas.microsoft.com/office/powerpoint/2010/main" val="2836375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Auto and Rural America</a:t>
            </a:r>
            <a:endParaRPr lang="en-US" dirty="0"/>
          </a:p>
        </p:txBody>
      </p:sp>
      <p:sp>
        <p:nvSpPr>
          <p:cNvPr id="3" name="Content Placeholder 2"/>
          <p:cNvSpPr>
            <a:spLocks noGrp="1"/>
          </p:cNvSpPr>
          <p:nvPr>
            <p:ph idx="1"/>
          </p:nvPr>
        </p:nvSpPr>
        <p:spPr/>
        <p:txBody>
          <a:bodyPr/>
          <a:lstStyle/>
          <a:p>
            <a:r>
              <a:rPr lang="en-US" dirty="0" smtClean="0"/>
              <a:t>Auto</a:t>
            </a:r>
            <a:r>
              <a:rPr lang="en-US" baseline="0" dirty="0" smtClean="0"/>
              <a:t> reoriented rural space by:</a:t>
            </a:r>
          </a:p>
          <a:p>
            <a:pPr lvl="1"/>
            <a:r>
              <a:rPr lang="en-US" dirty="0" smtClean="0"/>
              <a:t>Centralizing</a:t>
            </a:r>
            <a:r>
              <a:rPr lang="en-US" baseline="0" dirty="0" smtClean="0"/>
              <a:t> institutions and activity</a:t>
            </a:r>
          </a:p>
          <a:p>
            <a:pPr lvl="2"/>
            <a:r>
              <a:rPr lang="en-US" dirty="0" smtClean="0"/>
              <a:t>Instead of shopping</a:t>
            </a:r>
            <a:r>
              <a:rPr lang="en-US" baseline="0" dirty="0" smtClean="0"/>
              <a:t> at the crossroads or village general store, farmers now drove to nearby towns</a:t>
            </a:r>
          </a:p>
          <a:p>
            <a:pPr lvl="2"/>
            <a:r>
              <a:rPr lang="en-US" dirty="0" smtClean="0"/>
              <a:t>School buses permitted consolidation of rural schools, bringing about the demise of the one-room schoolhouse</a:t>
            </a:r>
            <a:endParaRPr lang="en-US" baseline="0" dirty="0" smtClean="0"/>
          </a:p>
          <a:p>
            <a:pPr lvl="1"/>
            <a:r>
              <a:rPr lang="en-US" dirty="0" smtClean="0"/>
              <a:t>Increased the amount of rural travel</a:t>
            </a:r>
          </a:p>
          <a:p>
            <a:pPr lvl="2"/>
            <a:r>
              <a:rPr lang="en-US" dirty="0" smtClean="0"/>
              <a:t>Instead of traveling to town once or twice a year, farmers now traveled every week to a nearby town</a:t>
            </a:r>
            <a:endParaRPr lang="en-US" baseline="0" dirty="0" smtClean="0"/>
          </a:p>
          <a:p>
            <a:pPr lvl="2">
              <a:buNone/>
            </a:pPr>
            <a:endParaRPr lang="en-US" baseline="0" dirty="0" smtClean="0"/>
          </a:p>
          <a:p>
            <a:pPr lvl="2"/>
            <a:endParaRPr lang="en-US" dirty="0"/>
          </a:p>
        </p:txBody>
      </p:sp>
      <p:sp>
        <p:nvSpPr>
          <p:cNvPr id="4" name="Slide Number Placeholder 3"/>
          <p:cNvSpPr>
            <a:spLocks noGrp="1"/>
          </p:cNvSpPr>
          <p:nvPr>
            <p:ph type="sldNum" sz="quarter" idx="12"/>
          </p:nvPr>
        </p:nvSpPr>
        <p:spPr/>
        <p:txBody>
          <a:bodyPr/>
          <a:lstStyle/>
          <a:p>
            <a:fld id="{763CAAF4-EAED-4DF8-83B2-420EDF70141E}" type="slidenum">
              <a:rPr lang="en-US" smtClean="0"/>
              <a:pPr/>
              <a:t>8</a:t>
            </a:fld>
            <a:endParaRPr lang="en-US"/>
          </a:p>
        </p:txBody>
      </p:sp>
    </p:spTree>
    <p:extLst>
      <p:ext uri="{BB962C8B-B14F-4D97-AF65-F5344CB8AC3E}">
        <p14:creationId xmlns:p14="http://schemas.microsoft.com/office/powerpoint/2010/main" val="2273839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Autos and Social Inventions - 1</a:t>
            </a:r>
            <a:endParaRPr lang="en-US" dirty="0"/>
          </a:p>
        </p:txBody>
      </p:sp>
      <p:sp>
        <p:nvSpPr>
          <p:cNvPr id="3" name="Content Placeholder 2"/>
          <p:cNvSpPr>
            <a:spLocks noGrp="1"/>
          </p:cNvSpPr>
          <p:nvPr>
            <p:ph idx="1"/>
          </p:nvPr>
        </p:nvSpPr>
        <p:spPr/>
        <p:txBody>
          <a:bodyPr/>
          <a:lstStyle/>
          <a:p>
            <a:r>
              <a:rPr lang="en-US" dirty="0" smtClean="0"/>
              <a:t>By its very existence, the automobile led to the following innovations - 1</a:t>
            </a:r>
          </a:p>
          <a:p>
            <a:pPr lvl="1"/>
            <a:r>
              <a:rPr lang="en-US" dirty="0" smtClean="0"/>
              <a:t>Installment purchases</a:t>
            </a:r>
          </a:p>
          <a:p>
            <a:pPr lvl="1"/>
            <a:r>
              <a:rPr lang="en-US" dirty="0" smtClean="0"/>
              <a:t>Auto insurance</a:t>
            </a:r>
          </a:p>
          <a:p>
            <a:pPr lvl="1"/>
            <a:r>
              <a:rPr lang="en-US" dirty="0" smtClean="0"/>
              <a:t>Used car markets</a:t>
            </a:r>
          </a:p>
          <a:p>
            <a:pPr lvl="1"/>
            <a:r>
              <a:rPr lang="en-US" dirty="0" smtClean="0"/>
              <a:t>Camping &amp; picnicking</a:t>
            </a:r>
          </a:p>
          <a:p>
            <a:pPr lvl="2"/>
            <a:r>
              <a:rPr lang="en-US" dirty="0" smtClean="0"/>
              <a:t>Auto campgrounds</a:t>
            </a:r>
          </a:p>
          <a:p>
            <a:pPr lvl="2"/>
            <a:r>
              <a:rPr lang="en-US" dirty="0" smtClean="0"/>
              <a:t>Private campgrounds</a:t>
            </a:r>
          </a:p>
        </p:txBody>
      </p:sp>
      <p:sp>
        <p:nvSpPr>
          <p:cNvPr id="4" name="Slide Number Placeholder 3"/>
          <p:cNvSpPr>
            <a:spLocks noGrp="1"/>
          </p:cNvSpPr>
          <p:nvPr>
            <p:ph type="sldNum" sz="quarter" idx="12"/>
          </p:nvPr>
        </p:nvSpPr>
        <p:spPr/>
        <p:txBody>
          <a:bodyPr/>
          <a:lstStyle/>
          <a:p>
            <a:fld id="{763CAAF4-EAED-4DF8-83B2-420EDF70141E}" type="slidenum">
              <a:rPr lang="en-US" smtClean="0"/>
              <a:pPr/>
              <a:t>9</a:t>
            </a:fld>
            <a:endParaRPr lang="en-US"/>
          </a:p>
        </p:txBody>
      </p:sp>
    </p:spTree>
    <p:extLst>
      <p:ext uri="{BB962C8B-B14F-4D97-AF65-F5344CB8AC3E}">
        <p14:creationId xmlns:p14="http://schemas.microsoft.com/office/powerpoint/2010/main" val="3327923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17601</Words>
  <Application>Microsoft Office PowerPoint</Application>
  <PresentationFormat>On-screen Show (4:3)</PresentationFormat>
  <Paragraphs>677</Paragraphs>
  <Slides>66</Slides>
  <Notes>66</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Office Theme</vt:lpstr>
      <vt:lpstr>America Between the World Wars</vt:lpstr>
      <vt:lpstr>What We Will Cover Today</vt:lpstr>
      <vt:lpstr>Creating the Auto Suburbs</vt:lpstr>
      <vt:lpstr>Creating the Auto Suburbs - 2</vt:lpstr>
      <vt:lpstr>Creating the Auto Suburbs - 3</vt:lpstr>
      <vt:lpstr>Creating the Auto Suburbs - 4</vt:lpstr>
      <vt:lpstr>Creating the Auto Suburbs - 5</vt:lpstr>
      <vt:lpstr>The Auto and Rural America</vt:lpstr>
      <vt:lpstr>Autos and Social Inventions - 1</vt:lpstr>
      <vt:lpstr>Autos and Social Inventions - 2</vt:lpstr>
      <vt:lpstr>Autos and Social Inventions - 3</vt:lpstr>
      <vt:lpstr>Movies in the 1920s &amp; 1930s</vt:lpstr>
      <vt:lpstr>Motion Pictures</vt:lpstr>
      <vt:lpstr>Emergence of Hollywood - 1</vt:lpstr>
      <vt:lpstr>Emergence of Hollywood - 2</vt:lpstr>
      <vt:lpstr>Why Hollywood Won Out </vt:lpstr>
      <vt:lpstr>The Results </vt:lpstr>
      <vt:lpstr>Talking Pictures - 1</vt:lpstr>
      <vt:lpstr>Talking Pictures - 2</vt:lpstr>
      <vt:lpstr>Talking Pictures - 3</vt:lpstr>
      <vt:lpstr>Talking Pictures - 4</vt:lpstr>
      <vt:lpstr>Talking Pictures - 5</vt:lpstr>
      <vt:lpstr>Talking Pictures - 6</vt:lpstr>
      <vt:lpstr>Talking Pictures - 7</vt:lpstr>
      <vt:lpstr>Movies – The Studios - 1</vt:lpstr>
      <vt:lpstr>Movies – The Studios - 2</vt:lpstr>
      <vt:lpstr>Movies – The Studios - 3</vt:lpstr>
      <vt:lpstr>Movies – The Studios - 4</vt:lpstr>
      <vt:lpstr>The Hays Office</vt:lpstr>
      <vt:lpstr>The Hays Office - 2</vt:lpstr>
      <vt:lpstr>What Hollywood Wrought - 1</vt:lpstr>
      <vt:lpstr>What Hollywood Wrought - 2</vt:lpstr>
      <vt:lpstr>What Hollywood Wrought - 3</vt:lpstr>
      <vt:lpstr>What Hollywood Wrought - 4</vt:lpstr>
      <vt:lpstr>What Hollywood Wrought - 5</vt:lpstr>
      <vt:lpstr>Movies and the Great Depression - 1</vt:lpstr>
      <vt:lpstr>Movies and the Great Depression - 2</vt:lpstr>
      <vt:lpstr>Tabloid Newspapers &amp; Magazines</vt:lpstr>
      <vt:lpstr>Tabloid Newspaper</vt:lpstr>
      <vt:lpstr>Tabloid Newspapers</vt:lpstr>
      <vt:lpstr>Photography - Newspapers</vt:lpstr>
      <vt:lpstr>What Photography Gave to the Newspapers</vt:lpstr>
      <vt:lpstr>Tabloid Newspapers</vt:lpstr>
      <vt:lpstr>Notes About Tabloid Newspapers</vt:lpstr>
      <vt:lpstr>What the Tabloids Did - 1</vt:lpstr>
      <vt:lpstr>What the Tabloids Did - 2</vt:lpstr>
      <vt:lpstr>What the Tabloids Did - 3</vt:lpstr>
      <vt:lpstr>What the Tabloids Did – 4</vt:lpstr>
      <vt:lpstr>What the Tabloids Did – 5</vt:lpstr>
      <vt:lpstr>Tabloid Magazines</vt:lpstr>
      <vt:lpstr>Tabloid Magazines - 2</vt:lpstr>
      <vt:lpstr>Electrification of the Home &amp; Workplace</vt:lpstr>
      <vt:lpstr>The Electricity Revolution</vt:lpstr>
      <vt:lpstr>The Four Phases</vt:lpstr>
      <vt:lpstr>Factories Prior to Electricity</vt:lpstr>
      <vt:lpstr>Electricity &amp; the Factory</vt:lpstr>
      <vt:lpstr>The New Electrified Factory</vt:lpstr>
      <vt:lpstr>Economic Effects - 1</vt:lpstr>
      <vt:lpstr>Economic Effects - 2</vt:lpstr>
      <vt:lpstr>Economic Effects - 3</vt:lpstr>
      <vt:lpstr>Economic Effects -4</vt:lpstr>
      <vt:lpstr>Economic Effects - 5</vt:lpstr>
      <vt:lpstr>Impact on the Home</vt:lpstr>
      <vt:lpstr>Other Effects </vt:lpstr>
      <vt:lpstr>Electricity</vt:lpstr>
      <vt:lpstr>Electrical Appliances in the Home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 Between the World Wars</dc:title>
  <dc:creator>wreader</dc:creator>
  <cp:lastModifiedBy>wreader</cp:lastModifiedBy>
  <cp:revision>55</cp:revision>
  <cp:lastPrinted>2013-04-07T01:38:52Z</cp:lastPrinted>
  <dcterms:created xsi:type="dcterms:W3CDTF">2013-04-02T23:57:34Z</dcterms:created>
  <dcterms:modified xsi:type="dcterms:W3CDTF">2013-04-13T19:14:35Z</dcterms:modified>
</cp:coreProperties>
</file>