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57" r:id="rId3"/>
    <p:sldId id="288" r:id="rId4"/>
    <p:sldId id="295" r:id="rId5"/>
    <p:sldId id="294" r:id="rId6"/>
    <p:sldId id="258" r:id="rId7"/>
    <p:sldId id="259" r:id="rId8"/>
    <p:sldId id="260" r:id="rId9"/>
    <p:sldId id="261" r:id="rId10"/>
    <p:sldId id="262" r:id="rId11"/>
    <p:sldId id="263" r:id="rId12"/>
    <p:sldId id="297" r:id="rId13"/>
    <p:sldId id="264" r:id="rId14"/>
    <p:sldId id="265" r:id="rId15"/>
    <p:sldId id="266" r:id="rId16"/>
    <p:sldId id="267" r:id="rId17"/>
    <p:sldId id="268" r:id="rId18"/>
    <p:sldId id="269" r:id="rId19"/>
    <p:sldId id="304" r:id="rId20"/>
    <p:sldId id="303" r:id="rId21"/>
    <p:sldId id="270" r:id="rId22"/>
    <p:sldId id="271" r:id="rId23"/>
    <p:sldId id="299" r:id="rId24"/>
    <p:sldId id="302" r:id="rId25"/>
    <p:sldId id="300" r:id="rId26"/>
    <p:sldId id="272" r:id="rId27"/>
    <p:sldId id="284" r:id="rId28"/>
    <p:sldId id="285" r:id="rId29"/>
    <p:sldId id="286" r:id="rId30"/>
    <p:sldId id="287" r:id="rId31"/>
    <p:sldId id="273" r:id="rId32"/>
    <p:sldId id="283" r:id="rId33"/>
    <p:sldId id="275" r:id="rId34"/>
    <p:sldId id="276" r:id="rId35"/>
    <p:sldId id="277" r:id="rId36"/>
    <p:sldId id="278" r:id="rId37"/>
    <p:sldId id="279" r:id="rId38"/>
    <p:sldId id="305" r:id="rId39"/>
    <p:sldId id="274" r:id="rId40"/>
    <p:sldId id="289" r:id="rId41"/>
    <p:sldId id="290" r:id="rId42"/>
    <p:sldId id="291" r:id="rId43"/>
    <p:sldId id="292" r:id="rId44"/>
    <p:sldId id="293"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61295" autoAdjust="0"/>
  </p:normalViewPr>
  <p:slideViewPr>
    <p:cSldViewPr>
      <p:cViewPr varScale="1">
        <p:scale>
          <a:sx n="43" d="100"/>
          <a:sy n="43" d="100"/>
        </p:scale>
        <p:origin x="-19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FAC2FE-3E10-4D0F-9D49-AECE41F92035}" type="datetimeFigureOut">
              <a:rPr lang="en-US" smtClean="0"/>
              <a:pPr/>
              <a:t>3/17/2013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C34337-65B1-4D50-914A-E8E7591A1DF4}" type="slidenum">
              <a:rPr lang="en-US" smtClean="0"/>
              <a:pPr/>
              <a:t>‹#›</a:t>
            </a:fld>
            <a:endParaRPr lang="en-US"/>
          </a:p>
        </p:txBody>
      </p:sp>
    </p:spTree>
    <p:extLst>
      <p:ext uri="{BB962C8B-B14F-4D97-AF65-F5344CB8AC3E}">
        <p14:creationId xmlns:p14="http://schemas.microsoft.com/office/powerpoint/2010/main" val="1428036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99954-DC13-46F8-87CE-E7725C03C73C}" type="datetimeFigureOut">
              <a:rPr lang="en-US" smtClean="0"/>
              <a:pPr/>
              <a:t>3/17/2013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EFF92C-64ED-4480-BBF5-9EF4B00126EE}" type="slidenum">
              <a:rPr lang="en-US" smtClean="0"/>
              <a:pPr/>
              <a:t>‹#›</a:t>
            </a:fld>
            <a:endParaRPr lang="en-US"/>
          </a:p>
        </p:txBody>
      </p:sp>
    </p:spTree>
    <p:extLst>
      <p:ext uri="{BB962C8B-B14F-4D97-AF65-F5344CB8AC3E}">
        <p14:creationId xmlns:p14="http://schemas.microsoft.com/office/powerpoint/2010/main" val="2222656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EFF92C-64ED-4480-BBF5-9EF4B00126E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buFont typeface="Arial" pitchFamily="34" charset="0"/>
              <a:buNone/>
            </a:pPr>
            <a:r>
              <a:rPr lang="en-US" sz="1600" b="1" kern="1200" dirty="0" smtClean="0">
                <a:solidFill>
                  <a:schemeClr val="tx1"/>
                </a:solidFill>
                <a:latin typeface="+mn-lt"/>
                <a:ea typeface="+mn-ea"/>
                <a:cs typeface="+mn-cs"/>
              </a:rPr>
              <a:t>National debt</a:t>
            </a:r>
            <a:r>
              <a:rPr lang="en-US" sz="1600" b="1" kern="1200" baseline="0" dirty="0" smtClean="0">
                <a:solidFill>
                  <a:schemeClr val="tx1"/>
                </a:solidFill>
                <a:latin typeface="+mn-lt"/>
                <a:ea typeface="+mn-ea"/>
                <a:cs typeface="+mn-cs"/>
              </a:rPr>
              <a:t> – </a:t>
            </a:r>
            <a:r>
              <a:rPr lang="en-US" sz="1600" b="0" kern="1200" baseline="0" dirty="0" smtClean="0">
                <a:solidFill>
                  <a:schemeClr val="tx1"/>
                </a:solidFill>
                <a:latin typeface="+mn-lt"/>
                <a:ea typeface="+mn-ea"/>
                <a:cs typeface="+mn-cs"/>
              </a:rPr>
              <a:t>The national debt rose from $1.2 billion in 1916 to $25 billion in 1920. As a result, interest payments on the post-war debt exceeded 40% of revenues. This led to strong pressure to reduce expenditures. </a:t>
            </a:r>
            <a:endParaRPr lang="en-US" sz="1600" b="1" kern="1200" dirty="0" smtClean="0">
              <a:solidFill>
                <a:schemeClr val="tx1"/>
              </a:solidFill>
              <a:latin typeface="+mn-lt"/>
              <a:ea typeface="+mn-ea"/>
              <a:cs typeface="+mn-cs"/>
            </a:endParaRPr>
          </a:p>
          <a:p>
            <a:pPr lvl="0">
              <a:buFont typeface="Arial" pitchFamily="34" charset="0"/>
              <a:buNone/>
            </a:pPr>
            <a:r>
              <a:rPr lang="en-US" sz="1600" b="1" kern="1200" dirty="0" smtClean="0">
                <a:solidFill>
                  <a:schemeClr val="tx1"/>
                </a:solidFill>
                <a:latin typeface="+mn-lt"/>
                <a:ea typeface="+mn-ea"/>
                <a:cs typeface="+mn-cs"/>
              </a:rPr>
              <a:t>Taxation - </a:t>
            </a:r>
            <a:r>
              <a:rPr lang="en-US" sz="1600" kern="1200" dirty="0" smtClean="0">
                <a:solidFill>
                  <a:schemeClr val="tx1"/>
                </a:solidFill>
                <a:latin typeface="+mn-lt"/>
                <a:ea typeface="+mn-ea"/>
                <a:cs typeface="+mn-cs"/>
              </a:rPr>
              <a:t>WWI had raised the issue of how to pay for it – massive borrowing and/or high taxes</a:t>
            </a:r>
          </a:p>
          <a:p>
            <a:pPr lvl="1">
              <a:buFont typeface="Arial" pitchFamily="34" charset="0"/>
              <a:buChar char="•"/>
            </a:pPr>
            <a:r>
              <a:rPr lang="en-US" sz="1600" kern="1200" dirty="0" smtClean="0">
                <a:solidFill>
                  <a:schemeClr val="tx1"/>
                </a:solidFill>
                <a:latin typeface="+mn-lt"/>
                <a:ea typeface="+mn-ea"/>
                <a:cs typeface="+mn-cs"/>
              </a:rPr>
              <a:t>Wilson &amp; McAdoo favored extending the income tax to the middle classes. Looking back on the Civil War, they wanted to avoid the large-scale inflation of that war</a:t>
            </a:r>
          </a:p>
          <a:p>
            <a:pPr lvl="2">
              <a:buFont typeface="Arial" pitchFamily="34" charset="0"/>
              <a:buChar char="•"/>
            </a:pPr>
            <a:r>
              <a:rPr lang="en-US" sz="1600" kern="1200" dirty="0" smtClean="0">
                <a:solidFill>
                  <a:schemeClr val="tx1"/>
                </a:solidFill>
                <a:latin typeface="+mn-lt"/>
                <a:ea typeface="+mn-ea"/>
                <a:cs typeface="+mn-cs"/>
              </a:rPr>
              <a:t>1917 War Revenue Act raised the top income bracket tax rate from 15% to 67%, with the tax beginning at an income level of $1,000 for individuals and $2,000 for couples. </a:t>
            </a:r>
          </a:p>
          <a:p>
            <a:pPr lvl="2">
              <a:buFont typeface="Arial" pitchFamily="34" charset="0"/>
              <a:buChar char="•"/>
            </a:pPr>
            <a:r>
              <a:rPr lang="en-US" sz="1600" kern="1200" dirty="0" smtClean="0">
                <a:solidFill>
                  <a:schemeClr val="tx1"/>
                </a:solidFill>
                <a:latin typeface="+mn-lt"/>
                <a:ea typeface="+mn-ea"/>
                <a:cs typeface="+mn-cs"/>
              </a:rPr>
              <a:t> It also imposed a very high excess profits tax</a:t>
            </a:r>
          </a:p>
          <a:p>
            <a:pPr lvl="3">
              <a:buFont typeface="Arial" pitchFamily="34" charset="0"/>
              <a:buChar char="•"/>
            </a:pPr>
            <a:r>
              <a:rPr lang="en-US" sz="1600" kern="1200" dirty="0" smtClean="0">
                <a:solidFill>
                  <a:schemeClr val="tx1"/>
                </a:solidFill>
                <a:latin typeface="+mn-lt"/>
                <a:ea typeface="+mn-ea"/>
                <a:cs typeface="+mn-cs"/>
              </a:rPr>
              <a:t>Made 5 million more Americans subject to income taxes. About 15% of American households were now subject to the income tax.</a:t>
            </a:r>
            <a:r>
              <a:rPr lang="en-US" sz="1600" kern="1200" baseline="0" dirty="0" smtClean="0">
                <a:solidFill>
                  <a:schemeClr val="tx1"/>
                </a:solidFill>
                <a:latin typeface="+mn-lt"/>
                <a:ea typeface="+mn-ea"/>
                <a:cs typeface="+mn-cs"/>
              </a:rPr>
              <a:t> </a:t>
            </a:r>
          </a:p>
          <a:p>
            <a:pPr lvl="0">
              <a:buFont typeface="Arial" pitchFamily="34" charset="0"/>
              <a:buNone/>
            </a:pPr>
            <a:r>
              <a:rPr lang="en-US" sz="1600" b="1" kern="1200" baseline="0" dirty="0" smtClean="0">
                <a:solidFill>
                  <a:schemeClr val="tx1"/>
                </a:solidFill>
                <a:latin typeface="+mn-lt"/>
                <a:ea typeface="+mn-ea"/>
                <a:cs typeface="+mn-cs"/>
              </a:rPr>
              <a:t>Bonds - </a:t>
            </a:r>
            <a:r>
              <a:rPr lang="en-US" sz="1600" kern="1200" dirty="0" smtClean="0">
                <a:solidFill>
                  <a:schemeClr val="tx1"/>
                </a:solidFill>
                <a:latin typeface="+mn-lt"/>
                <a:ea typeface="+mn-ea"/>
                <a:cs typeface="+mn-cs"/>
              </a:rPr>
              <a:t>Since taxes only covered a third of the war costs, there was a massive effort to sell war bonds. Unlike the Civil War where bonds were marketed as an investment (bonds were known as 7-30s &amp; 5-20s), now they were marketed as a means of showing one’s patriotism, with small-town insurance agents, Wall Street bankers, Boy Scouts, and prominent celebrities all urged to donate their services to bond drives. </a:t>
            </a:r>
          </a:p>
          <a:p>
            <a:pPr lvl="1"/>
            <a:r>
              <a:rPr lang="en-US" sz="1600" kern="1200" dirty="0" smtClean="0">
                <a:solidFill>
                  <a:schemeClr val="tx1"/>
                </a:solidFill>
                <a:latin typeface="+mn-lt"/>
                <a:ea typeface="+mn-ea"/>
                <a:cs typeface="+mn-cs"/>
              </a:rPr>
              <a:t>Bonds were marketed in low denominations, and banks were encouraged to lend money to bank customers so they could buy bonds</a:t>
            </a:r>
          </a:p>
          <a:p>
            <a:pPr lvl="1"/>
            <a:r>
              <a:rPr lang="en-US" sz="1600" kern="1200" dirty="0" smtClean="0">
                <a:solidFill>
                  <a:schemeClr val="tx1"/>
                </a:solidFill>
                <a:latin typeface="+mn-lt"/>
                <a:ea typeface="+mn-ea"/>
                <a:cs typeface="+mn-cs"/>
              </a:rPr>
              <a:t>To make the bonds financially appealing, McAdoo made the interest on the bonds exempt from all income taxes.</a:t>
            </a:r>
          </a:p>
          <a:p>
            <a:pPr lvl="2"/>
            <a:r>
              <a:rPr lang="en-US" sz="1600" kern="1200" dirty="0" smtClean="0">
                <a:solidFill>
                  <a:schemeClr val="tx1"/>
                </a:solidFill>
                <a:latin typeface="+mn-lt"/>
                <a:ea typeface="+mn-ea"/>
                <a:cs typeface="+mn-cs"/>
              </a:rPr>
              <a:t>This appealed to middle- and working-class buyers. Over 13 million people bought $50 bonds and 6 million bought $100 bonds. Roughly half of all American families bought war bonds</a:t>
            </a:r>
          </a:p>
          <a:p>
            <a:pPr lvl="1"/>
            <a:r>
              <a:rPr lang="en-US" sz="1600" kern="1200" dirty="0" smtClean="0">
                <a:solidFill>
                  <a:schemeClr val="tx1"/>
                </a:solidFill>
                <a:latin typeface="+mn-lt"/>
                <a:ea typeface="+mn-ea"/>
                <a:cs typeface="+mn-cs"/>
              </a:rPr>
              <a:t>The Treasury also sold Thrift Certificates with 5-yr maturities in denominations from $5 to $1,000 and 25-cent Thrift Stamps which could be pasted in books and, when 20 stamps had been accumulated, exchanged for Thrift Certificates</a:t>
            </a:r>
          </a:p>
          <a:p>
            <a:pPr lvl="0">
              <a:buFont typeface="Arial" pitchFamily="34" charset="0"/>
              <a:buNone/>
            </a:pPr>
            <a:endParaRPr lang="en-US" sz="16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17CC866-7F5A-442D-B042-BB0777470BA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Federal Reserve – </a:t>
            </a:r>
            <a:r>
              <a:rPr lang="en-US" sz="1600" b="0" baseline="0" dirty="0" smtClean="0"/>
              <a:t>During World War I, the Federal Reserve kept interest rates at 4 percent to facilitate Federal Government borrowing. To curb inflation (The CPI doubled between 1915 and 1920), the Fed between November 1919 and May 1920 raised the interest rate to 7 percent and kept it there for a year. The result was a decline in the GNP by 10% and an increase in the unemployment rate from 4% to 12%.</a:t>
            </a:r>
            <a:endParaRPr lang="en-US" sz="16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Cancellation</a:t>
            </a:r>
            <a:r>
              <a:rPr lang="en-US" sz="1600" b="1" baseline="0" dirty="0" smtClean="0"/>
              <a:t> of contracts – </a:t>
            </a:r>
            <a:r>
              <a:rPr lang="en-US" sz="1600" b="0" baseline="0" dirty="0" smtClean="0"/>
              <a:t>On Armistice Day, the long-distance phone lines were tied up by War and Navy Department personnel cancelling war contracts and war production orders.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Demobilization</a:t>
            </a:r>
            <a:r>
              <a:rPr lang="en-US" sz="1600" b="1" baseline="0" dirty="0" smtClean="0"/>
              <a:t> – </a:t>
            </a:r>
            <a:r>
              <a:rPr lang="en-US" sz="1600" b="0" baseline="0" dirty="0" smtClean="0"/>
              <a:t>Discharged veterans were given only $60, a new suit of clothes, and a railroad ticket to their home town. Nothing was done to either help them find jobs or to deal with the psychological aftereffects of battlefield trauma. Any psychological support needed by the veterans was provided by fellow members of the American Legion, the Veterans of Foreign Wars, and other veteran’s organizations.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12</a:t>
            </a:fld>
            <a:endParaRPr lang="en-US"/>
          </a:p>
        </p:txBody>
      </p:sp>
    </p:spTree>
    <p:extLst>
      <p:ext uri="{BB962C8B-B14F-4D97-AF65-F5344CB8AC3E}">
        <p14:creationId xmlns:p14="http://schemas.microsoft.com/office/powerpoint/2010/main" val="1016097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Increased</a:t>
            </a:r>
            <a:r>
              <a:rPr lang="en-US" sz="1600" b="1" baseline="0" dirty="0" smtClean="0"/>
              <a:t> war-time production – </a:t>
            </a:r>
            <a:r>
              <a:rPr lang="en-US" sz="1600" b="0" baseline="0" dirty="0" smtClean="0"/>
              <a:t>To encourage production, Food Administrator Herbert Hoover set the price of wheat at $2.20 a bushel. As a result, farmers increased wheat acreage by 40% and wheat output by almost 50%. </a:t>
            </a:r>
            <a:endParaRPr lang="en-US" sz="1600" b="1" dirty="0" smtClean="0"/>
          </a:p>
          <a:p>
            <a:r>
              <a:rPr lang="en-US" sz="1600" b="1" dirty="0" smtClean="0"/>
              <a:t>Mechanization - </a:t>
            </a:r>
            <a:r>
              <a:rPr lang="en-US" sz="1600" dirty="0" smtClean="0"/>
              <a:t>Mechanization led to the replacement of farm</a:t>
            </a:r>
            <a:r>
              <a:rPr lang="en-US" sz="1600" baseline="0" dirty="0" smtClean="0"/>
              <a:t> horses by tractors and autos. </a:t>
            </a:r>
            <a:r>
              <a:rPr lang="en-US" sz="1600" b="0" i="0" kern="1200" baseline="0" dirty="0" smtClean="0">
                <a:solidFill>
                  <a:schemeClr val="tx1"/>
                </a:solidFill>
                <a:latin typeface="+mn-lt"/>
                <a:ea typeface="+mn-ea"/>
                <a:cs typeface="+mn-cs"/>
              </a:rPr>
              <a:t>1/3rd of the crop land in 1900 was devoted to producing fodder for the nation’s </a:t>
            </a:r>
            <a:r>
              <a:rPr lang="en-US" sz="1600" kern="1200" baseline="0" dirty="0" smtClean="0">
                <a:solidFill>
                  <a:schemeClr val="tx1"/>
                </a:solidFill>
                <a:latin typeface="+mn-lt"/>
                <a:ea typeface="+mn-ea"/>
                <a:cs typeface="+mn-cs"/>
              </a:rPr>
              <a:t>20,400,000 horses in the U.S, -- 17 million used for pulling plows and wagons in rural areas and 3.4 million for urban transport in cities --</a:t>
            </a:r>
            <a:r>
              <a:rPr lang="en-US" sz="1600" b="0" i="0" kern="1200" baseline="0" dirty="0" smtClean="0">
                <a:solidFill>
                  <a:schemeClr val="tx1"/>
                </a:solidFill>
                <a:latin typeface="+mn-lt"/>
                <a:ea typeface="+mn-ea"/>
                <a:cs typeface="+mn-cs"/>
              </a:rPr>
              <a:t> and mules. As the auto and the tractor replaced draft animals, more and more agricultural land was turned over to producing food for humans.</a:t>
            </a:r>
            <a:endParaRPr lang="en-US" sz="1600" b="0" i="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European agricultural output had declined considerably</a:t>
            </a:r>
            <a:r>
              <a:rPr lang="en-US" sz="1600" baseline="0" dirty="0" smtClean="0"/>
              <a:t> during the war because of the drafting of peasants and farm laborers into military service. Also, nitrates that had started being used for fertilizer were given over to the production of munitions and explosives. To take up the slack, not only American but also Australian, Canadian, and Argentinian agricultural output increased. As European agriculture returned to normal levels of production, the result was a world surplus of agricultural commodity production. Since the demand for agricultural products is relatively inelastic, the result was a steep decline in prices worldwide. </a:t>
            </a:r>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sz="1600" kern="1200" dirty="0" smtClean="0">
                <a:solidFill>
                  <a:schemeClr val="tx1"/>
                </a:solidFill>
                <a:latin typeface="+mn-lt"/>
                <a:ea typeface="+mn-ea"/>
                <a:cs typeface="+mn-cs"/>
              </a:rPr>
              <a:t>The war created a big demand for munitions, steel, motor &amp; horse-drawn vehicles, communications equipment, railroad equipment, and ships</a:t>
            </a:r>
          </a:p>
          <a:p>
            <a:pPr lvl="1"/>
            <a:r>
              <a:rPr lang="en-US" sz="1600" kern="1200" dirty="0" smtClean="0">
                <a:solidFill>
                  <a:schemeClr val="tx1"/>
                </a:solidFill>
                <a:latin typeface="+mn-lt"/>
                <a:ea typeface="+mn-ea"/>
                <a:cs typeface="+mn-cs"/>
              </a:rPr>
              <a:t>Until 1914, the largest contract that Bethlehem Steel had ever signed was for $10 million. In November 1914, Bethlehem Steel received a contract from the Royal Navy for guns, shells, and ships totaling $135 million. </a:t>
            </a:r>
          </a:p>
          <a:p>
            <a:pPr lvl="1"/>
            <a:r>
              <a:rPr lang="en-US" sz="1600" kern="1200" dirty="0" smtClean="0">
                <a:solidFill>
                  <a:schemeClr val="tx1"/>
                </a:solidFill>
                <a:latin typeface="+mn-lt"/>
                <a:ea typeface="+mn-ea"/>
                <a:cs typeface="+mn-cs"/>
              </a:rPr>
              <a:t>E.I. </a:t>
            </a:r>
            <a:r>
              <a:rPr lang="en-US" sz="1600" kern="1200" dirty="0" err="1" smtClean="0">
                <a:solidFill>
                  <a:schemeClr val="tx1"/>
                </a:solidFill>
                <a:latin typeface="+mn-lt"/>
                <a:ea typeface="+mn-ea"/>
                <a:cs typeface="+mn-cs"/>
              </a:rPr>
              <a:t>Dupont</a:t>
            </a:r>
            <a:r>
              <a:rPr lang="en-US" sz="1600" kern="1200" dirty="0" smtClean="0">
                <a:solidFill>
                  <a:schemeClr val="tx1"/>
                </a:solidFill>
                <a:latin typeface="+mn-lt"/>
                <a:ea typeface="+mn-ea"/>
                <a:cs typeface="+mn-cs"/>
              </a:rPr>
              <a:t> was transformed from a large gunpowder company into a chemical-industrial giant, supplying the Allies with 40% of their munitions</a:t>
            </a:r>
          </a:p>
          <a:p>
            <a:pPr lvl="0"/>
            <a:r>
              <a:rPr lang="en-US" sz="1600" kern="1200" dirty="0" smtClean="0">
                <a:solidFill>
                  <a:schemeClr val="tx1"/>
                </a:solidFill>
                <a:latin typeface="+mn-lt"/>
                <a:ea typeface="+mn-ea"/>
                <a:cs typeface="+mn-cs"/>
              </a:rPr>
              <a:t>WWI created within the US what economist Murray </a:t>
            </a:r>
            <a:r>
              <a:rPr lang="en-US" sz="1600" kern="1200" dirty="0" err="1" smtClean="0">
                <a:solidFill>
                  <a:schemeClr val="tx1"/>
                </a:solidFill>
                <a:latin typeface="+mn-lt"/>
                <a:ea typeface="+mn-ea"/>
                <a:cs typeface="+mn-cs"/>
              </a:rPr>
              <a:t>Rothbard</a:t>
            </a:r>
            <a:r>
              <a:rPr lang="en-US" sz="1600" kern="1200" dirty="0" smtClean="0">
                <a:solidFill>
                  <a:schemeClr val="tx1"/>
                </a:solidFill>
                <a:latin typeface="+mn-lt"/>
                <a:ea typeface="+mn-ea"/>
                <a:cs typeface="+mn-cs"/>
              </a:rPr>
              <a:t> called ‘war collectivism’ – a planned economy run largely by big business interests through the instrumentality of the federal government. It involved the cartelization of the economy under the aegis of government with prices and wages raised, production fixed, and military and other government contracts channeled into the hands of favored corporate producers. </a:t>
            </a:r>
          </a:p>
          <a:p>
            <a:pPr lvl="1"/>
            <a:r>
              <a:rPr lang="en-US" sz="1600" kern="1200" dirty="0" smtClean="0">
                <a:solidFill>
                  <a:schemeClr val="tx1"/>
                </a:solidFill>
                <a:latin typeface="+mn-lt"/>
                <a:ea typeface="+mn-ea"/>
                <a:cs typeface="+mn-cs"/>
              </a:rPr>
              <a:t>Liberal intellectuals saw this as a way of transcending the weaknesses and social conflicts that they saw in the two major alternatives of laissez-faire capitalism and Marxian socialism. </a:t>
            </a:r>
          </a:p>
          <a:p>
            <a:pPr lvl="0"/>
            <a:r>
              <a:rPr lang="en-US" sz="1600" kern="1200" dirty="0" smtClean="0">
                <a:solidFill>
                  <a:schemeClr val="tx1"/>
                </a:solidFill>
                <a:latin typeface="+mn-lt"/>
                <a:ea typeface="+mn-ea"/>
                <a:cs typeface="+mn-cs"/>
              </a:rPr>
              <a:t>Big business was very enthusiastic about the extensive planning and economic mobilization that American participation in WWI would bring. Industrial preparedness had won the support of the Chamber of Commerce and the great bulk of American industry.</a:t>
            </a:r>
          </a:p>
          <a:p>
            <a:pPr lvl="0"/>
            <a:r>
              <a:rPr lang="en-US" sz="1600" kern="1200" dirty="0" smtClean="0">
                <a:solidFill>
                  <a:schemeClr val="tx1"/>
                </a:solidFill>
                <a:latin typeface="+mn-lt"/>
                <a:ea typeface="+mn-ea"/>
                <a:cs typeface="+mn-cs"/>
              </a:rPr>
              <a:t>In 1916, Wilson had established the governmental Council of National Defense (CND), with an Advisory Commission of private industrialists to prepare the American economy for war. Wilson saw the Council as especially valuable since it opened up a new and direct channel of communication and cooperation between business and scientific men and all departments of the Government. He saw the personnel of the Advisory Commission as marking ‘the entrance of the nonpartisan engineer and professional man into American governmental affairs.’</a:t>
            </a:r>
          </a:p>
          <a:p>
            <a:pPr lvl="1"/>
            <a:r>
              <a:rPr lang="en-US" sz="1600" kern="1200" dirty="0" smtClean="0">
                <a:solidFill>
                  <a:schemeClr val="tx1"/>
                </a:solidFill>
                <a:latin typeface="+mn-lt"/>
                <a:ea typeface="+mn-ea"/>
                <a:cs typeface="+mn-cs"/>
              </a:rPr>
              <a:t>The head of the Advisory Commission was Walter S. Gifford (chief statistician of AT&amp;T), Daniel Willard (President, Baltimore &amp; Ohio RR), Bernard M. Baruch (Wall Street financier), Howard E. Coffin (VP of Hudson Motor Co), Julius </a:t>
            </a:r>
            <a:r>
              <a:rPr lang="en-US" sz="1600" kern="1200" dirty="0" err="1" smtClean="0">
                <a:solidFill>
                  <a:schemeClr val="tx1"/>
                </a:solidFill>
                <a:latin typeface="+mn-lt"/>
                <a:ea typeface="+mn-ea"/>
                <a:cs typeface="+mn-cs"/>
              </a:rPr>
              <a:t>Rosenwald</a:t>
            </a:r>
            <a:r>
              <a:rPr lang="en-US" sz="1600" kern="1200" dirty="0" smtClean="0">
                <a:solidFill>
                  <a:schemeClr val="tx1"/>
                </a:solidFill>
                <a:latin typeface="+mn-lt"/>
                <a:ea typeface="+mn-ea"/>
                <a:cs typeface="+mn-cs"/>
              </a:rPr>
              <a:t> (President, Sears, Roebuck &amp; Co); Samuel Gompers (President, American Federation of Labor), one scientist, and one leading surgeon. </a:t>
            </a:r>
          </a:p>
          <a:p>
            <a:pPr lvl="2"/>
            <a:r>
              <a:rPr lang="en-US" sz="1600" kern="1200" dirty="0" smtClean="0">
                <a:solidFill>
                  <a:schemeClr val="tx1"/>
                </a:solidFill>
                <a:latin typeface="+mn-lt"/>
                <a:ea typeface="+mn-ea"/>
                <a:cs typeface="+mn-cs"/>
              </a:rPr>
              <a:t>The Advisory Commission designed the system for purchasing war supplies, with each branch of industry forming a committee to organize the sale of their products to the </a:t>
            </a:r>
            <a:r>
              <a:rPr lang="en-US" sz="1600" kern="1200" dirty="0" err="1" smtClean="0">
                <a:solidFill>
                  <a:schemeClr val="tx1"/>
                </a:solidFill>
                <a:latin typeface="+mn-lt"/>
                <a:ea typeface="+mn-ea"/>
                <a:cs typeface="+mn-cs"/>
              </a:rPr>
              <a:t>govt</a:t>
            </a:r>
            <a:r>
              <a:rPr lang="en-US" sz="1600" kern="1200" dirty="0" smtClean="0">
                <a:solidFill>
                  <a:schemeClr val="tx1"/>
                </a:solidFill>
                <a:latin typeface="+mn-lt"/>
                <a:ea typeface="+mn-ea"/>
                <a:cs typeface="+mn-cs"/>
              </a:rPr>
              <a:t> and the prices to be paid for these products.</a:t>
            </a:r>
          </a:p>
          <a:p>
            <a:pPr lvl="2"/>
            <a:r>
              <a:rPr lang="en-US" sz="1600" kern="1200" dirty="0" smtClean="0">
                <a:solidFill>
                  <a:schemeClr val="tx1"/>
                </a:solidFill>
                <a:latin typeface="+mn-lt"/>
                <a:ea typeface="+mn-ea"/>
                <a:cs typeface="+mn-cs"/>
              </a:rPr>
              <a:t>Willard was put in charge of dealing with the railroads, Coffin with munitions and manufacturing, Baruch with raw materials and minerals, </a:t>
            </a:r>
            <a:r>
              <a:rPr lang="en-US" sz="1600" kern="1200" dirty="0" err="1" smtClean="0">
                <a:solidFill>
                  <a:schemeClr val="tx1"/>
                </a:solidFill>
                <a:latin typeface="+mn-lt"/>
                <a:ea typeface="+mn-ea"/>
                <a:cs typeface="+mn-cs"/>
              </a:rPr>
              <a:t>Rosenwald</a:t>
            </a:r>
            <a:r>
              <a:rPr lang="en-US" sz="1600" kern="1200" dirty="0" smtClean="0">
                <a:solidFill>
                  <a:schemeClr val="tx1"/>
                </a:solidFill>
                <a:latin typeface="+mn-lt"/>
                <a:ea typeface="+mn-ea"/>
                <a:cs typeface="+mn-cs"/>
              </a:rPr>
              <a:t> with supplies, and Gompers with labor. </a:t>
            </a:r>
          </a:p>
          <a:p>
            <a:pPr lvl="0"/>
            <a:r>
              <a:rPr lang="en-US" sz="1600" kern="1200" dirty="0" smtClean="0">
                <a:solidFill>
                  <a:schemeClr val="tx1"/>
                </a:solidFill>
                <a:latin typeface="+mn-lt"/>
                <a:ea typeface="+mn-ea"/>
                <a:cs typeface="+mn-cs"/>
              </a:rPr>
              <a:t>Because war mobilization was proceeding slowly, the US Chamber of Commerce urged Congress that the director of the CND ‘should be given power and authority in the economic field analogous to that of the chief of state in the military field.’ In July 1917, the raw materials, munitions, and supplies departments were brought together under a new War Industries Board (WIB)</a:t>
            </a:r>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War-time standardization – </a:t>
            </a:r>
            <a:r>
              <a:rPr lang="en-US" sz="1600" b="0" dirty="0" smtClean="0"/>
              <a:t>To save strategic materials and make production more efficient, Bernard Baruch, head of the War Industries Board, ordered drastic standardization. The number of styles of pocketknives was reduced from 6,000 to 144</a:t>
            </a:r>
            <a:r>
              <a:rPr lang="en-US" sz="1600" b="0" baseline="0" dirty="0" smtClean="0"/>
              <a:t> and the number of colors of typewriter ribbons was reduced from 150 to 5. </a:t>
            </a:r>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600" kern="1200" dirty="0" smtClean="0">
                <a:solidFill>
                  <a:schemeClr val="tx1"/>
                </a:solidFill>
                <a:latin typeface="+mn-lt"/>
                <a:ea typeface="+mn-ea"/>
                <a:cs typeface="+mn-cs"/>
              </a:rPr>
              <a:t>Often this involved</a:t>
            </a:r>
            <a:r>
              <a:rPr lang="en-US" sz="1600" kern="1200" baseline="0" dirty="0" smtClean="0">
                <a:solidFill>
                  <a:schemeClr val="tx1"/>
                </a:solidFill>
                <a:latin typeface="+mn-lt"/>
                <a:ea typeface="+mn-ea"/>
                <a:cs typeface="+mn-cs"/>
              </a:rPr>
              <a:t> ‘cost-plus’ contracts</a:t>
            </a:r>
          </a:p>
          <a:p>
            <a:pPr lvl="0"/>
            <a:endParaRPr lang="en-US" sz="1600" kern="1200" baseline="0" dirty="0" smtClean="0">
              <a:solidFill>
                <a:schemeClr val="tx1"/>
              </a:solidFill>
              <a:latin typeface="+mn-lt"/>
              <a:ea typeface="+mn-ea"/>
              <a:cs typeface="+mn-cs"/>
            </a:endParaRPr>
          </a:p>
          <a:p>
            <a:pPr lvl="0"/>
            <a:r>
              <a:rPr lang="en-US" sz="1600" kern="1200" dirty="0" smtClean="0">
                <a:solidFill>
                  <a:schemeClr val="tx1"/>
                </a:solidFill>
                <a:latin typeface="+mn-lt"/>
                <a:ea typeface="+mn-ea"/>
                <a:cs typeface="+mn-cs"/>
              </a:rPr>
              <a:t>Big Business liked this because it stabilized prices, ironed out market fluctuations, and gave industry representatives a major role in setting prices</a:t>
            </a:r>
          </a:p>
          <a:p>
            <a:pPr lvl="0"/>
            <a:endParaRPr lang="en-US" sz="1600" kern="1200" dirty="0" smtClean="0">
              <a:solidFill>
                <a:schemeClr val="tx1"/>
              </a:solidFill>
              <a:latin typeface="+mn-lt"/>
              <a:ea typeface="+mn-ea"/>
              <a:cs typeface="+mn-cs"/>
            </a:endParaRPr>
          </a:p>
          <a:p>
            <a:pPr lvl="0"/>
            <a:r>
              <a:rPr lang="en-US" sz="1600" kern="1200" dirty="0" smtClean="0">
                <a:solidFill>
                  <a:schemeClr val="tx1"/>
                </a:solidFill>
                <a:latin typeface="+mn-lt"/>
                <a:ea typeface="+mn-ea"/>
                <a:cs typeface="+mn-cs"/>
              </a:rPr>
              <a:t>Harry A. Wheeler, president of the US Chamber of Commerce, wrote that war ‘is giving business the foundation for the kind of cooperative effort that alone can make the U.S. economically efficient.’ </a:t>
            </a:r>
          </a:p>
          <a:p>
            <a:endParaRPr lang="en-US"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lvl="0"/>
            <a:r>
              <a:rPr lang="en-US" sz="1600" kern="1200" dirty="0" smtClean="0">
                <a:solidFill>
                  <a:schemeClr val="tx1"/>
                </a:solidFill>
                <a:latin typeface="+mn-lt"/>
                <a:ea typeface="+mn-ea"/>
                <a:cs typeface="+mn-cs"/>
              </a:rPr>
              <a:t>The Food Administration was given full authority over food, enforced by a series of licenses issued to all divisions of the food industry along with conditions that had to be met to keep the license</a:t>
            </a:r>
          </a:p>
          <a:p>
            <a:pPr lvl="1"/>
            <a:r>
              <a:rPr lang="en-US" sz="1600" kern="1200" dirty="0" smtClean="0">
                <a:solidFill>
                  <a:schemeClr val="tx1"/>
                </a:solidFill>
                <a:latin typeface="+mn-lt"/>
                <a:ea typeface="+mn-ea"/>
                <a:cs typeface="+mn-cs"/>
              </a:rPr>
              <a:t>Hoover mobilized a vast network of citizen volunteers to help the bureaucracy enforce its decrees by stigmatizing decree violators as unpatriotic. </a:t>
            </a:r>
          </a:p>
          <a:p>
            <a:pPr lvl="1"/>
            <a:r>
              <a:rPr lang="en-US" sz="1600" kern="1200" dirty="0" smtClean="0">
                <a:solidFill>
                  <a:schemeClr val="tx1"/>
                </a:solidFill>
                <a:latin typeface="+mn-lt"/>
                <a:ea typeface="+mn-ea"/>
                <a:cs typeface="+mn-cs"/>
              </a:rPr>
              <a:t>Price controls were imposed on the basis of ‘a reasonable margin of profit’ over costs and sold on the basis of fighting inflation. </a:t>
            </a:r>
          </a:p>
          <a:p>
            <a:pPr lvl="2"/>
            <a:r>
              <a:rPr lang="en-US" sz="1600" kern="1200" dirty="0" smtClean="0">
                <a:solidFill>
                  <a:schemeClr val="tx1"/>
                </a:solidFill>
                <a:latin typeface="+mn-lt"/>
                <a:ea typeface="+mn-ea"/>
                <a:cs typeface="+mn-cs"/>
              </a:rPr>
              <a:t>Rebates or discounts to particular customers were prohibited</a:t>
            </a:r>
          </a:p>
          <a:p>
            <a:pPr lvl="2"/>
            <a:r>
              <a:rPr lang="en-US" sz="1600" kern="1200" dirty="0" smtClean="0">
                <a:solidFill>
                  <a:schemeClr val="tx1"/>
                </a:solidFill>
                <a:latin typeface="+mn-lt"/>
                <a:ea typeface="+mn-ea"/>
                <a:cs typeface="+mn-cs"/>
              </a:rPr>
              <a:t>Standardized the size of bread loaves </a:t>
            </a:r>
          </a:p>
          <a:p>
            <a:pPr hangingPunct="0"/>
            <a:r>
              <a:rPr lang="en-US" sz="1600" kern="1200" dirty="0" smtClean="0">
                <a:solidFill>
                  <a:schemeClr val="tx1"/>
                </a:solidFill>
                <a:latin typeface="+mn-lt"/>
                <a:ea typeface="+mn-ea"/>
                <a:cs typeface="+mn-cs"/>
              </a:rPr>
              <a:t>During World War I, American diets started to change under the impact of three factors:</a:t>
            </a:r>
          </a:p>
          <a:p>
            <a:pPr hangingPunct="0"/>
            <a:r>
              <a:rPr lang="en-US" sz="1600" kern="1200" dirty="0" smtClean="0">
                <a:solidFill>
                  <a:schemeClr val="tx1"/>
                </a:solidFill>
                <a:latin typeface="+mn-lt"/>
                <a:ea typeface="+mn-ea"/>
                <a:cs typeface="+mn-cs"/>
              </a:rPr>
              <a:t>	1. </a:t>
            </a:r>
            <a:r>
              <a:rPr lang="en-US" sz="1600" b="1" i="1" kern="1200" dirty="0" smtClean="0">
                <a:solidFill>
                  <a:schemeClr val="tx1"/>
                </a:solidFill>
                <a:latin typeface="+mn-lt"/>
                <a:ea typeface="+mn-ea"/>
                <a:cs typeface="+mn-cs"/>
              </a:rPr>
              <a:t>Food Administration attempts to get people to eat more perishable fruits and vegetables so that the U.S. could ship staples and preserved food to Europe</a:t>
            </a:r>
            <a:r>
              <a:rPr lang="en-US" sz="1600" kern="1200" dirty="0" smtClean="0">
                <a:solidFill>
                  <a:schemeClr val="tx1"/>
                </a:solidFill>
                <a:latin typeface="+mn-lt"/>
                <a:ea typeface="+mn-ea"/>
                <a:cs typeface="+mn-cs"/>
              </a:rPr>
              <a:t> </a:t>
            </a:r>
          </a:p>
          <a:p>
            <a:pPr hangingPunct="0"/>
            <a:r>
              <a:rPr lang="en-US" sz="1600" kern="1200" dirty="0" smtClean="0">
                <a:solidFill>
                  <a:schemeClr val="tx1"/>
                </a:solidFill>
                <a:latin typeface="+mn-lt"/>
                <a:ea typeface="+mn-ea"/>
                <a:cs typeface="+mn-cs"/>
              </a:rPr>
              <a:t>	2. </a:t>
            </a:r>
            <a:r>
              <a:rPr lang="en-US" sz="1600" b="1" i="1" kern="1200" dirty="0" smtClean="0">
                <a:solidFill>
                  <a:schemeClr val="tx1"/>
                </a:solidFill>
                <a:latin typeface="+mn-lt"/>
                <a:ea typeface="+mn-ea"/>
                <a:cs typeface="+mn-cs"/>
              </a:rPr>
              <a:t>Army mess food whose cooking manuals stressed the idea of balanced meals that included potatoes, fruits, and vegetables as well as meat or chicken</a:t>
            </a:r>
            <a:r>
              <a:rPr lang="en-US" sz="1600" kern="1200" dirty="0" smtClean="0">
                <a:solidFill>
                  <a:schemeClr val="tx1"/>
                </a:solidFill>
                <a:latin typeface="+mn-lt"/>
                <a:ea typeface="+mn-ea"/>
                <a:cs typeface="+mn-cs"/>
              </a:rPr>
              <a:t>. </a:t>
            </a:r>
          </a:p>
          <a:p>
            <a:r>
              <a:rPr lang="en-US" sz="1600" kern="1200" dirty="0" smtClean="0">
                <a:solidFill>
                  <a:schemeClr val="tx1"/>
                </a:solidFill>
                <a:latin typeface="+mn-lt"/>
                <a:ea typeface="+mn-ea"/>
                <a:cs typeface="+mn-cs"/>
              </a:rPr>
              <a:t>	3.  </a:t>
            </a:r>
            <a:r>
              <a:rPr lang="en-US" sz="1600" b="1" i="1" kern="1200" dirty="0" smtClean="0">
                <a:solidFill>
                  <a:schemeClr val="tx1"/>
                </a:solidFill>
                <a:latin typeface="+mn-lt"/>
                <a:ea typeface="+mn-ea"/>
                <a:cs typeface="+mn-cs"/>
              </a:rPr>
              <a:t>The cachet that Italian pasta dishes with tomato sauce -- especially spaghetti -- acquired due to both the fact that Italy was an ally and the Food Administration’s promotion of the dish since red sauce served as an excellent meat stretcher</a:t>
            </a:r>
            <a:r>
              <a:rPr lang="en-US" sz="1600" kern="1200" dirty="0" smtClean="0">
                <a:solidFill>
                  <a:schemeClr val="tx1"/>
                </a:solidFill>
                <a:latin typeface="+mn-lt"/>
                <a:ea typeface="+mn-ea"/>
                <a:cs typeface="+mn-cs"/>
              </a:rPr>
              <a:t>. This helped move spaghetti and other Italian dishes out of the “Little Italy’s” into the American middle class mainstream. i.e. Spaghetti became an American middle class food as well as an Italian food.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Before World War I, eating a lot was thought to be sensible, and being plump was regarded as a sign of good health as well as prosperity. Early nutritionists suggested that an adult male ought to consume 3,000 to 3,500 calories each day. Faced with an army and allies to feed as well as a reduced agricultural labor force, the U.S. government in 1917 began telling people they could remain healthy if they ate less as long as they consumed the proper pro­teins, carbohydrates, minerals, and vitamins. Claims that fewer calories sufficed for working adults were reinforced by rationing programs and campaigns for voluntary "</a:t>
            </a:r>
            <a:r>
              <a:rPr lang="en-US" sz="1600" kern="1200" dirty="0" err="1" smtClean="0">
                <a:solidFill>
                  <a:schemeClr val="tx1"/>
                </a:solidFill>
                <a:latin typeface="+mn-lt"/>
                <a:ea typeface="+mn-ea"/>
                <a:cs typeface="+mn-cs"/>
              </a:rPr>
              <a:t>wheatless</a:t>
            </a:r>
            <a:r>
              <a:rPr lang="en-US" sz="1600" kern="1200" dirty="0" smtClean="0">
                <a:solidFill>
                  <a:schemeClr val="tx1"/>
                </a:solidFill>
                <a:latin typeface="+mn-lt"/>
                <a:ea typeface="+mn-ea"/>
                <a:cs typeface="+mn-cs"/>
              </a:rPr>
              <a:t>" and "meatless" meals each day and entire days each week. During and after U.S. participation in the European war, a fundamental shift began tak­ing place in American eating habits, especially among the middle and upper classes. Southern and immigrant soldiers who had been exposed to much more varied meals while in the military con­tributed to the change as well. By the end of the 1920s Americans were better fed yet consumed 5 percent fewer calories per capita than they had on the eve of the war, a very significant overall de­cline during a period of general prosperity. </a:t>
            </a:r>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FF92C-64ED-4480-BBF5-9EF4B00126EE}" type="slidenum">
              <a:rPr lang="en-US" smtClean="0"/>
              <a:pPr/>
              <a:t>19</a:t>
            </a:fld>
            <a:endParaRPr lang="en-US"/>
          </a:p>
        </p:txBody>
      </p:sp>
    </p:spTree>
    <p:extLst>
      <p:ext uri="{BB962C8B-B14F-4D97-AF65-F5344CB8AC3E}">
        <p14:creationId xmlns:p14="http://schemas.microsoft.com/office/powerpoint/2010/main" val="357782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Many of the consumer</a:t>
            </a:r>
            <a:r>
              <a:rPr lang="en-US" sz="1600" baseline="0" dirty="0" smtClean="0"/>
              <a:t> products, technologies, and social innovations that characterize life in modern America had their origins or development in the 1920s and 1930s. </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FF92C-64ED-4480-BBF5-9EF4B00126EE}" type="slidenum">
              <a:rPr lang="en-US" smtClean="0"/>
              <a:pPr/>
              <a:t>20</a:t>
            </a:fld>
            <a:endParaRPr lang="en-US"/>
          </a:p>
        </p:txBody>
      </p:sp>
    </p:spTree>
    <p:extLst>
      <p:ext uri="{BB962C8B-B14F-4D97-AF65-F5344CB8AC3E}">
        <p14:creationId xmlns:p14="http://schemas.microsoft.com/office/powerpoint/2010/main" val="3603204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lvl="0"/>
            <a:r>
              <a:rPr lang="en-US" sz="1600" kern="1200" dirty="0" smtClean="0">
                <a:solidFill>
                  <a:schemeClr val="tx1"/>
                </a:solidFill>
                <a:latin typeface="+mn-lt"/>
                <a:ea typeface="+mn-ea"/>
                <a:cs typeface="+mn-cs"/>
              </a:rPr>
              <a:t>For big business, the wartime economy was a model of what could be achieved by national coordination and cartelization in stabilizing production, prices, and profits; and which abolished much competitive diversity in the name of standardization. </a:t>
            </a:r>
          </a:p>
          <a:p>
            <a:pPr lvl="1"/>
            <a:r>
              <a:rPr lang="en-US" sz="1600" kern="1200" dirty="0" smtClean="0">
                <a:solidFill>
                  <a:schemeClr val="tx1"/>
                </a:solidFill>
                <a:latin typeface="+mn-lt"/>
                <a:ea typeface="+mn-ea"/>
                <a:cs typeface="+mn-cs"/>
              </a:rPr>
              <a:t>This paved the way for promoting the cooperative association of business trade groups by Secretary of Commerce Herbert Hoover in the 1920s</a:t>
            </a:r>
          </a:p>
          <a:p>
            <a:r>
              <a:rPr lang="en-US" sz="1600" kern="1200" dirty="0" smtClean="0">
                <a:solidFill>
                  <a:schemeClr val="tx1"/>
                </a:solidFill>
                <a:latin typeface="+mn-lt"/>
                <a:ea typeface="+mn-ea"/>
                <a:cs typeface="+mn-cs"/>
              </a:rPr>
              <a:t>As Secretary of Commerce, Herbert Hoover supported the creation of buyers’ cartels in several industries (</a:t>
            </a:r>
            <a:r>
              <a:rPr lang="en-US" sz="1600" kern="1200" dirty="0" err="1" smtClean="0">
                <a:solidFill>
                  <a:schemeClr val="tx1"/>
                </a:solidFill>
                <a:latin typeface="+mn-lt"/>
                <a:ea typeface="+mn-ea"/>
                <a:cs typeface="+mn-cs"/>
              </a:rPr>
              <a:t>ie</a:t>
            </a:r>
            <a:r>
              <a:rPr lang="en-US" sz="1600" kern="1200" dirty="0" smtClean="0">
                <a:solidFill>
                  <a:schemeClr val="tx1"/>
                </a:solidFill>
                <a:latin typeface="+mn-lt"/>
                <a:ea typeface="+mn-ea"/>
                <a:cs typeface="+mn-cs"/>
              </a:rPr>
              <a:t>. Coffee &amp; rubber), restrictions on oil production, and cartelization of the textile industry. He also continued to impose standardization, abolishing or simplifying about a thousand industrial products. </a:t>
            </a:r>
          </a:p>
          <a:p>
            <a:endParaRPr lang="en-US" sz="1600" kern="1200" dirty="0" smtClean="0">
              <a:solidFill>
                <a:schemeClr val="tx1"/>
              </a:solidFill>
              <a:latin typeface="+mn-lt"/>
              <a:ea typeface="+mn-ea"/>
              <a:cs typeface="+mn-cs"/>
            </a:endParaRPr>
          </a:p>
          <a:p>
            <a:pPr lvl="0"/>
            <a:r>
              <a:rPr lang="en-US" sz="1600" kern="1200" dirty="0" smtClean="0">
                <a:solidFill>
                  <a:schemeClr val="tx1"/>
                </a:solidFill>
                <a:latin typeface="+mn-lt"/>
                <a:ea typeface="+mn-ea"/>
                <a:cs typeface="+mn-cs"/>
              </a:rPr>
              <a:t>Provided a model for Roosevelt’s NRA and AAA. </a:t>
            </a:r>
          </a:p>
          <a:p>
            <a:pPr lvl="1"/>
            <a:r>
              <a:rPr lang="en-US" sz="1600" kern="1200" dirty="0" smtClean="0">
                <a:solidFill>
                  <a:schemeClr val="tx1"/>
                </a:solidFill>
                <a:latin typeface="+mn-lt"/>
                <a:ea typeface="+mn-ea"/>
                <a:cs typeface="+mn-cs"/>
              </a:rPr>
              <a:t>Led people such as Bernard Baruch and George N. Peck (President of the Moline Plow Company) to support federal farm price supports through federally-organized farm cartels that would ensure parity – culminated in the AAA and the current federal farm price support system</a:t>
            </a:r>
          </a:p>
          <a:p>
            <a:pPr lvl="1"/>
            <a:r>
              <a:rPr lang="en-US" sz="1600" kern="1200" dirty="0" smtClean="0">
                <a:solidFill>
                  <a:schemeClr val="tx1"/>
                </a:solidFill>
                <a:latin typeface="+mn-lt"/>
                <a:ea typeface="+mn-ea"/>
                <a:cs typeface="+mn-cs"/>
              </a:rPr>
              <a:t>Led people such as Gerard Swope (President of General Electric) to propose a revived form of ‘war collectivism’ in what eventually became the NRA.</a:t>
            </a:r>
          </a:p>
          <a:p>
            <a:pPr lvl="1"/>
            <a:endParaRPr lang="en-US" sz="1600" kern="1200" dirty="0" smtClean="0">
              <a:solidFill>
                <a:schemeClr val="tx1"/>
              </a:solidFill>
              <a:latin typeface="+mn-lt"/>
              <a:ea typeface="+mn-ea"/>
              <a:cs typeface="+mn-cs"/>
            </a:endParaRPr>
          </a:p>
          <a:p>
            <a:pPr lvl="1"/>
            <a:r>
              <a:rPr lang="en-US" sz="1600" kern="1200" dirty="0" smtClean="0">
                <a:solidFill>
                  <a:schemeClr val="tx1"/>
                </a:solidFill>
                <a:latin typeface="+mn-lt"/>
                <a:ea typeface="+mn-ea"/>
                <a:cs typeface="+mn-cs"/>
              </a:rPr>
              <a:t>Many NRA officials were veterans of war mobilization in WWI and of the WIB and its various sections</a:t>
            </a:r>
          </a:p>
          <a:p>
            <a:pPr lvl="2"/>
            <a:r>
              <a:rPr lang="en-US" sz="1600" kern="1200" dirty="0" smtClean="0">
                <a:solidFill>
                  <a:schemeClr val="tx1"/>
                </a:solidFill>
                <a:latin typeface="+mn-lt"/>
                <a:ea typeface="+mn-ea"/>
                <a:cs typeface="+mn-cs"/>
              </a:rPr>
              <a:t>John Hancock – head of the WIB naval industrial program</a:t>
            </a:r>
          </a:p>
          <a:p>
            <a:pPr lvl="2"/>
            <a:r>
              <a:rPr lang="en-US" sz="1600" kern="1200" dirty="0" smtClean="0">
                <a:solidFill>
                  <a:schemeClr val="tx1"/>
                </a:solidFill>
                <a:latin typeface="+mn-lt"/>
                <a:ea typeface="+mn-ea"/>
                <a:cs typeface="+mn-cs"/>
              </a:rPr>
              <a:t>Leo Wolman – head of production-statistics of the WIB</a:t>
            </a:r>
          </a:p>
          <a:p>
            <a:pPr lvl="2"/>
            <a:r>
              <a:rPr lang="en-US" sz="1600" kern="1200" dirty="0" smtClean="0">
                <a:solidFill>
                  <a:schemeClr val="tx1"/>
                </a:solidFill>
                <a:latin typeface="+mn-lt"/>
                <a:ea typeface="+mn-ea"/>
                <a:cs typeface="+mn-cs"/>
              </a:rPr>
              <a:t>GEN Clarence C. Williams – Chief of Ordnance in charge of Army war purchasing</a:t>
            </a:r>
          </a:p>
          <a:p>
            <a:pPr lvl="2"/>
            <a:r>
              <a:rPr lang="en-US" sz="1600" kern="1200" dirty="0" err="1" smtClean="0">
                <a:solidFill>
                  <a:schemeClr val="tx1"/>
                </a:solidFill>
                <a:latin typeface="+mn-lt"/>
                <a:ea typeface="+mn-ea"/>
                <a:cs typeface="+mn-cs"/>
              </a:rPr>
              <a:t>Isador</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Lubin</a:t>
            </a:r>
            <a:endParaRPr lang="en-US" sz="1600" kern="1200" dirty="0" smtClean="0">
              <a:solidFill>
                <a:schemeClr val="tx1"/>
              </a:solidFill>
              <a:latin typeface="+mn-lt"/>
              <a:ea typeface="+mn-ea"/>
              <a:cs typeface="+mn-cs"/>
            </a:endParaRPr>
          </a:p>
          <a:p>
            <a:pPr lvl="0"/>
            <a:r>
              <a:rPr lang="en-US" sz="1600" kern="1200" dirty="0" smtClean="0">
                <a:solidFill>
                  <a:schemeClr val="tx1"/>
                </a:solidFill>
                <a:latin typeface="+mn-lt"/>
                <a:ea typeface="+mn-ea"/>
                <a:cs typeface="+mn-cs"/>
              </a:rPr>
              <a:t>WWI experience provided the inspiration of many New Deal agencies</a:t>
            </a:r>
            <a:r>
              <a:rPr lang="en-US" sz="1600" kern="1200" baseline="0" dirty="0" smtClean="0">
                <a:solidFill>
                  <a:schemeClr val="tx1"/>
                </a:solidFill>
                <a:latin typeface="+mn-lt"/>
                <a:ea typeface="+mn-ea"/>
                <a:cs typeface="+mn-cs"/>
              </a:rPr>
              <a:t> and </a:t>
            </a:r>
            <a:r>
              <a:rPr lang="en-US" sz="1600" kern="1200" dirty="0" smtClean="0">
                <a:solidFill>
                  <a:schemeClr val="tx1"/>
                </a:solidFill>
                <a:latin typeface="+mn-lt"/>
                <a:ea typeface="+mn-ea"/>
                <a:cs typeface="+mn-cs"/>
              </a:rPr>
              <a:t>programs</a:t>
            </a:r>
          </a:p>
          <a:p>
            <a:pPr lvl="0"/>
            <a:r>
              <a:rPr lang="en-US" sz="1600" kern="1200" dirty="0" smtClean="0">
                <a:solidFill>
                  <a:schemeClr val="tx1"/>
                </a:solidFill>
                <a:latin typeface="+mn-lt"/>
                <a:ea typeface="+mn-ea"/>
                <a:cs typeface="+mn-cs"/>
              </a:rPr>
              <a:t>	This included such agencies as the NRA and AAA</a:t>
            </a:r>
          </a:p>
          <a:p>
            <a:pPr lvl="1"/>
            <a:endParaRPr lang="en-US" sz="1600" kern="1200" dirty="0" smtClean="0">
              <a:solidFill>
                <a:schemeClr val="tx1"/>
              </a:solidFill>
              <a:latin typeface="+mn-lt"/>
              <a:ea typeface="+mn-ea"/>
              <a:cs typeface="+mn-cs"/>
            </a:endParaRPr>
          </a:p>
          <a:p>
            <a:pPr lvl="1"/>
            <a:r>
              <a:rPr lang="en-US" sz="1600" kern="1200" dirty="0" smtClean="0">
                <a:solidFill>
                  <a:schemeClr val="tx1"/>
                </a:solidFill>
                <a:latin typeface="+mn-lt"/>
                <a:ea typeface="+mn-ea"/>
                <a:cs typeface="+mn-cs"/>
              </a:rPr>
              <a:t>	During WWI, the Emergency Fleet Corporation and the United States Housing Corporation were established to provide housing for war workers. This provided a precedent for both federal housing programs and ‘planned communities.’</a:t>
            </a:r>
          </a:p>
          <a:p>
            <a:pPr lvl="0"/>
            <a:endParaRPr lang="en-US" sz="1600" kern="1200" dirty="0" smtClean="0">
              <a:solidFill>
                <a:schemeClr val="tx1"/>
              </a:solidFill>
              <a:latin typeface="+mn-lt"/>
              <a:ea typeface="+mn-ea"/>
              <a:cs typeface="+mn-cs"/>
            </a:endParaRPr>
          </a:p>
          <a:p>
            <a:endParaRPr lang="en-US" sz="1600" kern="1200" dirty="0" smtClean="0">
              <a:solidFill>
                <a:schemeClr val="tx1"/>
              </a:solidFill>
              <a:latin typeface="+mn-lt"/>
              <a:ea typeface="+mn-ea"/>
              <a:cs typeface="+mn-cs"/>
            </a:endParaRPr>
          </a:p>
          <a:p>
            <a:endParaRPr lang="en-US" sz="1600" kern="1200" dirty="0" smtClean="0">
              <a:solidFill>
                <a:schemeClr val="tx1"/>
              </a:solidFill>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600" kern="1200" dirty="0" smtClean="0">
                <a:solidFill>
                  <a:schemeClr val="tx1"/>
                </a:solidFill>
                <a:latin typeface="+mn-lt"/>
                <a:ea typeface="+mn-ea"/>
                <a:cs typeface="+mn-cs"/>
              </a:rPr>
              <a:t>As the U.S. entered World War I, Wilson had plausible reasons to worry about domestic opposition. Elected to a second term on the slogan “He Kept Us Out of War,” Wilson faced the challenge of converting much of the public from a belief in neutrality that he had encouraged. There were 8,000,000 Americans who looked to Germany as their nation of origin, and much of the German-language press had been sympathetic to the Central Powers. Elements on the left, including the Socialist Party, called on workers to oppose the war effort. Consequently, Wilson named Progressive journalist George Creel to direct the Committee on Public Information, the federal office Wilson established by executive order to manage public opinion and propagandize the war effort. In the huge propaganda effort that followed, Creel enlisted academics and journalists to compose pamphlets, articles, speeches, and other material vilifying Germany and justifying the war as the great crusade for democracy, using every channel of communication, including public speeches, motion pictures, posters, civic organizations, and the press. In addition, the Wilson Administration turned to censorship.</a:t>
            </a:r>
            <a:endParaRPr lang="en-US" sz="1600" dirty="0" smtClean="0"/>
          </a:p>
          <a:p>
            <a:r>
              <a:rPr lang="en-US" sz="1600" dirty="0" smtClean="0"/>
              <a:t>The purpose</a:t>
            </a:r>
            <a:r>
              <a:rPr lang="en-US" sz="1600" baseline="0" dirty="0" smtClean="0"/>
              <a:t> of the Creel Committee was to create the ‘war spirit’ necessary to fight and win World War I. It led to a demonization of everything German:</a:t>
            </a:r>
          </a:p>
          <a:p>
            <a:r>
              <a:rPr lang="en-US" sz="1600" baseline="0" dirty="0" smtClean="0"/>
              <a:t>     Teaching the German language was forbidden</a:t>
            </a:r>
          </a:p>
          <a:p>
            <a:r>
              <a:rPr lang="en-US" sz="1600" baseline="0" dirty="0" smtClean="0"/>
              <a:t>     Dachshunds became ‘liberty dogs’ and sauerkraut became ‘liberty cabbage’</a:t>
            </a:r>
          </a:p>
          <a:p>
            <a:r>
              <a:rPr lang="en-US" sz="1600" baseline="0" dirty="0" smtClean="0"/>
              <a:t>     War bond posters screamed ‘Stop the Hun’</a:t>
            </a:r>
          </a:p>
          <a:p>
            <a:r>
              <a:rPr lang="en-US" sz="1600" baseline="0" dirty="0" smtClean="0"/>
              <a:t>     A </a:t>
            </a:r>
            <a:r>
              <a:rPr lang="en-US" sz="1600" baseline="0" dirty="0" err="1" smtClean="0"/>
              <a:t>broadway</a:t>
            </a:r>
            <a:r>
              <a:rPr lang="en-US" sz="1600" baseline="0" dirty="0" smtClean="0"/>
              <a:t> play, entitled </a:t>
            </a:r>
            <a:r>
              <a:rPr lang="en-US" sz="1600" i="1" baseline="0" dirty="0" smtClean="0"/>
              <a:t>The Kaiser: The Beast of Berlin </a:t>
            </a:r>
            <a:r>
              <a:rPr lang="en-US" sz="1600" i="0" baseline="0" dirty="0" smtClean="0"/>
              <a:t> portrayed the </a:t>
            </a:r>
            <a:r>
              <a:rPr lang="en-US" sz="1600" i="0" baseline="0" dirty="0" err="1" smtClean="0"/>
              <a:t>kaiser</a:t>
            </a:r>
            <a:r>
              <a:rPr lang="en-US" sz="1600" i="0" baseline="0" dirty="0" smtClean="0"/>
              <a:t> as gloating over slaughtered Belgian civilians and torpedoed American ships</a:t>
            </a:r>
          </a:p>
          <a:p>
            <a:r>
              <a:rPr lang="en-US" sz="1600" i="0" baseline="0" dirty="0" smtClean="0"/>
              <a:t>     A popular film, </a:t>
            </a:r>
            <a:r>
              <a:rPr lang="en-US" sz="1600" i="1" baseline="0" dirty="0" smtClean="0"/>
              <a:t>My Four Years in Germany, </a:t>
            </a:r>
            <a:r>
              <a:rPr lang="en-US" sz="1600" i="0" baseline="0" dirty="0" smtClean="0"/>
              <a:t>depicted the </a:t>
            </a:r>
            <a:r>
              <a:rPr lang="en-US" sz="1600" i="0" baseline="0" dirty="0" err="1" smtClean="0"/>
              <a:t>kaiser</a:t>
            </a:r>
            <a:r>
              <a:rPr lang="en-US" sz="1600" i="0" baseline="0" dirty="0" smtClean="0"/>
              <a:t> as a paranoid with the IQ of a 6-year old. The German General Staff was introduced with a series of superimposed images comparing each man to an animal. </a:t>
            </a:r>
          </a:p>
          <a:p>
            <a:r>
              <a:rPr lang="en-US" sz="1600" i="0" baseline="0" dirty="0" smtClean="0"/>
              <a:t>     Eric von Stroheim made an acting career portraying the prototypical monstrous German officer who murdered people and children for the fun of it in several movies</a:t>
            </a:r>
          </a:p>
          <a:p>
            <a:endParaRPr lang="en-US" sz="16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Once war was declared, German-Americans became the victims of American prejudices. Although previously highly respected, they were now suspected of espionage and sabotage. The German language was banned from the schools, German books were burned, Beethoven and Wagner were dropped from orchestral programs, and with patriotic zeal, sauerkraut was transformed into "liberty cabbage." In Baltimore, German Street became Redwood Street and the waiters at the city's leading German restaurant were rumored to be spies. Writers with Germanic-sounding names, among them Henry Mencken and Theodore Dreiser, were harassed. Super-patriotic vigilante groups such as the American Protective League and the National Security League rounded up supposed "slackers," pacifists, and conscientious objectors, with official approval.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During World War 1, the persecution of Germans in American society was so pronounced that Germans were forced to abandon their language and customs, at least in public. German books were burned outside numerous libraries, while Beethoven was banned from symphonic repertories. The atmosphere was such that Germans hid the fact they were German and changed their own names-Schmitz to Smith, and so forth. For its part, the public renamed almost every German street and landmark and even altered menus, so that sauerkraut became Liberty Cabbage, and so 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Suppression</a:t>
            </a:r>
            <a:r>
              <a:rPr lang="en-US" sz="1600" b="1" baseline="0" dirty="0" smtClean="0"/>
              <a:t> of the Socialists - </a:t>
            </a:r>
            <a:r>
              <a:rPr lang="en-US" sz="1600" dirty="0" smtClean="0"/>
              <a:t>Unlike European</a:t>
            </a:r>
            <a:r>
              <a:rPr lang="en-US" sz="1600" baseline="0" dirty="0" smtClean="0"/>
              <a:t> Socialist and Labor parties (which supported their country’s war effort), the American Socialist party opposed U.S. entrance into World War I and mobilization for war. The result was the jailing of its leaders and the suppression (through denial of mailing privileges) of all of its publications. </a:t>
            </a:r>
          </a:p>
          <a:p>
            <a:endParaRPr lang="en-US" sz="1600" b="1"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23</a:t>
            </a:fld>
            <a:endParaRPr lang="en-US"/>
          </a:p>
        </p:txBody>
      </p:sp>
    </p:spTree>
    <p:extLst>
      <p:ext uri="{BB962C8B-B14F-4D97-AF65-F5344CB8AC3E}">
        <p14:creationId xmlns:p14="http://schemas.microsoft.com/office/powerpoint/2010/main" val="2684763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baseline="0" dirty="0" smtClean="0"/>
              <a:t>Enactment of Prohibition – </a:t>
            </a:r>
            <a:r>
              <a:rPr lang="en-US" sz="1600" b="0" baseline="0" dirty="0" smtClean="0"/>
              <a:t>While Prohibition owed its enactment to World War I, Prohibition had an interesting history and some very significant consequences, which I will discuss in more detail later. </a:t>
            </a:r>
            <a:endParaRPr lang="en-US" sz="16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100% Americanism - </a:t>
            </a:r>
            <a:r>
              <a:rPr lang="en-US" sz="1600" kern="1200" dirty="0" smtClean="0">
                <a:solidFill>
                  <a:schemeClr val="tx1"/>
                </a:solidFill>
                <a:latin typeface="+mn-lt"/>
                <a:ea typeface="+mn-ea"/>
                <a:cs typeface="+mn-cs"/>
              </a:rPr>
              <a:t>“As [Seymour] </a:t>
            </a:r>
            <a:r>
              <a:rPr lang="en-US" sz="1600" kern="1200" dirty="0" err="1" smtClean="0">
                <a:solidFill>
                  <a:schemeClr val="tx1"/>
                </a:solidFill>
                <a:latin typeface="+mn-lt"/>
                <a:ea typeface="+mn-ea"/>
                <a:cs typeface="+mn-cs"/>
              </a:rPr>
              <a:t>Lipset</a:t>
            </a:r>
            <a:r>
              <a:rPr lang="en-US" sz="1600" kern="1200" dirty="0" smtClean="0">
                <a:solidFill>
                  <a:schemeClr val="tx1"/>
                </a:solidFill>
                <a:latin typeface="+mn-lt"/>
                <a:ea typeface="+mn-ea"/>
                <a:cs typeface="+mn-cs"/>
              </a:rPr>
              <a:t> correctly states Americanism is an ism in the same way that communism was. While other nations have a sense of themselves derived from a common history—one cannot become un-English or Swedish, for example—being an American is regarded as an ideological  or religious commitment and is not a matter of birth. Hence, those who reject American values are "un-American" by definition. "Americans" writes </a:t>
            </a:r>
            <a:r>
              <a:rPr lang="en-US" sz="1600" kern="1200" dirty="0" err="1" smtClean="0">
                <a:solidFill>
                  <a:schemeClr val="tx1"/>
                </a:solidFill>
                <a:latin typeface="+mn-lt"/>
                <a:ea typeface="+mn-ea"/>
                <a:cs typeface="+mn-cs"/>
              </a:rPr>
              <a:t>Lipset</a:t>
            </a:r>
            <a:r>
              <a:rPr lang="en-US" sz="1600" kern="1200" dirty="0" smtClean="0">
                <a:solidFill>
                  <a:schemeClr val="tx1"/>
                </a:solidFill>
                <a:latin typeface="+mn-lt"/>
                <a:ea typeface="+mn-ea"/>
                <a:cs typeface="+mn-cs"/>
              </a:rPr>
              <a:t>, are Utopian moralists who press hard to institutionalize virtue,</a:t>
            </a:r>
            <a:r>
              <a:rPr lang="en-US" sz="1600" b="1" kern="1200" dirty="0" smtClean="0">
                <a:solidFill>
                  <a:schemeClr val="tx1"/>
                </a:solidFill>
                <a:latin typeface="+mn-lt"/>
                <a:ea typeface="+mn-ea"/>
                <a:cs typeface="+mn-cs"/>
              </a:rPr>
              <a:t> to</a:t>
            </a:r>
            <a:r>
              <a:rPr lang="en-US" sz="1600" kern="1200" dirty="0" smtClean="0">
                <a:solidFill>
                  <a:schemeClr val="tx1"/>
                </a:solidFill>
                <a:latin typeface="+mn-lt"/>
                <a:ea typeface="+mn-ea"/>
                <a:cs typeface="+mn-cs"/>
              </a:rPr>
              <a:t> destroy evil people, and  eliminate wicked institutions and practices. A majority even tell pollsters that God is the moral guiding force of American democracy. They tend to view social and political dramas as morality plays, as battles between God and the Devil, so that compromise is virtually unthinkable.”</a:t>
            </a:r>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ideology of (and stress on) 100% Americanism was characterized</a:t>
            </a:r>
            <a:r>
              <a:rPr lang="en-US" sz="1600" baseline="0" dirty="0" smtClean="0"/>
              <a:t> by elements of racism, </a:t>
            </a:r>
            <a:r>
              <a:rPr lang="en-US" sz="1600" baseline="0" dirty="0" err="1" smtClean="0"/>
              <a:t>nativism</a:t>
            </a:r>
            <a:r>
              <a:rPr lang="en-US" sz="1600" baseline="0" dirty="0" smtClean="0"/>
              <a:t>, and a rejection of Europe. It was a </a:t>
            </a:r>
            <a:r>
              <a:rPr lang="en-US" sz="1600" baseline="0" dirty="0" err="1" smtClean="0"/>
              <a:t>melange</a:t>
            </a:r>
            <a:r>
              <a:rPr lang="en-US" sz="1600" baseline="0" dirty="0" smtClean="0"/>
              <a:t> of the following beliefs: that the United States of America was the best nation in the world; that the roots of American progress lay in acceptance of, and conformity to, the Anglo-Saxon Protestant norms of the American middle class; that immigration (particularly of political radicals, and racially-ethnically inferior groups) should be severely limited and that immigrants should learn English and abandon their Old World culture; anti-radicalism (especially fear of communism); extreme dislike of anything German; racism; and isolationism. </a:t>
            </a:r>
          </a:p>
          <a:p>
            <a:r>
              <a:rPr lang="en-US" sz="1600" baseline="0" dirty="0" smtClean="0"/>
              <a:t>The combination of anti-German hysteria, anti-communism, and 100% Americanism led to immigration restriction and the end of era marked by the motto on the Statue of Liberty. </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Asian Barred Zone</a:t>
            </a:r>
            <a:r>
              <a:rPr lang="en-US" sz="1600" b="1" baseline="0" dirty="0" smtClean="0"/>
              <a:t> – </a:t>
            </a:r>
            <a:r>
              <a:rPr lang="en-US" sz="1600" b="0" baseline="0" dirty="0" smtClean="0"/>
              <a:t>The Act barred entry to Asians living in an area south of the 50</a:t>
            </a:r>
            <a:r>
              <a:rPr lang="en-US" sz="1600" b="0" baseline="30000" dirty="0" smtClean="0"/>
              <a:t>th</a:t>
            </a:r>
            <a:r>
              <a:rPr lang="en-US" sz="1600" b="0" baseline="0" dirty="0" smtClean="0"/>
              <a:t> parallel of latitude North, east of the 50</a:t>
            </a:r>
            <a:r>
              <a:rPr lang="en-US" sz="1600" b="0" baseline="30000" dirty="0" smtClean="0"/>
              <a:t>th</a:t>
            </a:r>
            <a:r>
              <a:rPr lang="en-US" sz="1600" b="0" baseline="0" dirty="0" smtClean="0"/>
              <a:t> and west of the 110</a:t>
            </a:r>
            <a:r>
              <a:rPr lang="en-US" sz="1600" b="0" baseline="30000" dirty="0" smtClean="0"/>
              <a:t>th</a:t>
            </a:r>
            <a:r>
              <a:rPr lang="en-US" sz="1600" b="0" baseline="0" dirty="0" smtClean="0"/>
              <a:t> meridians of longitude East. It also barred entry to Pacific and Indian Islanders living in an area north of the 10</a:t>
            </a:r>
            <a:r>
              <a:rPr lang="en-US" sz="1600" b="0" baseline="30000" dirty="0" smtClean="0"/>
              <a:t>th</a:t>
            </a:r>
            <a:r>
              <a:rPr lang="en-US" sz="1600" b="0" baseline="0" dirty="0" smtClean="0"/>
              <a:t> parallel South, south of the 20</a:t>
            </a:r>
            <a:r>
              <a:rPr lang="en-US" sz="1600" b="0" baseline="30000" dirty="0" smtClean="0"/>
              <a:t>th</a:t>
            </a:r>
            <a:r>
              <a:rPr lang="en-US" sz="1600" b="0" baseline="0" dirty="0" smtClean="0"/>
              <a:t> parallel North, east of the 50</a:t>
            </a:r>
            <a:r>
              <a:rPr lang="en-US" sz="1600" b="0" baseline="30000" dirty="0" smtClean="0"/>
              <a:t>th</a:t>
            </a:r>
            <a:r>
              <a:rPr lang="en-US" sz="1600" b="0" baseline="0" dirty="0" smtClean="0"/>
              <a:t> and west of the 160</a:t>
            </a:r>
            <a:r>
              <a:rPr lang="en-US" sz="1600" b="0" baseline="30000" dirty="0" smtClean="0"/>
              <a:t>th</a:t>
            </a:r>
            <a:r>
              <a:rPr lang="en-US" sz="1600" b="0" baseline="0" dirty="0" smtClean="0"/>
              <a:t> meridians of longitude East. Thus, it effectively barred the immigration of Middle Eastern Arabs and Turks, Iranians, Indians, Chinese, Vietnamese, Burmese, Thais, Chinese, and Indonesians. </a:t>
            </a:r>
          </a:p>
          <a:p>
            <a:r>
              <a:rPr lang="en-US" sz="1600" b="1" baseline="0" dirty="0" smtClean="0"/>
              <a:t>Undesirables – </a:t>
            </a:r>
            <a:r>
              <a:rPr lang="en-US" sz="1600" b="0" baseline="0" dirty="0" smtClean="0"/>
              <a:t>idiots, criminals, alcoholics, epileptics, “insane persons,” beggars, persons “mentally or physically defective,” polygamists, and anarchists.</a:t>
            </a:r>
            <a:endParaRPr lang="en-US" sz="1600" b="1"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Japanese diplomatic note to Secretary of State Charles Evans</a:t>
            </a:r>
            <a:r>
              <a:rPr lang="en-US" sz="1600" baseline="0" dirty="0" smtClean="0"/>
              <a:t> Hughes said that the Act of 1924 “establishes the rule that the admissibility of aliens to the United States rests not upon individual merits or qualifications but upon the division of race to which applicants belong. In particular, it appears that such racial distinction in the act is directed essentially against Japanese, since persons of other Asiatic races are excluded under separate enactments of prior dates…” </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National Origins - </a:t>
            </a:r>
            <a:r>
              <a:rPr lang="en-US" sz="1600" dirty="0" smtClean="0"/>
              <a:t>Initially,</a:t>
            </a:r>
            <a:r>
              <a:rPr lang="en-US" sz="1600" baseline="0" dirty="0" smtClean="0"/>
              <a:t> the Act limited the number of persons </a:t>
            </a:r>
            <a:r>
              <a:rPr lang="en-US" sz="1600" kern="1200" dirty="0" smtClean="0">
                <a:solidFill>
                  <a:schemeClr val="tx1"/>
                </a:solidFill>
                <a:latin typeface="+mn-lt"/>
                <a:ea typeface="+mn-ea"/>
                <a:cs typeface="+mn-cs"/>
              </a:rPr>
              <a:t>from each country to 2% of the number of persons from that country living in the U.S. in 1890 until the Census calculated the proportion</a:t>
            </a:r>
            <a:r>
              <a:rPr lang="en-US" sz="1600" kern="1200" baseline="0" dirty="0" smtClean="0">
                <a:solidFill>
                  <a:schemeClr val="tx1"/>
                </a:solidFill>
                <a:latin typeface="+mn-lt"/>
                <a:ea typeface="+mn-ea"/>
                <a:cs typeface="+mn-cs"/>
              </a:rPr>
              <a:t> of the U.S. population in 1920 that originated from each country and nationality group and applied that proportion to the total immigration quota of 150,000. </a:t>
            </a:r>
          </a:p>
          <a:p>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sz="1600" b="1" i="0" kern="1200" dirty="0" smtClean="0">
                <a:solidFill>
                  <a:schemeClr val="tx1"/>
                </a:solidFill>
                <a:latin typeface="+mn-lt"/>
                <a:ea typeface="+mn-ea"/>
                <a:cs typeface="+mn-cs"/>
              </a:rPr>
              <a:t>Safety razor - </a:t>
            </a:r>
            <a:r>
              <a:rPr lang="en-US" sz="1600" kern="1200" dirty="0" smtClean="0">
                <a:solidFill>
                  <a:schemeClr val="tx1"/>
                </a:solidFill>
                <a:latin typeface="+mn-lt"/>
                <a:ea typeface="+mn-ea"/>
                <a:cs typeface="+mn-cs"/>
              </a:rPr>
              <a:t>The safety razor and disposable double-edged blade had been patented by King Gillette in 1901, but did not come into common use until the U.S. Army issued safety razors to the troops. The straight razor received another blow when Colonel Jacob Schick patented the electric shaver in 1924. </a:t>
            </a:r>
            <a:endParaRPr lang="en-US" sz="1600" b="1" i="0" kern="1200" dirty="0" smtClean="0">
              <a:solidFill>
                <a:schemeClr val="tx1"/>
              </a:solidFill>
              <a:latin typeface="+mn-lt"/>
              <a:ea typeface="+mn-ea"/>
              <a:cs typeface="+mn-cs"/>
            </a:endParaRPr>
          </a:p>
          <a:p>
            <a:r>
              <a:rPr lang="en-US" sz="1600" b="1" i="0" kern="1200" dirty="0" smtClean="0">
                <a:solidFill>
                  <a:schemeClr val="tx1"/>
                </a:solidFill>
                <a:latin typeface="+mn-lt"/>
                <a:ea typeface="+mn-ea"/>
                <a:cs typeface="+mn-cs"/>
              </a:rPr>
              <a:t>Wrist</a:t>
            </a:r>
            <a:r>
              <a:rPr lang="en-US" sz="1600" b="1" i="0" kern="1200" baseline="0" dirty="0" smtClean="0">
                <a:solidFill>
                  <a:schemeClr val="tx1"/>
                </a:solidFill>
                <a:latin typeface="+mn-lt"/>
                <a:ea typeface="+mn-ea"/>
                <a:cs typeface="+mn-cs"/>
              </a:rPr>
              <a:t> watch - </a:t>
            </a:r>
            <a:r>
              <a:rPr lang="en-US" sz="1600" kern="1200" dirty="0" smtClean="0">
                <a:solidFill>
                  <a:schemeClr val="tx1"/>
                </a:solidFill>
                <a:latin typeface="+mn-lt"/>
                <a:ea typeface="+mn-ea"/>
                <a:cs typeface="+mn-cs"/>
              </a:rPr>
              <a:t>Wristwatches replaced the pocket watch during the war</a:t>
            </a:r>
            <a:r>
              <a:rPr lang="en-US" sz="1600" kern="1200" baseline="0" dirty="0" smtClean="0">
                <a:solidFill>
                  <a:schemeClr val="tx1"/>
                </a:solidFill>
                <a:latin typeface="+mn-lt"/>
                <a:ea typeface="+mn-ea"/>
                <a:cs typeface="+mn-cs"/>
              </a:rPr>
              <a:t> since they were much more user-friendly in a battlefield situation</a:t>
            </a:r>
          </a:p>
          <a:p>
            <a:r>
              <a:rPr lang="en-US" sz="1600" b="1" i="0" kern="1200" baseline="0" dirty="0" smtClean="0">
                <a:solidFill>
                  <a:schemeClr val="tx1"/>
                </a:solidFill>
                <a:latin typeface="+mn-lt"/>
                <a:ea typeface="+mn-ea"/>
                <a:cs typeface="+mn-cs"/>
              </a:rPr>
              <a:t>Kotex - </a:t>
            </a:r>
            <a:r>
              <a:rPr lang="en-US" sz="1600" kern="1200" dirty="0" smtClean="0">
                <a:solidFill>
                  <a:schemeClr val="tx1"/>
                </a:solidFill>
                <a:latin typeface="+mn-lt"/>
                <a:ea typeface="+mn-ea"/>
                <a:cs typeface="+mn-cs"/>
              </a:rPr>
              <a:t>Previously, scientist Ernst Mahler (who also later developed</a:t>
            </a:r>
            <a:r>
              <a:rPr lang="en-US" sz="1600" kern="1200" baseline="0" dirty="0" smtClean="0">
                <a:solidFill>
                  <a:schemeClr val="tx1"/>
                </a:solidFill>
                <a:latin typeface="+mn-lt"/>
                <a:ea typeface="+mn-ea"/>
                <a:cs typeface="+mn-cs"/>
              </a:rPr>
              <a:t> Kleenex)</a:t>
            </a:r>
            <a:r>
              <a:rPr lang="en-US" sz="1600" kern="1200" dirty="0" smtClean="0">
                <a:solidFill>
                  <a:schemeClr val="tx1"/>
                </a:solidFill>
                <a:latin typeface="+mn-lt"/>
                <a:ea typeface="+mn-ea"/>
                <a:cs typeface="+mn-cs"/>
              </a:rPr>
              <a:t> had developed a cotton substitute made of wood cellulose for Kimberly-Clark company that was used to make bandages during the war. Learning Red Cross nurses had pressed these bandages into service as sanitary napkins, the developed a new product, called Kotex, which was put on the market in 1921. </a:t>
            </a:r>
          </a:p>
          <a:p>
            <a:r>
              <a:rPr lang="en-US" sz="1600" kern="1200" dirty="0" smtClean="0">
                <a:solidFill>
                  <a:schemeClr val="tx1"/>
                </a:solidFill>
                <a:latin typeface="+mn-lt"/>
                <a:ea typeface="+mn-ea"/>
                <a:cs typeface="+mn-cs"/>
              </a:rPr>
              <a:t>“Even more sensitive a subject than deodorant, menstrual pads appeared and became a success in the 1920s. Before the invention of Kotex, women used cotton cloths or rags, which they washed and reused. During the First World War, a Wisconsin company called </a:t>
            </a:r>
            <a:r>
              <a:rPr lang="en-US" sz="1600" kern="1200" dirty="0" err="1" smtClean="0">
                <a:solidFill>
                  <a:schemeClr val="tx1"/>
                </a:solidFill>
                <a:latin typeface="+mn-lt"/>
                <a:ea typeface="+mn-ea"/>
                <a:cs typeface="+mn-cs"/>
              </a:rPr>
              <a:t>Cellucotton</a:t>
            </a:r>
            <a:r>
              <a:rPr lang="en-US" sz="1600" kern="1200" dirty="0" smtClean="0">
                <a:solidFill>
                  <a:schemeClr val="tx1"/>
                </a:solidFill>
                <a:latin typeface="+mn-lt"/>
                <a:ea typeface="+mn-ea"/>
                <a:cs typeface="+mn-cs"/>
              </a:rPr>
              <a:t> made bandages from wood </a:t>
            </a:r>
            <a:r>
              <a:rPr lang="en-US" sz="1600" kern="1200" dirty="0" err="1" smtClean="0">
                <a:solidFill>
                  <a:schemeClr val="tx1"/>
                </a:solidFill>
                <a:latin typeface="+mn-lt"/>
                <a:ea typeface="+mn-ea"/>
                <a:cs typeface="+mn-cs"/>
              </a:rPr>
              <a:t>fibre</a:t>
            </a:r>
            <a:r>
              <a:rPr lang="en-US" sz="1600" kern="1200" dirty="0" smtClean="0">
                <a:solidFill>
                  <a:schemeClr val="tx1"/>
                </a:solidFill>
                <a:latin typeface="+mn-lt"/>
                <a:ea typeface="+mn-ea"/>
                <a:cs typeface="+mn-cs"/>
              </a:rPr>
              <a:t> for use in the army hospitals in France, and the nurses began using these "</a:t>
            </a:r>
            <a:r>
              <a:rPr lang="en-US" sz="1600" kern="1200" dirty="0" err="1" smtClean="0">
                <a:solidFill>
                  <a:schemeClr val="tx1"/>
                </a:solidFill>
                <a:latin typeface="+mn-lt"/>
                <a:ea typeface="+mn-ea"/>
                <a:cs typeface="+mn-cs"/>
              </a:rPr>
              <a:t>cellucotton</a:t>
            </a:r>
            <a:r>
              <a:rPr lang="en-US" sz="1600" kern="1200" dirty="0" smtClean="0">
                <a:solidFill>
                  <a:schemeClr val="tx1"/>
                </a:solidFill>
                <a:latin typeface="+mn-lt"/>
                <a:ea typeface="+mn-ea"/>
                <a:cs typeface="+mn-cs"/>
              </a:rPr>
              <a:t>" bandages as disposable sanitary pads. Once the war was over, the company renamed them Kotex (short for "cotton-like texture") and hired a Chicago advertising agency to market this awkward product.  (p250} [</a:t>
            </a:r>
            <a:r>
              <a:rPr lang="en-US" sz="1600" kern="1200" dirty="0" err="1" smtClean="0">
                <a:solidFill>
                  <a:schemeClr val="tx1"/>
                </a:solidFill>
                <a:latin typeface="+mn-lt"/>
                <a:ea typeface="+mn-ea"/>
                <a:cs typeface="+mn-cs"/>
              </a:rPr>
              <a:t>Ashenburg_The</a:t>
            </a:r>
            <a:r>
              <a:rPr lang="en-US" sz="1600" kern="1200" dirty="0" smtClean="0">
                <a:solidFill>
                  <a:schemeClr val="tx1"/>
                </a:solidFill>
                <a:latin typeface="+mn-lt"/>
                <a:ea typeface="+mn-ea"/>
                <a:cs typeface="+mn-cs"/>
              </a:rPr>
              <a:t> Dirt on Clean]</a:t>
            </a:r>
          </a:p>
          <a:p>
            <a:r>
              <a:rPr lang="en-US" sz="1600" kern="1200" dirty="0" smtClean="0">
                <a:solidFill>
                  <a:schemeClr val="tx1"/>
                </a:solidFill>
                <a:latin typeface="+mn-lt"/>
                <a:ea typeface="+mn-ea"/>
                <a:cs typeface="+mn-cs"/>
              </a:rPr>
              <a:t>“Bizarrely, its first ad showed two wounded soldiers with an attendant nurse, and two other soldiers in the background. Accepted by the </a:t>
            </a:r>
            <a:r>
              <a:rPr lang="en-US" sz="1600" i="1" kern="1200" dirty="0" smtClean="0">
                <a:solidFill>
                  <a:schemeClr val="tx1"/>
                </a:solidFill>
                <a:latin typeface="+mn-lt"/>
                <a:ea typeface="+mn-ea"/>
                <a:cs typeface="+mn-cs"/>
              </a:rPr>
              <a:t>Ladies' Home Journal </a:t>
            </a:r>
            <a:r>
              <a:rPr lang="en-US" sz="1600" kern="1200" dirty="0" smtClean="0">
                <a:solidFill>
                  <a:schemeClr val="tx1"/>
                </a:solidFill>
                <a:latin typeface="+mn-lt"/>
                <a:ea typeface="+mn-ea"/>
                <a:cs typeface="+mn-cs"/>
              </a:rPr>
              <a:t>but never printed, the ad was recalled by the agency, which had second thoughts about spotlighting men in connection with such an unmentionable female function. But the product's wartime origin—perhaps some sense that if it was good enough for heroic soldiers, it would serve for a woman's monthly inconvenience—was apparently too compelling to forgo entirely. The next attempt, which was published in the </a:t>
            </a:r>
            <a:r>
              <a:rPr lang="en-US" sz="1600" i="1" kern="1200" dirty="0" smtClean="0">
                <a:solidFill>
                  <a:schemeClr val="tx1"/>
                </a:solidFill>
                <a:latin typeface="+mn-lt"/>
                <a:ea typeface="+mn-ea"/>
                <a:cs typeface="+mn-cs"/>
              </a:rPr>
              <a:t>Journal </a:t>
            </a:r>
            <a:r>
              <a:rPr lang="en-US" sz="1600" kern="1200" dirty="0" smtClean="0">
                <a:solidFill>
                  <a:schemeClr val="tx1"/>
                </a:solidFill>
                <a:latin typeface="+mn-lt"/>
                <a:ea typeface="+mn-ea"/>
                <a:cs typeface="+mn-cs"/>
              </a:rPr>
              <a:t>in 1921 and is pictured here, shows a wounded veteran seen from the back in his wheelchair in a garden, attended by a nurse and another woman. A third woman sits behind them on the grass. The copy fills in the "romantic background" of this "wonderful absorbent," which is now manufactured by machinery that makes and seals it completely without contact from human hands. The sanitary pads became so successful that the company changed its name from </a:t>
            </a:r>
            <a:r>
              <a:rPr lang="en-US" sz="1600" kern="1200" dirty="0" err="1" smtClean="0">
                <a:solidFill>
                  <a:schemeClr val="tx1"/>
                </a:solidFill>
                <a:latin typeface="+mn-lt"/>
                <a:ea typeface="+mn-ea"/>
                <a:cs typeface="+mn-cs"/>
              </a:rPr>
              <a:t>Cellucotton</a:t>
            </a:r>
            <a:r>
              <a:rPr lang="en-US" sz="1600" kern="1200" dirty="0" smtClean="0">
                <a:solidFill>
                  <a:schemeClr val="tx1"/>
                </a:solidFill>
                <a:latin typeface="+mn-lt"/>
                <a:ea typeface="+mn-ea"/>
                <a:cs typeface="+mn-cs"/>
              </a:rPr>
              <a:t> to Kotex. (p250}[</a:t>
            </a:r>
            <a:r>
              <a:rPr lang="en-US" sz="1600" kern="1200" dirty="0" err="1" smtClean="0">
                <a:solidFill>
                  <a:schemeClr val="tx1"/>
                </a:solidFill>
                <a:latin typeface="+mn-lt"/>
                <a:ea typeface="+mn-ea"/>
                <a:cs typeface="+mn-cs"/>
              </a:rPr>
              <a:t>Ashenburg_The</a:t>
            </a:r>
            <a:r>
              <a:rPr lang="en-US" sz="1600" kern="1200" dirty="0" smtClean="0">
                <a:solidFill>
                  <a:schemeClr val="tx1"/>
                </a:solidFill>
                <a:latin typeface="+mn-lt"/>
                <a:ea typeface="+mn-ea"/>
                <a:cs typeface="+mn-cs"/>
              </a:rPr>
              <a:t> Dirt on Clean]</a:t>
            </a:r>
          </a:p>
          <a:p>
            <a:endParaRPr lang="en-US" sz="1600" b="1" i="0" kern="1200" dirty="0" smtClean="0">
              <a:solidFill>
                <a:schemeClr val="tx1"/>
              </a:solidFill>
              <a:latin typeface="+mn-lt"/>
              <a:ea typeface="+mn-ea"/>
              <a:cs typeface="+mn-cs"/>
            </a:endParaRPr>
          </a:p>
          <a:p>
            <a:r>
              <a:rPr lang="en-US" sz="1600" b="1" i="0" kern="1200" dirty="0" smtClean="0">
                <a:solidFill>
                  <a:schemeClr val="tx1"/>
                </a:solidFill>
                <a:latin typeface="+mn-lt"/>
                <a:ea typeface="+mn-ea"/>
                <a:cs typeface="+mn-cs"/>
              </a:rPr>
              <a:t>Cigarette smoking - </a:t>
            </a:r>
            <a:r>
              <a:rPr lang="en-US" sz="1600" b="0" i="0" kern="1200" dirty="0" smtClean="0">
                <a:solidFill>
                  <a:schemeClr val="tx1"/>
                </a:solidFill>
                <a:latin typeface="+mn-lt"/>
                <a:ea typeface="+mn-ea"/>
                <a:cs typeface="+mn-cs"/>
              </a:rPr>
              <a:t>While rapid urbanization, changing gender roles, and clever advertising</a:t>
            </a:r>
            <a:r>
              <a:rPr lang="en-US" sz="1600" b="0" i="0" kern="1200" baseline="0" dirty="0" smtClean="0">
                <a:solidFill>
                  <a:schemeClr val="tx1"/>
                </a:solidFill>
                <a:latin typeface="+mn-lt"/>
                <a:ea typeface="+mn-ea"/>
                <a:cs typeface="+mn-cs"/>
              </a:rPr>
              <a:t>  played major roles in turning adult Americans into cigarette smokers, the </a:t>
            </a:r>
            <a:r>
              <a:rPr lang="en-US" sz="1600" b="0" i="0" kern="1200" dirty="0" smtClean="0">
                <a:solidFill>
                  <a:schemeClr val="tx1"/>
                </a:solidFill>
                <a:latin typeface="+mn-lt"/>
                <a:ea typeface="+mn-ea"/>
                <a:cs typeface="+mn-cs"/>
              </a:rPr>
              <a:t> widespread use by soldiers during World War I</a:t>
            </a:r>
            <a:r>
              <a:rPr lang="en-US" sz="1600" b="0" i="0" kern="1200" baseline="0" dirty="0" smtClean="0">
                <a:solidFill>
                  <a:schemeClr val="tx1"/>
                </a:solidFill>
                <a:latin typeface="+mn-lt"/>
                <a:ea typeface="+mn-ea"/>
                <a:cs typeface="+mn-cs"/>
              </a:rPr>
              <a:t> also played a major role. </a:t>
            </a:r>
            <a:endParaRPr lang="en-US" sz="1600" b="0" i="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Thus, much of what characterized life in 20</a:t>
            </a:r>
            <a:r>
              <a:rPr lang="en-US" sz="1600" baseline="30000" dirty="0" smtClean="0"/>
              <a:t>th</a:t>
            </a:r>
            <a:r>
              <a:rPr lang="en-US" sz="1600" dirty="0" smtClean="0"/>
              <a:t> and 21</a:t>
            </a:r>
            <a:r>
              <a:rPr lang="en-US" sz="1600" baseline="30000" dirty="0" smtClean="0"/>
              <a:t>st</a:t>
            </a:r>
            <a:r>
              <a:rPr lang="en-US" sz="1600" dirty="0" smtClean="0"/>
              <a:t> Century America had its origins</a:t>
            </a:r>
            <a:r>
              <a:rPr lang="en-US" sz="1600" baseline="0" dirty="0" smtClean="0"/>
              <a:t> in the period between the end of World War I and the beginning of World War II</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600" b="1" kern="1200" dirty="0" smtClean="0">
                <a:solidFill>
                  <a:schemeClr val="tx1"/>
                </a:solidFill>
                <a:latin typeface="+mn-lt"/>
                <a:ea typeface="+mn-ea"/>
                <a:cs typeface="+mn-cs"/>
              </a:rPr>
              <a:t>JAZZ </a:t>
            </a:r>
            <a:r>
              <a:rPr lang="en-US" sz="1600" kern="1200" dirty="0" smtClean="0">
                <a:solidFill>
                  <a:schemeClr val="tx1"/>
                </a:solidFill>
                <a:latin typeface="+mn-lt"/>
                <a:ea typeface="+mn-ea"/>
                <a:cs typeface="+mn-cs"/>
              </a:rPr>
              <a:t>“The closing in November 1917 of </a:t>
            </a:r>
            <a:r>
              <a:rPr lang="en-US" sz="1600" kern="1200" dirty="0" err="1" smtClean="0">
                <a:solidFill>
                  <a:schemeClr val="tx1"/>
                </a:solidFill>
                <a:latin typeface="+mn-lt"/>
                <a:ea typeface="+mn-ea"/>
                <a:cs typeface="+mn-cs"/>
              </a:rPr>
              <a:t>Storyville</a:t>
            </a:r>
            <a:r>
              <a:rPr lang="en-US" sz="1600" kern="1200" dirty="0" smtClean="0">
                <a:solidFill>
                  <a:schemeClr val="tx1"/>
                </a:solidFill>
                <a:latin typeface="+mn-lt"/>
                <a:ea typeface="+mn-ea"/>
                <a:cs typeface="+mn-cs"/>
              </a:rPr>
              <a:t>, the wide-open New Orleans red-light district, to protect the health and morals of the U.S. Navy's sailors, added a vibrant new force to the culture of Northern cities—jazz music. Many of the military bands that saw service in the war with Spain had broken up in New Orleans following the conflict, and some musicians left their instruments in pawn shops where they fell into the hands of eager and talented young blacks. Nondescript little bands began beating out lively, improvised tunes, a mixture of African rhythms, black folk chants, and syncopation. (p49} [</a:t>
            </a:r>
            <a:r>
              <a:rPr lang="en-US" sz="1600" kern="1200" dirty="0" err="1" smtClean="0">
                <a:solidFill>
                  <a:schemeClr val="tx1"/>
                </a:solidFill>
                <a:latin typeface="+mn-lt"/>
                <a:ea typeface="+mn-ea"/>
                <a:cs typeface="+mn-cs"/>
              </a:rPr>
              <a:t>Miller_New</a:t>
            </a:r>
            <a:r>
              <a:rPr lang="en-US" sz="1600" kern="1200" dirty="0" smtClean="0">
                <a:solidFill>
                  <a:schemeClr val="tx1"/>
                </a:solidFill>
                <a:latin typeface="+mn-lt"/>
                <a:ea typeface="+mn-ea"/>
                <a:cs typeface="+mn-cs"/>
              </a:rPr>
              <a:t> World Coming]</a:t>
            </a:r>
          </a:p>
          <a:p>
            <a:r>
              <a:rPr lang="en-US" sz="1600" kern="1200" dirty="0" smtClean="0">
                <a:solidFill>
                  <a:schemeClr val="tx1"/>
                </a:solidFill>
                <a:latin typeface="+mn-lt"/>
                <a:ea typeface="+mn-ea"/>
                <a:cs typeface="+mn-cs"/>
              </a:rPr>
              <a:t>“Jazz bands played in honky-tonks, dives, and dance halls such as Funky Butt Hall and the Come Clean Dance Hall. Musicians gathered after work, usually around 3 A.M., at a place called the Frenchman's. "It was only a back room, but it was where all the greatest pianists frequented," recalled Jelly Roll Morton, the first real master of the jazz form, who created a syn­thesis of blues and ragtime. "The millionaires would come to listen to their favorite piano players.... People came from all over the country and most time you couldn't get in." The drugstore across the street sold cocaine; newsboys peddled three marijuana cigarettes for a dime. (p49} [</a:t>
            </a:r>
            <a:r>
              <a:rPr lang="en-US" sz="1600" kern="1200" dirty="0" err="1" smtClean="0">
                <a:solidFill>
                  <a:schemeClr val="tx1"/>
                </a:solidFill>
                <a:latin typeface="+mn-lt"/>
                <a:ea typeface="+mn-ea"/>
                <a:cs typeface="+mn-cs"/>
              </a:rPr>
              <a:t>Miller_New</a:t>
            </a:r>
            <a:r>
              <a:rPr lang="en-US" sz="1600" kern="1200" dirty="0" smtClean="0">
                <a:solidFill>
                  <a:schemeClr val="tx1"/>
                </a:solidFill>
                <a:latin typeface="+mn-lt"/>
                <a:ea typeface="+mn-ea"/>
                <a:cs typeface="+mn-cs"/>
              </a:rPr>
              <a:t> World Coming]</a:t>
            </a:r>
          </a:p>
          <a:p>
            <a:r>
              <a:rPr lang="en-US" sz="1600" kern="1200" dirty="0" smtClean="0">
                <a:solidFill>
                  <a:schemeClr val="tx1"/>
                </a:solidFill>
                <a:latin typeface="+mn-lt"/>
                <a:ea typeface="+mn-ea"/>
                <a:cs typeface="+mn-cs"/>
              </a:rPr>
              <a:t>“Jazz, near jazz, and semi-jazz was also being played beyond the Crescent City. Itinerant black piano men crisscrossed the South and West, offering various styles: ragtime, fast western, overhand bass, barrelhouse, and sock. Syncopated music was also featured by minstrel and vaudeville troupes, and there were numerous guitar pickers like </a:t>
            </a:r>
            <a:r>
              <a:rPr lang="en-US" sz="1600" kern="1200" dirty="0" err="1" smtClean="0">
                <a:solidFill>
                  <a:schemeClr val="tx1"/>
                </a:solidFill>
                <a:latin typeface="+mn-lt"/>
                <a:ea typeface="+mn-ea"/>
                <a:cs typeface="+mn-cs"/>
              </a:rPr>
              <a:t>Leadbelly</a:t>
            </a:r>
            <a:r>
              <a:rPr lang="en-US" sz="1600" kern="1200" dirty="0" smtClean="0">
                <a:solidFill>
                  <a:schemeClr val="tx1"/>
                </a:solidFill>
                <a:latin typeface="+mn-lt"/>
                <a:ea typeface="+mn-ea"/>
                <a:cs typeface="+mn-cs"/>
              </a:rPr>
              <a:t> and Blind Lemon Jefferson who earned an erratic living singing and playing blues and dance tunes. St. Louis, Kansas City, and Memphis also had their own distinctive styles of jazz and blues. (p49} [</a:t>
            </a:r>
            <a:r>
              <a:rPr lang="en-US" sz="1600" kern="1200" dirty="0" err="1" smtClean="0">
                <a:solidFill>
                  <a:schemeClr val="tx1"/>
                </a:solidFill>
                <a:latin typeface="+mn-lt"/>
                <a:ea typeface="+mn-ea"/>
                <a:cs typeface="+mn-cs"/>
              </a:rPr>
              <a:t>Miller_New</a:t>
            </a:r>
            <a:r>
              <a:rPr lang="en-US" sz="1600" kern="1200" dirty="0" smtClean="0">
                <a:solidFill>
                  <a:schemeClr val="tx1"/>
                </a:solidFill>
                <a:latin typeface="+mn-lt"/>
                <a:ea typeface="+mn-ea"/>
                <a:cs typeface="+mn-cs"/>
              </a:rPr>
              <a:t> World Coming]</a:t>
            </a:r>
          </a:p>
          <a:p>
            <a:r>
              <a:rPr lang="en-US" sz="1600" b="1" kern="1200" dirty="0" smtClean="0">
                <a:solidFill>
                  <a:schemeClr val="tx1"/>
                </a:solidFill>
                <a:latin typeface="+mn-lt"/>
                <a:ea typeface="+mn-ea"/>
                <a:cs typeface="+mn-cs"/>
              </a:rPr>
              <a:t>New Standards</a:t>
            </a:r>
            <a:r>
              <a:rPr lang="en-US" sz="1600" b="1" kern="1200" baseline="0" dirty="0" smtClean="0">
                <a:solidFill>
                  <a:schemeClr val="tx1"/>
                </a:solidFill>
                <a:latin typeface="+mn-lt"/>
                <a:ea typeface="+mn-ea"/>
                <a:cs typeface="+mn-cs"/>
              </a:rPr>
              <a:t> of Attractiveness  </a:t>
            </a:r>
            <a:r>
              <a:rPr lang="en-US" sz="1600" kern="1200" dirty="0" smtClean="0">
                <a:solidFill>
                  <a:schemeClr val="tx1"/>
                </a:solidFill>
                <a:latin typeface="+mn-lt"/>
                <a:ea typeface="+mn-ea"/>
                <a:cs typeface="+mn-cs"/>
              </a:rPr>
              <a:t>World War I dietary changes inaugurated nothing short of a revolution in standards of attractiveness and attempts to achieve it. In the late nineteenth century, when getting enough to eat regularly was often still a challenge and the understanding of nutrition was limited, being stout was regarded as a sign of health, success, and beauty. Actress Lillian Russell, widely regarded as the Great American Beauty of the 1880s, tipped the scales at 200 pounds. Late-nineteenth-century clothing had tended to emphasis or even help to create a plump figure. Both men's and women's clothing had featured layers of heavy fabrics, padded shoulders, and a loose fit. Women's dresses, normally with flared and pleated ankle-length skirts, made fuller by being worn over petticoats, used yards of cloth. As more young women began working outside the home in the cities of the 18905, simpler styles—tailored suits or long, dark skirts (without petticoats) and white blouses or "shirtwaists"— became common. Just before World War I, fitness rather than girth emerged as the standard for male attractiveness. The somewhat more slender (though still robust) silhouette of the Gibson Girl, named for the popular magazine drawings of Charles Dana Gibson, took hold as the female counterpart. The war, however, prompted tremendous change in thought and fashion. Wartime shortages of both food and fabric stirred government conservation efforts. The administration of Woodrow Wilson sought to educate people on the advantages of eating less and, consequently, weighing and wearing less. Good nutrition was reflected in erect posture, healthy-looking skin, and shiny hair. These characteristics, rather than plumpness, became signs of beauty, not to men­tion patriotism. Likewise, more simple clothing with fewer layers, single- instead of double-breasted suits, and shorter skirts saved fab­ric and aided the war effort. After the war ended, the slender image of the "flapper" girl and the soldier "doughboy" continued to be idealized as the epitome of attractiveness. (p121}</a:t>
            </a:r>
          </a:p>
          <a:p>
            <a:r>
              <a:rPr lang="en-US" sz="1600" kern="1200" dirty="0" smtClean="0">
                <a:solidFill>
                  <a:schemeClr val="tx1"/>
                </a:solidFill>
                <a:latin typeface="+mn-lt"/>
                <a:ea typeface="+mn-ea"/>
                <a:cs typeface="+mn-cs"/>
              </a:rPr>
              <a:t>Women's clothing styles in the postwar era, at least those favored by younger women, were the most notable symbol of the new fash­ion. Flapper-style dresses used light fabrics that hung straight from the shoulders and gathered low on the hips rather than at the waist. This style sought to deemphasize both the bust and the hips in order to create a slim profile. Corsets disappeared almost altogether, and !! multi-layer petticoats gave way to single-layer slips, or just "knick­ers," under skirts. Hemlines, which had only during the war risen from ankle to mid-calf, rose to the knee and beyond as the 1920s proceeded. Exposed lower legs acquired further emphasis from sheer silk stockings. (p121&amp;124}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endParaRPr lang="en-US" sz="1600" b="1" kern="1200" dirty="0" smtClean="0">
              <a:solidFill>
                <a:schemeClr val="tx1"/>
              </a:solidFill>
              <a:latin typeface="+mn-lt"/>
              <a:ea typeface="+mn-ea"/>
              <a:cs typeface="+mn-cs"/>
            </a:endParaRPr>
          </a:p>
          <a:p>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AEFF92C-64ED-4480-BBF5-9EF4B00126EE}"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kern="1200" baseline="0" dirty="0" smtClean="0">
                <a:solidFill>
                  <a:schemeClr val="tx1"/>
                </a:solidFill>
                <a:latin typeface="+mn-lt"/>
                <a:ea typeface="+mn-ea"/>
                <a:cs typeface="+mn-cs"/>
              </a:rPr>
              <a:t>The epidemic of 1918 or one of its viral strains probably started on a pig farm in Iowa. After the annual Iowa Cedar Rapids Swine Show in September 1917, a mysterious ailment gripped its pigs. !! As the prize-winners returned to their barns, millions of hogs fell ill and thousands died. Pig farmers, who also got sick, said they had never seen anything like it. </a:t>
            </a:r>
          </a:p>
          <a:p>
            <a:endParaRPr lang="en-US" sz="1600" kern="1200" baseline="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People suffering from influenza shed virus for usually no more than seven days after infection and often even less. After that, though they still may cough and sneeze, they will not spread the disease. As sparsely populated and isolated as Haskell County was, the virus infecting the county might well have died there and failed to spread to the outside world. That would be so except for one thing: this was wartime. What happened was the farm boys inducted into the army at Camp Funston, part of the Fort Riley military reservation, carried the infection from Haskell County to the Camp (aided by civilians from Haskell who visited their soldier-relatives at the camp). </a:t>
            </a:r>
            <a:endParaRPr lang="en-US" sz="1600" kern="1200" baseline="0" dirty="0" smtClean="0">
              <a:solidFill>
                <a:schemeClr val="tx1"/>
              </a:solidFill>
              <a:latin typeface="+mn-lt"/>
              <a:ea typeface="+mn-ea"/>
              <a:cs typeface="+mn-cs"/>
            </a:endParaRPr>
          </a:p>
          <a:p>
            <a:endParaRPr lang="en-US" sz="1600" kern="1200" baseline="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Camp Funston had an average 56,000 soldiers, and had literally been thrown together in a few weeks in 1917. It was overcrowded and, in the record cold winter of 1917-18, was inadequately heated. The result was that the men huddled closely around the stoves in the barracks. On March 4, 1918, a private at Funston reported ill on sick call with the flu. Within two weeks, 1,100 were sick enough to be admitted to the hospital and thousands more needed treatment at infirmaries scattered around the base. 237 of the hospitalized men developed pneumonia, but only 38 died.</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Meanwhile, Funston fed a constant stream of men to other American bases and to Europe. </a:t>
            </a:r>
            <a:endParaRPr lang="en-US" sz="1600" kern="1200" baseline="0" dirty="0" smtClean="0">
              <a:solidFill>
                <a:schemeClr val="tx1"/>
              </a:solidFill>
              <a:latin typeface="+mn-lt"/>
              <a:ea typeface="+mn-ea"/>
              <a:cs typeface="+mn-cs"/>
            </a:endParaRPr>
          </a:p>
          <a:p>
            <a:endParaRPr lang="en-US" sz="1600" kern="1200" baseline="0" dirty="0" smtClean="0">
              <a:solidFill>
                <a:schemeClr val="tx1"/>
              </a:solidFill>
              <a:latin typeface="+mn-lt"/>
              <a:ea typeface="+mn-ea"/>
              <a:cs typeface="+mn-cs"/>
            </a:endParaRPr>
          </a:p>
          <a:p>
            <a:r>
              <a:rPr lang="en-US" sz="1600" kern="1200" baseline="0" dirty="0" smtClean="0">
                <a:solidFill>
                  <a:schemeClr val="tx1"/>
                </a:solidFill>
                <a:latin typeface="+mn-lt"/>
                <a:ea typeface="+mn-ea"/>
                <a:cs typeface="+mn-cs"/>
              </a:rPr>
              <a:t>The first wave of the 1918 pandemic engulfed Americans with tell-tale headaches and fevers during the spring and summer of that year. The only portent was the number of young people dying from pneumonia. Most flu epidemics have U-shaped death graphs. The young and the old, exhausted by the flu if they don’t succumb immediately, eventually lose their ability to fight off bacterial infections like pneumonia and die. But in the summer of 1918, the death graph resembled a W. Many more young adults than usual seemed to be getting the flu followed by pneumonia. Doctors didn’t recognize the trend until the fall. </a:t>
            </a:r>
            <a:endParaRPr lang="en-US" sz="1600" dirty="0"/>
          </a:p>
        </p:txBody>
      </p:sp>
      <p:sp>
        <p:nvSpPr>
          <p:cNvPr id="4" name="Slide Number Placeholder 3"/>
          <p:cNvSpPr>
            <a:spLocks noGrp="1"/>
          </p:cNvSpPr>
          <p:nvPr>
            <p:ph type="sldNum" sz="quarter" idx="10"/>
          </p:nvPr>
        </p:nvSpPr>
        <p:spPr/>
        <p:txBody>
          <a:bodyPr/>
          <a:lstStyle/>
          <a:p>
            <a:fld id="{8BB784B1-74E0-46C0-BFB4-DA92FCD69D56}"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baseline="0" dirty="0" smtClean="0">
                <a:solidFill>
                  <a:schemeClr val="tx1"/>
                </a:solidFill>
                <a:latin typeface="+mn-lt"/>
                <a:ea typeface="+mn-ea"/>
                <a:cs typeface="+mn-cs"/>
              </a:rPr>
              <a:t>Doctors didn’t recognize the W-mortality trend until the fall. By then, American troops had already introduced the flu to war-weary Europe. !! Germans called it the ‘Blitz </a:t>
            </a:r>
            <a:r>
              <a:rPr lang="en-US" sz="1600" kern="1200" baseline="0" dirty="0" err="1" smtClean="0">
                <a:solidFill>
                  <a:schemeClr val="tx1"/>
                </a:solidFill>
                <a:latin typeface="+mn-lt"/>
                <a:ea typeface="+mn-ea"/>
                <a:cs typeface="+mn-cs"/>
              </a:rPr>
              <a:t>Katarrh</a:t>
            </a:r>
            <a:r>
              <a:rPr lang="en-US" sz="1600" kern="1200" baseline="0" dirty="0" smtClean="0">
                <a:solidFill>
                  <a:schemeClr val="tx1"/>
                </a:solidFill>
                <a:latin typeface="+mn-lt"/>
                <a:ea typeface="+mn-ea"/>
                <a:cs typeface="+mn-cs"/>
              </a:rPr>
              <a:t>,’ English the ‘Flanders Grippe,’ and Americans called it the ‘Spanish Flu’ since Spain, a neutral power, didn’t censor its news during the war and flu, which eventually killed half a million Spaniards, was making headlines in Spain. </a:t>
            </a:r>
            <a:endParaRPr lang="en-US" sz="1600" dirty="0"/>
          </a:p>
        </p:txBody>
      </p:sp>
      <p:sp>
        <p:nvSpPr>
          <p:cNvPr id="4" name="Slide Number Placeholder 3"/>
          <p:cNvSpPr>
            <a:spLocks noGrp="1"/>
          </p:cNvSpPr>
          <p:nvPr>
            <p:ph type="sldNum" sz="quarter" idx="10"/>
          </p:nvPr>
        </p:nvSpPr>
        <p:spPr/>
        <p:txBody>
          <a:bodyPr/>
          <a:lstStyle/>
          <a:p>
            <a:fld id="{8BB784B1-74E0-46C0-BFB4-DA92FCD69D56}"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B784B1-74E0-46C0-BFB4-DA92FCD69D56}"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kern="1200" dirty="0" smtClean="0">
                <a:solidFill>
                  <a:schemeClr val="tx1"/>
                </a:solidFill>
                <a:latin typeface="+mn-lt"/>
                <a:ea typeface="+mn-ea"/>
                <a:cs typeface="+mn-cs"/>
              </a:rPr>
              <a:t>Mortality</a:t>
            </a:r>
            <a:r>
              <a:rPr lang="en-US" sz="1600" b="1" kern="1200" baseline="0" dirty="0" smtClean="0">
                <a:solidFill>
                  <a:schemeClr val="tx1"/>
                </a:solidFill>
                <a:latin typeface="+mn-lt"/>
                <a:ea typeface="+mn-ea"/>
                <a:cs typeface="+mn-cs"/>
              </a:rPr>
              <a:t> Characteristics - </a:t>
            </a:r>
            <a:r>
              <a:rPr lang="en-US" sz="1600" kern="1200" dirty="0" smtClean="0">
                <a:solidFill>
                  <a:schemeClr val="tx1"/>
                </a:solidFill>
                <a:latin typeface="+mn-lt"/>
                <a:ea typeface="+mn-ea"/>
                <a:cs typeface="+mn-cs"/>
              </a:rPr>
              <a:t>in </a:t>
            </a:r>
            <a:r>
              <a:rPr lang="en-US" sz="1600" kern="1200" dirty="0" smtClean="0">
                <a:solidFill>
                  <a:schemeClr val="tx1"/>
                </a:solidFill>
                <a:latin typeface="+mn-lt"/>
                <a:ea typeface="+mn-ea"/>
                <a:cs typeface="+mn-cs"/>
              </a:rPr>
              <a:t>the 1918 pandemic, roughly half of those who died were young men and women in their twenties and thirties. As many as 8%-10% of all young adults then living may have been killed by the virus</a:t>
            </a:r>
            <a:endParaRPr lang="en-US" sz="1600" kern="1200" baseline="0" dirty="0" smtClean="0">
              <a:solidFill>
                <a:schemeClr val="tx1"/>
              </a:solidFill>
              <a:latin typeface="+mn-lt"/>
              <a:ea typeface="+mn-ea"/>
              <a:cs typeface="+mn-cs"/>
            </a:endParaRPr>
          </a:p>
          <a:p>
            <a:endParaRPr lang="en-US" sz="1600" kern="1200" baseline="0" dirty="0" smtClean="0">
              <a:solidFill>
                <a:schemeClr val="tx1"/>
              </a:solidFill>
              <a:latin typeface="+mn-lt"/>
              <a:ea typeface="+mn-ea"/>
              <a:cs typeface="+mn-cs"/>
            </a:endParaRPr>
          </a:p>
          <a:p>
            <a:r>
              <a:rPr lang="en-US" sz="1600" b="1" kern="1200" baseline="0" dirty="0" smtClean="0">
                <a:solidFill>
                  <a:schemeClr val="tx1"/>
                </a:solidFill>
                <a:latin typeface="+mn-lt"/>
                <a:ea typeface="+mn-ea"/>
                <a:cs typeface="+mn-cs"/>
              </a:rPr>
              <a:t>Impact of the Pandemic - </a:t>
            </a:r>
            <a:r>
              <a:rPr lang="en-US" sz="1600" kern="1200" baseline="0" dirty="0" smtClean="0">
                <a:solidFill>
                  <a:schemeClr val="tx1"/>
                </a:solidFill>
                <a:latin typeface="+mn-lt"/>
                <a:ea typeface="+mn-ea"/>
                <a:cs typeface="+mn-cs"/>
              </a:rPr>
              <a:t>Police </a:t>
            </a:r>
            <a:r>
              <a:rPr lang="en-US" sz="1600" kern="1200" baseline="0" dirty="0" smtClean="0">
                <a:solidFill>
                  <a:schemeClr val="tx1"/>
                </a:solidFill>
                <a:latin typeface="+mn-lt"/>
                <a:ea typeface="+mn-ea"/>
                <a:cs typeface="+mn-cs"/>
              </a:rPr>
              <a:t>and fire departments barely functioned; schools, libraries, theaters, churches, and pool halls were closed. Doctors and nurses perished in large numbers. The draft was suspended, troop ships were idled. There were swamped hospitals, overflowing morgues, mass graves, and corpses in homes beside the sick and dying. Every effort to prevent infection failed. People wore gauze face masks, in many cities required by law. They wiped telephones with alcohol and avoided shaking hands. </a:t>
            </a:r>
            <a:endParaRPr lang="en-US" sz="1600" dirty="0"/>
          </a:p>
        </p:txBody>
      </p:sp>
      <p:sp>
        <p:nvSpPr>
          <p:cNvPr id="4" name="Slide Number Placeholder 3"/>
          <p:cNvSpPr>
            <a:spLocks noGrp="1"/>
          </p:cNvSpPr>
          <p:nvPr>
            <p:ph type="sldNum" sz="quarter" idx="10"/>
          </p:nvPr>
        </p:nvSpPr>
        <p:spPr/>
        <p:txBody>
          <a:bodyPr/>
          <a:lstStyle/>
          <a:p>
            <a:fld id="{8BB784B1-74E0-46C0-BFB4-DA92FCD69D56}"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b="1" kern="1200" dirty="0" smtClean="0">
                <a:solidFill>
                  <a:schemeClr val="tx1"/>
                </a:solidFill>
                <a:latin typeface="+mn-lt"/>
                <a:ea typeface="+mn-ea"/>
                <a:cs typeface="+mn-cs"/>
              </a:rPr>
              <a:t>Population movements – </a:t>
            </a:r>
            <a:r>
              <a:rPr lang="en-US" sz="1600" b="0" kern="1200" dirty="0" smtClean="0">
                <a:solidFill>
                  <a:schemeClr val="tx1"/>
                </a:solidFill>
                <a:latin typeface="+mn-lt"/>
                <a:ea typeface="+mn-ea"/>
                <a:cs typeface="+mn-cs"/>
              </a:rPr>
              <a:t>World</a:t>
            </a:r>
            <a:r>
              <a:rPr lang="en-US" sz="1600" b="0" kern="1200" baseline="0" dirty="0" smtClean="0">
                <a:solidFill>
                  <a:schemeClr val="tx1"/>
                </a:solidFill>
                <a:latin typeface="+mn-lt"/>
                <a:ea typeface="+mn-ea"/>
                <a:cs typeface="+mn-cs"/>
              </a:rPr>
              <a:t> War I created refugees who fled the fighting. It also led large numbers of rural (and other) workers to areas of war-time and war industry employment. Such movements were often accompanied by a decline in living standards which created the conditions under which an epidemic could flourish. </a:t>
            </a:r>
            <a:endParaRPr lang="en-US" sz="1600" b="1"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Malnourished population in Europe – </a:t>
            </a:r>
            <a:r>
              <a:rPr lang="en-US" sz="1600" b="0" kern="1200" dirty="0" smtClean="0">
                <a:solidFill>
                  <a:schemeClr val="tx1"/>
                </a:solidFill>
                <a:latin typeface="+mn-lt"/>
                <a:ea typeface="+mn-ea"/>
                <a:cs typeface="+mn-cs"/>
              </a:rPr>
              <a:t>In</a:t>
            </a:r>
            <a:r>
              <a:rPr lang="en-US" sz="1600" b="0" kern="1200" baseline="0" dirty="0" smtClean="0">
                <a:solidFill>
                  <a:schemeClr val="tx1"/>
                </a:solidFill>
                <a:latin typeface="+mn-lt"/>
                <a:ea typeface="+mn-ea"/>
                <a:cs typeface="+mn-cs"/>
              </a:rPr>
              <a:t> Germany, meat rations in1918 were down to 12% of 1913 per capita consumption. In 1918, the wheat and potato harvests in Germany were only 57% and 56% of their 1913 output. In Austria-Hungary and Russia, the situation was even worse.</a:t>
            </a:r>
            <a:endParaRPr lang="en-US" sz="1600" b="1"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Channeling of medical personnel - </a:t>
            </a:r>
            <a:r>
              <a:rPr lang="en-US" sz="1600" kern="1200" dirty="0" smtClean="0">
                <a:solidFill>
                  <a:schemeClr val="tx1"/>
                </a:solidFill>
                <a:latin typeface="+mn-lt"/>
                <a:ea typeface="+mn-ea"/>
                <a:cs typeface="+mn-cs"/>
              </a:rPr>
              <a:t>With four million Americans under arms and William C. Gorgas planning for 300,000 hospital beds, the military suctioned more and more nurses and physicians into cantonments, aboard ships, and to France until it extracted nearly all the best young physicians. Medical care for civilians deteriorated rapidly since the doctors who remained in civilian life were largely those over 45 years of age, the vast majority of whom had been trained in the old ways of medicine. The shortage of nurses would prove even more serious.</a:t>
            </a:r>
            <a:endParaRPr lang="en-US" sz="1600" dirty="0"/>
          </a:p>
        </p:txBody>
      </p:sp>
      <p:sp>
        <p:nvSpPr>
          <p:cNvPr id="4" name="Slide Number Placeholder 3"/>
          <p:cNvSpPr>
            <a:spLocks noGrp="1"/>
          </p:cNvSpPr>
          <p:nvPr>
            <p:ph type="sldNum" sz="quarter" idx="10"/>
          </p:nvPr>
        </p:nvSpPr>
        <p:spPr/>
        <p:txBody>
          <a:bodyPr/>
          <a:lstStyle/>
          <a:p>
            <a:fld id="{8BB784B1-74E0-46C0-BFB4-DA92FCD69D56}"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FF92C-64ED-4480-BBF5-9EF4B00126EE}" type="slidenum">
              <a:rPr lang="en-US" smtClean="0"/>
              <a:pPr/>
              <a:t>38</a:t>
            </a:fld>
            <a:endParaRPr lang="en-US"/>
          </a:p>
        </p:txBody>
      </p:sp>
    </p:spTree>
    <p:extLst>
      <p:ext uri="{BB962C8B-B14F-4D97-AF65-F5344CB8AC3E}">
        <p14:creationId xmlns:p14="http://schemas.microsoft.com/office/powerpoint/2010/main" val="2556985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7CC866-7F5A-442D-B042-BB0777470BA6}"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No Planning for Demobilization</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“Preoccupied with the making of the peace, Wilson had made no plans for demobilization. Without warning, without preparation, the nation stumbled leaderless into a turbulent conversion to peacetime. The first day after the Armistice, Washington residents found it almost impossible to place long-distance telephone calls because the lines were jammed by offi­cials canceling $4 billion in government contracts. Nine million workers were almost immediately thrown out of work. Some four million service­men were released into an already chaotic labor market with $60 each and a railway ticket home—and without any program for integrating them into civilian life</a:t>
            </a:r>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mn-lt"/>
                <a:ea typeface="+mn-ea"/>
                <a:cs typeface="+mn-cs"/>
              </a:rPr>
              <a:t>Inflation</a:t>
            </a:r>
            <a:r>
              <a:rPr lang="en-US" sz="1600" b="1" kern="1200" baseline="0" dirty="0" smtClean="0">
                <a:solidFill>
                  <a:schemeClr val="tx1"/>
                </a:solidFill>
                <a:latin typeface="+mn-lt"/>
                <a:ea typeface="+mn-ea"/>
                <a:cs typeface="+mn-cs"/>
              </a:rPr>
              <a:t> - </a:t>
            </a:r>
            <a:r>
              <a:rPr lang="en-US" sz="1600" kern="1200" dirty="0" smtClean="0">
                <a:solidFill>
                  <a:schemeClr val="tx1"/>
                </a:solidFill>
                <a:latin typeface="+mn-lt"/>
                <a:ea typeface="+mn-ea"/>
                <a:cs typeface="+mn-cs"/>
              </a:rPr>
              <a:t>“Raging inflation wiped out the modest gains in wages won during the war. By late 1919, the purchasing power of the dollar was less than half what it was in 1913. For the average family, it was a disaster. The price of bread, butter, and bacon doubled and potatoes had quadrupled in price. Clothing cost twice as much. Professional and salaried workers, including police­men, clerical workers, and government employees, were worse off than at any time since the Civil War. Semiskilled workers earned less than $2,000 !! a year; unskilled laborers less than the $1,500 generally accepted as the poverty line for a family of five.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r>
              <a:rPr lang="en-US" sz="1600" b="1" kern="1200" dirty="0" smtClean="0">
                <a:solidFill>
                  <a:schemeClr val="tx1"/>
                </a:solidFill>
                <a:latin typeface="+mn-lt"/>
                <a:ea typeface="+mn-ea"/>
                <a:cs typeface="+mn-cs"/>
              </a:rPr>
              <a:t>Labor Unrest - </a:t>
            </a:r>
            <a:r>
              <a:rPr lang="en-US" sz="1600" kern="1200" dirty="0" smtClean="0">
                <a:solidFill>
                  <a:schemeClr val="tx1"/>
                </a:solidFill>
                <a:latin typeface="+mn-lt"/>
                <a:ea typeface="+mn-ea"/>
                <a:cs typeface="+mn-cs"/>
              </a:rPr>
              <a:t>“American labor entered the postwar period with high expectations. The unions had, with government encouragement, launched successful wartime organizing drives, with membership totaling about five million, almost a fifth of the labor force, and they anticipated further gains. Labor had shown its patriotism during the war by limiting strikes, but once the fighting was over all restraints were thrown off. Job insecurity, layoffs, and miserable working conditions—made worse by employers who thought labor needed disciplining and used the return of peace to take back bene­fits they had been forced to concede—made strife inevitable. A majority of workers put in a forty-eight-hour week and retirement was almost non­existent. In good times, they worked feverishly to lay aside something against the inevitable layoffs. Few employers and no state provided any form of unemployment insurance against the day when the production line shut down or the furnaces were banked. Samuel Gompers, the con­servative head of the AFL, opposed unemployment compensation on the grounds that it was Socialistic and therefore un-American. </a:t>
            </a:r>
          </a:p>
          <a:p>
            <a:r>
              <a:rPr lang="en-US" sz="1600" kern="1200" dirty="0" smtClean="0">
                <a:solidFill>
                  <a:schemeClr val="tx1"/>
                </a:solidFill>
                <a:latin typeface="+mn-lt"/>
                <a:ea typeface="+mn-ea"/>
                <a:cs typeface="+mn-cs"/>
              </a:rPr>
              <a:t>“Embittered by decades of government intervention on behalf of employers, Gompers argued that labor should shun government assistance and depend upon its own resources to wring concessions from employers. Unfortunately, labor had few such resources. Four million workers walked picket lines during 1919. Copper miners in Butte, Montana; New England telephone operators; textile workers in Passaic, New Jersey, and Lawrence, Massachusetts; New York City building trades workers and railway </a:t>
            </a:r>
            <a:r>
              <a:rPr lang="en-US" sz="1600" kern="1200" dirty="0" err="1" smtClean="0">
                <a:solidFill>
                  <a:schemeClr val="tx1"/>
                </a:solidFill>
                <a:latin typeface="+mn-lt"/>
                <a:ea typeface="+mn-ea"/>
                <a:cs typeface="+mn-cs"/>
              </a:rPr>
              <a:t>shop­men</a:t>
            </a:r>
            <a:r>
              <a:rPr lang="en-US" sz="1600" kern="1200" dirty="0" smtClean="0">
                <a:solidFill>
                  <a:schemeClr val="tx1"/>
                </a:solidFill>
                <a:latin typeface="+mn-lt"/>
                <a:ea typeface="+mn-ea"/>
                <a:cs typeface="+mn-cs"/>
              </a:rPr>
              <a:t>—all went on strike. Most of these walkouts ended in failure and strengthened the will of the corporate establishment to resist labor's demands. </a:t>
            </a:r>
          </a:p>
          <a:p>
            <a:r>
              <a:rPr lang="en-US" sz="1600" kern="1200" dirty="0" smtClean="0">
                <a:solidFill>
                  <a:schemeClr val="tx1"/>
                </a:solidFill>
                <a:latin typeface="+mn-lt"/>
                <a:ea typeface="+mn-ea"/>
                <a:cs typeface="+mn-cs"/>
              </a:rPr>
              <a:t>“The year began with a strike by 35,000 Seattle shipyard workers seeking higher wages and shorter hours. Seattle was the center of the militant labor tradition of the Pacific Northwest, and the Central Labor Council, which represented all organized labor in the area, broke from the usual tactics of American unions and called a general strike that shut down the entire city. James Duncan, the leader of the Labor Council, had ties to the IWW, and the </a:t>
            </a:r>
            <a:r>
              <a:rPr lang="en-US" sz="1600" kern="1200" dirty="0" err="1" smtClean="0">
                <a:solidFill>
                  <a:schemeClr val="tx1"/>
                </a:solidFill>
                <a:latin typeface="+mn-lt"/>
                <a:ea typeface="+mn-ea"/>
                <a:cs typeface="+mn-cs"/>
              </a:rPr>
              <a:t>Wobblies</a:t>
            </a:r>
            <a:r>
              <a:rPr lang="en-US" sz="1600" kern="1200" dirty="0" smtClean="0">
                <a:solidFill>
                  <a:schemeClr val="tx1"/>
                </a:solidFill>
                <a:latin typeface="+mn-lt"/>
                <a:ea typeface="+mn-ea"/>
                <a:cs typeface="+mn-cs"/>
              </a:rPr>
              <a:t> were blamed for the general strike. Although the strikers saw to it that essential services were uninterrupted and there was no violence, the Seattle newspapers and Mayor Ole Hanson claimed the walkout was the harbinger of a Communist takeover of America. Newspapers across the country followed the same line. </a:t>
            </a:r>
          </a:p>
          <a:p>
            <a:r>
              <a:rPr lang="en-US" sz="1600" kern="1200" dirty="0" smtClean="0">
                <a:solidFill>
                  <a:schemeClr val="tx1"/>
                </a:solidFill>
                <a:latin typeface="+mn-lt"/>
                <a:ea typeface="+mn-ea"/>
                <a:cs typeface="+mn-cs"/>
              </a:rPr>
              <a:t>“Some 1,500 federal troops were sent into Seattle at Hanson's request, and the mayor, who rode about the city in a flag-draped car, warned union leaders that unless they immediately called off the strike, he would use the soldiers to crush it. At the same time, Gompers and the top leadership of the AFL came out against the general strike, which they denounced as a weapon of European class warfare. All AFL unions were ordered to cease supporting the shipyard workers, and without their backing, the strike sputtered to an end. Ole Hanson claimed credit for a victory over the Bol­sheviks, although the hostility of the AFL leadership to the general strike was the true cause of its collapse. Hanson resigned as mayor to tour the country giving hair-raising lectures on the dangers of the Red Peril—which proved far more lucrative than his elected job.}</a:t>
            </a:r>
          </a:p>
          <a:p>
            <a:r>
              <a:rPr lang="en-US" sz="1600" kern="1200" dirty="0" smtClean="0">
                <a:solidFill>
                  <a:schemeClr val="tx1"/>
                </a:solidFill>
                <a:latin typeface="+mn-lt"/>
                <a:ea typeface="+mn-ea"/>
                <a:cs typeface="+mn-cs"/>
              </a:rPr>
              <a:t>“The crushing of the Seattle strike set the pattern for 1919. Business, industrial, and banking leaders claimed radicalism, not wages or working conditions, was the real issue in most labor disputes. They bankrolled super-patriotic groups that whipped up public anxiety about the Bolshevik menace whenever a strike loomed, and unions were branded "</a:t>
            </a:r>
            <a:r>
              <a:rPr lang="en-US" sz="1600" kern="1200" dirty="0" err="1" smtClean="0">
                <a:solidFill>
                  <a:schemeClr val="tx1"/>
                </a:solidFill>
                <a:latin typeface="+mn-lt"/>
                <a:ea typeface="+mn-ea"/>
                <a:cs typeface="+mn-cs"/>
              </a:rPr>
              <a:t>sovietism</a:t>
            </a:r>
            <a:r>
              <a:rPr lang="en-US" sz="1600" kern="1200" dirty="0" smtClean="0">
                <a:solidFill>
                  <a:schemeClr val="tx1"/>
                </a:solidFill>
                <a:latin typeface="+mn-lt"/>
                <a:ea typeface="+mn-ea"/>
                <a:cs typeface="+mn-cs"/>
              </a:rPr>
              <a:t> in disguise." These campaigns were eminently successful, as the public was convinced that organized labor owed its allegiance to an alien creed. Politi­cians quickly climbed on the bandwagon and the press found the fight against radicalism a circulation-building substitute for wartime sensationalism. </a:t>
            </a:r>
          </a:p>
          <a:p>
            <a:r>
              <a:rPr lang="en-US" sz="1600" kern="1200" dirty="0" smtClean="0">
                <a:solidFill>
                  <a:schemeClr val="tx1"/>
                </a:solidFill>
                <a:latin typeface="+mn-lt"/>
                <a:ea typeface="+mn-ea"/>
                <a:cs typeface="+mn-cs"/>
              </a:rPr>
              <a:t>“In September 1919, about three quarters of the poorly paid, miserably treated Boston police force, with greater desperation than hope, went on strike for recognition of a union affiliated with the AFL and improvements in pay and working conditions. They worked a twelve-hour shift for about $23 a week and had to furnish their own uniforms. Mayor Andrew J. Peters urged Governor Calvin Coolidge to call out the National Guard to main­tain order. The cautious Coolidge passed the buck back to the mayor, con­tending he lacked power to intervene in city affairs. (p42}</a:t>
            </a:r>
          </a:p>
          <a:p>
            <a:r>
              <a:rPr lang="en-US" sz="1600" kern="1200" dirty="0" smtClean="0">
                <a:solidFill>
                  <a:schemeClr val="tx1"/>
                </a:solidFill>
                <a:latin typeface="+mn-lt"/>
                <a:ea typeface="+mn-ea"/>
                <a:cs typeface="+mn-cs"/>
              </a:rPr>
              <a:t>“Unlike Seattle, which had remained calm during the general strike, Boston exploded into violence. Three people were killed and shops were looted as efforts by veterans, college students, and businessmen to police the streets were ineffective. From his Western swing in support of the League of Nations, President Wilson denounced the strike as "a crime against civilization" and the strikers—mostly good Irish Catholics—were called "Bolsheviks" and "deserters.”</a:t>
            </a:r>
          </a:p>
          <a:p>
            <a:r>
              <a:rPr lang="en-US" sz="1600" kern="1200" dirty="0" smtClean="0">
                <a:solidFill>
                  <a:schemeClr val="tx1"/>
                </a:solidFill>
                <a:latin typeface="+mn-lt"/>
                <a:ea typeface="+mn-ea"/>
                <a:cs typeface="+mn-cs"/>
              </a:rPr>
              <a:t>Mayor Peters finally ordered out local Guard units and order was !! restored, although the strike went on. Unexpectedly, on the third day of the walkout, Coolidge took it upon himself to order additional state troops into Boston. Realizing that they had made a serious error, the strikers voted to return to work, but Coolidge would not have it. The entire police force was fired and replaced. Samuel Gompers urged Coolidge to reconsider, but the governor refused in ringing tones: "There is no right to strike against the public safety, by anybody, anywhere, anytime." Anxious Americans hailed Coolidge's words and even though he had played only a minor role in end­ing the Boston police strike, he became a figure of national importance.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sz="1600" dirty="0" smtClean="0"/>
              <a:t>The provisions</a:t>
            </a:r>
            <a:r>
              <a:rPr lang="en-US" sz="1600" baseline="0" dirty="0" smtClean="0"/>
              <a:t> and omissions that were to cause difficulty in the Senate and in the U.S. public were 	</a:t>
            </a:r>
          </a:p>
          <a:p>
            <a:pPr lvl="0"/>
            <a:r>
              <a:rPr lang="en-US" sz="1600" baseline="0" dirty="0" smtClean="0"/>
              <a:t>                   </a:t>
            </a:r>
            <a:r>
              <a:rPr lang="en-US" sz="1600" dirty="0" smtClean="0"/>
              <a:t>Giving Shantung to Japan</a:t>
            </a:r>
          </a:p>
          <a:p>
            <a:pPr lvl="0"/>
            <a:r>
              <a:rPr lang="en-US" sz="1600" dirty="0" smtClean="0"/>
              <a:t>	Article 10</a:t>
            </a:r>
          </a:p>
          <a:p>
            <a:pPr lvl="0"/>
            <a:r>
              <a:rPr lang="en-US" sz="1600" dirty="0" smtClean="0"/>
              <a:t>	Separate seats in the League for the British dominions</a:t>
            </a:r>
          </a:p>
          <a:p>
            <a:pPr lvl="0"/>
            <a:r>
              <a:rPr lang="en-US" sz="1600" dirty="0" smtClean="0"/>
              <a:t>	Failure to provide for Irish independence</a:t>
            </a:r>
          </a:p>
          <a:p>
            <a:pPr lvl="0"/>
            <a:r>
              <a:rPr lang="en-US" sz="1600" dirty="0" smtClean="0"/>
              <a:t>The provisions that were to cause future trouble were</a:t>
            </a:r>
          </a:p>
          <a:p>
            <a:pPr lvl="0"/>
            <a:r>
              <a:rPr lang="en-US" sz="1600" dirty="0" smtClean="0"/>
              <a:t>	Reparations</a:t>
            </a:r>
          </a:p>
          <a:p>
            <a:pPr lvl="0"/>
            <a:r>
              <a:rPr lang="en-US" sz="1600" dirty="0" smtClean="0"/>
              <a:t>	“War Guilt” clause</a:t>
            </a:r>
          </a:p>
          <a:p>
            <a:pPr lvl="0"/>
            <a:r>
              <a:rPr lang="en-US" sz="1600" dirty="0" smtClean="0"/>
              <a:t>	Creation</a:t>
            </a:r>
            <a:r>
              <a:rPr lang="en-US" sz="1600" baseline="0" dirty="0" smtClean="0"/>
              <a:t> of small, weak states in Eastern Europe that had sizable minority populations and whose governments lacked legitimacy</a:t>
            </a:r>
          </a:p>
          <a:p>
            <a:pPr lvl="0"/>
            <a:r>
              <a:rPr lang="en-US" sz="1600" baseline="0" dirty="0" smtClean="0"/>
              <a:t>	Danzig &amp; the Polish Corridor on the one hand and a Polish boundary 150 miles east of the Curzon line with a Polish state with large Ukrainian and Byelorussian minorities meant that neither Russia nor Germany supported the new status quo in Eastern Europe. This was to pave the way for future German and Soviet aggression in eastern Europe</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a:t>
            </a:fld>
            <a:endParaRPr lang="en-US"/>
          </a:p>
        </p:txBody>
      </p:sp>
    </p:spTree>
    <p:extLst>
      <p:ext uri="{BB962C8B-B14F-4D97-AF65-F5344CB8AC3E}">
        <p14:creationId xmlns:p14="http://schemas.microsoft.com/office/powerpoint/2010/main" val="5287370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kern="1200" dirty="0" smtClean="0">
                <a:solidFill>
                  <a:schemeClr val="tx1"/>
                </a:solidFill>
                <a:latin typeface="+mn-lt"/>
                <a:ea typeface="+mn-ea"/>
                <a:cs typeface="+mn-cs"/>
              </a:rPr>
              <a:t>In the words of historian Thomas Fleming </a:t>
            </a:r>
            <a:r>
              <a:rPr lang="en-US" sz="1600" i="1" kern="1200" dirty="0" smtClean="0">
                <a:solidFill>
                  <a:schemeClr val="tx1"/>
                </a:solidFill>
                <a:latin typeface="+mn-lt"/>
                <a:ea typeface="+mn-ea"/>
                <a:cs typeface="+mn-cs"/>
              </a:rPr>
              <a:t>The Illusion of Victory. America</a:t>
            </a:r>
            <a:r>
              <a:rPr lang="en-US" sz="1600" i="1" kern="1200" baseline="0" dirty="0" smtClean="0">
                <a:solidFill>
                  <a:schemeClr val="tx1"/>
                </a:solidFill>
                <a:latin typeface="+mn-lt"/>
                <a:ea typeface="+mn-ea"/>
                <a:cs typeface="+mn-cs"/>
              </a:rPr>
              <a:t> in World War </a:t>
            </a:r>
            <a:r>
              <a:rPr lang="en-US" sz="1600" i="0" kern="1200" baseline="0" dirty="0" err="1" smtClean="0">
                <a:solidFill>
                  <a:schemeClr val="tx1"/>
                </a:solidFill>
                <a:latin typeface="+mn-lt"/>
                <a:ea typeface="+mn-ea"/>
                <a:cs typeface="+mn-cs"/>
              </a:rPr>
              <a:t>I,”</a:t>
            </a:r>
            <a:r>
              <a:rPr lang="en-US" sz="1600" i="0" kern="1200" dirty="0" err="1" smtClean="0">
                <a:solidFill>
                  <a:schemeClr val="tx1"/>
                </a:solidFill>
                <a:latin typeface="+mn-lt"/>
                <a:ea typeface="+mn-ea"/>
                <a:cs typeface="+mn-cs"/>
              </a:rPr>
              <a:t>If</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Mrs</a:t>
            </a:r>
            <a:r>
              <a:rPr lang="en-US" sz="1600" kern="1200" dirty="0" smtClean="0">
                <a:solidFill>
                  <a:schemeClr val="tx1"/>
                </a:solidFill>
                <a:latin typeface="+mn-lt"/>
                <a:ea typeface="+mn-ea"/>
                <a:cs typeface="+mn-cs"/>
              </a:rPr>
              <a:t> Wilson, Admiral Grayson, and Joseph</a:t>
            </a:r>
            <a:r>
              <a:rPr lang="en-US" sz="1600" kern="1200" baseline="0" dirty="0" smtClean="0">
                <a:solidFill>
                  <a:schemeClr val="tx1"/>
                </a:solidFill>
                <a:latin typeface="+mn-lt"/>
                <a:ea typeface="+mn-ea"/>
                <a:cs typeface="+mn-cs"/>
              </a:rPr>
              <a:t> </a:t>
            </a:r>
            <a:r>
              <a:rPr lang="en-US" sz="1600" kern="1200" baseline="0" dirty="0" err="1" smtClean="0">
                <a:solidFill>
                  <a:schemeClr val="tx1"/>
                </a:solidFill>
                <a:latin typeface="+mn-lt"/>
                <a:ea typeface="+mn-ea"/>
                <a:cs typeface="+mn-cs"/>
              </a:rPr>
              <a:t>Tumulty</a:t>
            </a:r>
            <a:r>
              <a:rPr lang="en-US" sz="1600" kern="1200" baseline="0" dirty="0" smtClean="0">
                <a:solidFill>
                  <a:schemeClr val="tx1"/>
                </a:solidFill>
                <a:latin typeface="+mn-lt"/>
                <a:ea typeface="+mn-ea"/>
                <a:cs typeface="+mn-cs"/>
              </a:rPr>
              <a:t>]</a:t>
            </a:r>
            <a:r>
              <a:rPr lang="en-US" sz="1600" kern="1200" dirty="0" smtClean="0">
                <a:solidFill>
                  <a:schemeClr val="tx1"/>
                </a:solidFill>
                <a:latin typeface="+mn-lt"/>
                <a:ea typeface="+mn-ea"/>
                <a:cs typeface="+mn-cs"/>
              </a:rPr>
              <a:t> had announced that Woodrow Wilson had sacrificed his health and strength in pursuit of his unreserved commitment to the League of Nations, and handed over the presidency to Vice President Marshall, Senator Henry Cabot Lodge's carefully constructed plan to either defeat the treaty or make it a "</a:t>
            </a:r>
            <a:r>
              <a:rPr lang="en-US" sz="1600" kern="1200" dirty="0" err="1" smtClean="0">
                <a:solidFill>
                  <a:schemeClr val="tx1"/>
                </a:solidFill>
                <a:latin typeface="+mn-lt"/>
                <a:ea typeface="+mn-ea"/>
                <a:cs typeface="+mn-cs"/>
              </a:rPr>
              <a:t>Republicanized</a:t>
            </a:r>
            <a:r>
              <a:rPr lang="en-US" sz="1600" kern="1200" dirty="0" smtClean="0">
                <a:solidFill>
                  <a:schemeClr val="tx1"/>
                </a:solidFill>
                <a:latin typeface="+mn-lt"/>
                <a:ea typeface="+mn-ea"/>
                <a:cs typeface="+mn-cs"/>
              </a:rPr>
              <a:t>" document with his reservations would have been swept away in a burst of national sympathy for the fallen president. When Wilson collapsed aboard his train after the Pueblo speech, the </a:t>
            </a:r>
            <a:r>
              <a:rPr lang="en-US" sz="1600" i="1" kern="1200" dirty="0" smtClean="0">
                <a:solidFill>
                  <a:schemeClr val="tx1"/>
                </a:solidFill>
                <a:latin typeface="+mn-lt"/>
                <a:ea typeface="+mn-ea"/>
                <a:cs typeface="+mn-cs"/>
              </a:rPr>
              <a:t>New York Times </a:t>
            </a:r>
            <a:r>
              <a:rPr lang="en-US" sz="1600" kern="1200" dirty="0" smtClean="0">
                <a:solidFill>
                  <a:schemeClr val="tx1"/>
                </a:solidFill>
                <a:latin typeface="+mn-lt"/>
                <a:ea typeface="+mn-ea"/>
                <a:cs typeface="+mn-cs"/>
              </a:rPr>
              <a:t>had hailed him as a sacrificial hero:"The figure that will stand out in the memory of the Western people is that of a man burning with a restrained passion for a great purpose, for the accomplish­ment of which he would gladly lay down his life." It is not hard to imagine how powerfully an honest statement about the president's cerebral throm­bosis would have affected the Senate—-and the American people.</a:t>
            </a:r>
            <a:r>
              <a:rPr lang="en-US" sz="1600" kern="1200" baseline="30000" dirty="0" smtClean="0">
                <a:solidFill>
                  <a:schemeClr val="tx1"/>
                </a:solidFill>
                <a:latin typeface="+mn-lt"/>
                <a:ea typeface="+mn-ea"/>
                <a:cs typeface="+mn-cs"/>
              </a:rPr>
              <a:t> </a:t>
            </a:r>
            <a:r>
              <a:rPr lang="en-US" sz="1600" kern="1200" dirty="0" smtClean="0">
                <a:solidFill>
                  <a:schemeClr val="tx1"/>
                </a:solidFill>
                <a:latin typeface="+mn-lt"/>
                <a:ea typeface="+mn-ea"/>
                <a:cs typeface="+mn-cs"/>
              </a:rPr>
              <a:t>“Instead, Edith Wilson's decision that it was her patriotic duty as well as her loving responsibility to keep him in the White House until he recovered his strength created a web of lies and political ineptitude that inflicted mortal wounds on the Treaty of Versailles, the League of Nations, and America's entire experience in World War I. </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Weak &amp; unstable states</a:t>
            </a:r>
            <a:r>
              <a:rPr lang="en-US" sz="1600" b="1" baseline="0" dirty="0" smtClean="0"/>
              <a:t> – </a:t>
            </a:r>
            <a:r>
              <a:rPr lang="en-US" sz="1600" b="0" baseline="0" dirty="0" smtClean="0"/>
              <a:t>The </a:t>
            </a:r>
            <a:r>
              <a:rPr lang="en-US" sz="1600" b="0" baseline="0" dirty="0" err="1" smtClean="0"/>
              <a:t>Wilsonian</a:t>
            </a:r>
            <a:r>
              <a:rPr lang="en-US" sz="1600" b="0" baseline="0" dirty="0" smtClean="0"/>
              <a:t> concept of national self-determination was problematic when applied to eastern Europe since different nationalities were geographically co-mingled – with differentiations reflected primarily in religion, prevailing language, rural-urban residence, and socio-economic class. Thus, for example, in many areas incorporated into Poland, the landlords were German and the peasants and agricultural laborers were Polish while the residents of the towns were predominantly German and Jewish. Since the principle of nationality was the dominant criteria (and with Poland, access to the Baltic Sea as well) used to create the new states of eastern Europe, the boundaries often made little economic sense and left substantial and often resentful minority populations within their borders. </a:t>
            </a:r>
            <a:endParaRPr lang="en-US" sz="1600" b="1" dirty="0" smtClean="0"/>
          </a:p>
          <a:p>
            <a:r>
              <a:rPr lang="en-US" sz="1600" b="1" dirty="0" smtClean="0"/>
              <a:t>Strengthened</a:t>
            </a:r>
            <a:r>
              <a:rPr lang="en-US" sz="1600" b="1" baseline="0" dirty="0" smtClean="0"/>
              <a:t> Germany strategically – </a:t>
            </a:r>
            <a:r>
              <a:rPr lang="en-US" sz="1600" b="0" baseline="0" dirty="0" smtClean="0"/>
              <a:t>Pre-World War I Germany had two major European powers on its eastern borders – Russia &amp; Austria-Hungary. Post-war Germany had relatively weak states on its eastern border – Poland, Lithuania, Czechoslovakia, and Austria. </a:t>
            </a:r>
          </a:p>
          <a:p>
            <a:r>
              <a:rPr lang="en-US" sz="1600" b="1" baseline="0" dirty="0" smtClean="0"/>
              <a:t>Russia, Germany &amp; Versailles – </a:t>
            </a:r>
            <a:r>
              <a:rPr lang="en-US" sz="1600" b="0" baseline="0" dirty="0" smtClean="0"/>
              <a:t>Soviet Russia never signed the Treaty of Versailles and often denounced it. Germany signed it under duress and continually sought its revision – peacefully under the Weimar Republic and by force under the Nazis.</a:t>
            </a:r>
            <a:endParaRPr lang="en-US" sz="1600" b="1"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Whether ratification of the Treaty</a:t>
            </a:r>
            <a:r>
              <a:rPr lang="en-US" sz="1600" baseline="0" dirty="0" smtClean="0"/>
              <a:t> and U.S. joining of the League of Nations would have made the League sufficiently powerful enough to deter Japanese, Italian, and German aggression is problematical and very debatable, what is certain, however, is that U.S. failure to join greatly weakened the League and made it a very ineffectual instrument in deterring aggression. </a:t>
            </a:r>
            <a:endParaRPr lang="en-US" sz="1600"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Lowering taxes – </a:t>
            </a:r>
            <a:r>
              <a:rPr lang="en-US" sz="1600" b="0" dirty="0" smtClean="0"/>
              <a:t>During the Harding-Coolidge administrations, the top marginal income tax rate of 77% during</a:t>
            </a:r>
            <a:r>
              <a:rPr lang="en-US" sz="1600" b="0" baseline="0" dirty="0" smtClean="0"/>
              <a:t> World War I was reduced in stages to a top marginal rate of 20% while the income level at which the top marginal rate took effect was raised. As a result, tax reductions disproportionately favored the wealthy although many millions were removed from the Federal income tax roles. Thus, in 1929, only 4 million households out of roughly 30 million households paid any Federal Income tax. </a:t>
            </a:r>
          </a:p>
          <a:p>
            <a:r>
              <a:rPr lang="en-US" sz="1600" b="1" baseline="0" dirty="0" smtClean="0"/>
              <a:t>National debt – </a:t>
            </a:r>
            <a:r>
              <a:rPr lang="en-US" sz="1600" b="0" baseline="0" dirty="0" smtClean="0"/>
              <a:t>During the Harding-Coolidge administration, the national debt declined from $25.95 billion in 1920 to $18.51 billion in 1927 and $16.19 billion in 1930.</a:t>
            </a:r>
          </a:p>
          <a:p>
            <a:r>
              <a:rPr lang="en-US" sz="1600" b="1" baseline="0" dirty="0" err="1" smtClean="0"/>
              <a:t>Fordney-McCumber</a:t>
            </a:r>
            <a:r>
              <a:rPr lang="en-US" sz="1600" b="1" baseline="0" dirty="0" smtClean="0"/>
              <a:t> Tariff of 1922 – </a:t>
            </a:r>
            <a:r>
              <a:rPr lang="en-US" sz="1600" b="0" baseline="0" dirty="0" smtClean="0"/>
              <a:t>Raised ad valorem rates on dutiable goods to 38.5% and 14% overall. </a:t>
            </a:r>
            <a:endParaRPr lang="en-US" sz="1600" b="1" dirty="0"/>
          </a:p>
        </p:txBody>
      </p:sp>
      <p:sp>
        <p:nvSpPr>
          <p:cNvPr id="4" name="Slide Number Placeholder 3"/>
          <p:cNvSpPr>
            <a:spLocks noGrp="1"/>
          </p:cNvSpPr>
          <p:nvPr>
            <p:ph type="sldNum" sz="quarter" idx="10"/>
          </p:nvPr>
        </p:nvSpPr>
        <p:spPr/>
        <p:txBody>
          <a:bodyPr/>
          <a:lstStyle/>
          <a:p>
            <a:fld id="{9AEFF92C-64ED-4480-BBF5-9EF4B00126EE}" type="slidenum">
              <a:rPr lang="en-US" smtClean="0"/>
              <a:pPr/>
              <a:t>45</a:t>
            </a:fld>
            <a:endParaRPr lang="en-US"/>
          </a:p>
        </p:txBody>
      </p:sp>
    </p:spTree>
    <p:extLst>
      <p:ext uri="{BB962C8B-B14F-4D97-AF65-F5344CB8AC3E}">
        <p14:creationId xmlns:p14="http://schemas.microsoft.com/office/powerpoint/2010/main" val="3186345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EFF92C-64ED-4480-BBF5-9EF4B00126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World</a:t>
            </a:r>
            <a:r>
              <a:rPr lang="en-US" sz="1600" baseline="0" dirty="0" smtClean="0"/>
              <a:t> War I cast a giant shadow over the whole of the 20</a:t>
            </a:r>
            <a:r>
              <a:rPr lang="en-US" sz="1600" baseline="30000" dirty="0" smtClean="0"/>
              <a:t>th</a:t>
            </a:r>
            <a:r>
              <a:rPr lang="en-US" sz="1600" baseline="0" dirty="0" smtClean="0"/>
              <a:t> century, and especially over the 1920s and 1930s. The events depicted on this slide all had their roots in World War I and the peace treaties that resulted from the war.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Decline of production.</a:t>
            </a:r>
            <a:r>
              <a:rPr lang="en-US" sz="1600" b="1" baseline="0" dirty="0" smtClean="0"/>
              <a:t>  </a:t>
            </a:r>
            <a:r>
              <a:rPr lang="en-US" sz="1600" dirty="0" smtClean="0"/>
              <a:t>Mass conscription of peasants, agricultural</a:t>
            </a:r>
            <a:r>
              <a:rPr lang="en-US" sz="1600" baseline="0" dirty="0" smtClean="0"/>
              <a:t> laborers, and urban workers</a:t>
            </a:r>
            <a:r>
              <a:rPr lang="en-US" sz="1600" dirty="0" smtClean="0"/>
              <a:t> led to a decline in civilian production, especially agricultural production. With fewer</a:t>
            </a:r>
            <a:r>
              <a:rPr lang="en-US" sz="1600" baseline="0" dirty="0" smtClean="0"/>
              <a:t> available farm  laborers, large landowners could not afford to hire farm workers so that grain-producing land went out of production. Peasant families, with many of their male members in military service and unable to buy high-priced civilian goods, reverted to subsistence farming.</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t>Inadequate railroads. </a:t>
            </a:r>
            <a:r>
              <a:rPr lang="en-US" sz="1600" b="0" baseline="0" dirty="0" smtClean="0"/>
              <a:t> Russia is a land of vast spaces. The cities where industry was concentrated were far from the major grain growing areas of the Ukraine, the oil-producing fields of Baku and Azerbaijan,  and the coal fields of the Donets Basin. Both the cities and commodity-producing areas were in turn far from the front. The result was that the railroads could not meet the simultaneous demands of both the Army and the urban populations. </a:t>
            </a:r>
            <a:endParaRPr lang="en-US" sz="1600" b="1"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Impacts of the Decline of the Russian Economy.  </a:t>
            </a:r>
            <a:r>
              <a:rPr lang="en-US" sz="1600" b="0" dirty="0" smtClean="0"/>
              <a:t>The decline of the Russian economy was reflected in both food/fuel shortages</a:t>
            </a:r>
            <a:r>
              <a:rPr lang="en-US" sz="1600" b="0" baseline="0" dirty="0" smtClean="0"/>
              <a:t> and rampant inflation in the cities. These shortages were aggravated by the especially cold winter of 1916-17. It was the protest of women, marching on International Women’s Day, that precipitated the “February” Revolution when urban workers and Petrograd garrison soldiers joined the Revolution and the Russian army refused to fire on the crowds. </a:t>
            </a:r>
          </a:p>
          <a:p>
            <a:r>
              <a:rPr lang="en-US" sz="1600" b="1" baseline="0" dirty="0" smtClean="0"/>
              <a:t>Bolshevik coup. </a:t>
            </a:r>
            <a:r>
              <a:rPr lang="en-US" sz="1600" b="0" baseline="0" dirty="0" smtClean="0"/>
              <a:t>The inability of the Provisional Government to solve or even effectively deal with the economic problems that precipitated the February Revolution and the government’s inability to win or end the war precipitated the Bolshevik coup. </a:t>
            </a:r>
          </a:p>
          <a:p>
            <a:r>
              <a:rPr lang="en-US" sz="1600" b="1" baseline="0" dirty="0" smtClean="0"/>
              <a:t>Civil War.  </a:t>
            </a:r>
            <a:r>
              <a:rPr lang="en-US" sz="1600" b="0" baseline="0" dirty="0" smtClean="0"/>
              <a:t>The Bolshevik coup in turn led to civil war. Motivated by anti-communism, by a desire to keep Allied war supplies at Vladivostok , Murmansk, and Archangel out of German hands, and by a hope of keeping Russia engaged on the Eastern Front, the Allies intervened on the side of the “Whites”  The intervention, however, was not of a scale sufficient to defeat the Bolsheviks, but was enough to leave the Soviets with a deep suspicion of the West and a paranoid fear that the capitalist world was out to get them.  </a:t>
            </a:r>
            <a:endParaRPr lang="en-US" sz="1600" b="1"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600" b="1" baseline="0" dirty="0" smtClean="0"/>
              <a:t>Split between Socialists &amp; Communists -</a:t>
            </a:r>
            <a:r>
              <a:rPr lang="en-US" sz="1600" baseline="0" dirty="0" smtClean="0"/>
              <a:t>The Split was over: 1) </a:t>
            </a:r>
            <a:r>
              <a:rPr lang="en-US" sz="1600" dirty="0" smtClean="0"/>
              <a:t>Party organization: Elitist revolutionary party </a:t>
            </a:r>
            <a:r>
              <a:rPr lang="en-US" sz="1600" dirty="0" err="1" smtClean="0"/>
              <a:t>vs</a:t>
            </a:r>
            <a:r>
              <a:rPr lang="en-US" sz="1600" dirty="0" smtClean="0"/>
              <a:t> Mass-movement party &amp; 2) How to Achieve power: Violent revolution </a:t>
            </a:r>
            <a:r>
              <a:rPr lang="en-US" sz="1600" dirty="0" err="1" smtClean="0"/>
              <a:t>vs</a:t>
            </a:r>
            <a:r>
              <a:rPr lang="en-US" sz="1600" dirty="0" smtClean="0"/>
              <a:t> Democratic election. In Germany,</a:t>
            </a:r>
            <a:r>
              <a:rPr lang="en-US" sz="1600" baseline="0" dirty="0" smtClean="0"/>
              <a:t> this split was to have tragic results since it led the German Communists to see the German Socialists (and not the Nazis) as their primary enemy. </a:t>
            </a:r>
          </a:p>
          <a:p>
            <a:pPr lvl="0"/>
            <a:r>
              <a:rPr lang="en-US" sz="1600" b="1" baseline="0" dirty="0" smtClean="0"/>
              <a:t>Fear of Revolution – </a:t>
            </a:r>
            <a:r>
              <a:rPr lang="en-US" sz="1600" b="0" baseline="0" dirty="0" smtClean="0"/>
              <a:t>The triumph of the Communists in Russia and the possibility of their possible accession to power elsewhere in Europe heightened the fears of political-economic-social elites and the paranoia of the political Right. By focusing fears upon communism, it blinded people to the dangers and radicalism of the Fascists and Nazis. It led many conservatives into the illusion that “the enemy of my enemy [the Communists] is my friend.” </a:t>
            </a:r>
            <a:endParaRPr lang="en-US" sz="1600" b="1" dirty="0" smtClean="0"/>
          </a:p>
          <a:p>
            <a:pPr lvl="1"/>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817CC866-7F5A-442D-B042-BB0777470BA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940842-60A8-42A9-9873-10DBEB0C0788}" type="datetime1">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1F3A3-7740-4D4A-A31A-5D899DD18863}" type="datetime1">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6E0DB-1B36-4871-9AEB-2B9FCB3E8874}" type="datetime1">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0E8F1-48CC-498F-A26B-6D649EBFCE82}" type="datetime1">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84E7D-F70D-4842-A131-DA45A898A521}" type="datetime1">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BD5B9F-587B-41BB-AF03-957C3ED7609E}" type="datetime1">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705C4-BAFA-43EA-A542-3FEC6E71B693}" type="datetime1">
              <a:rPr lang="en-US" smtClean="0"/>
              <a:pPr/>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F3529-5B73-4899-9833-4E7CA27D6792}" type="datetime1">
              <a:rPr lang="en-US" smtClean="0"/>
              <a:pPr/>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8AC3B-E1EA-4485-B9AF-6A1BA9CA9F40}" type="datetime1">
              <a:rPr lang="en-US" smtClean="0"/>
              <a:pPr/>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5B104-4F74-4F77-AC41-D70CEC8F1750}" type="datetime1">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5491D-918F-4D64-A375-88631656ACEF}" type="datetime1">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A5A7D-14B8-4402-9028-6D6EDBE082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2C90F-D76A-4A05-A7E6-A209CD692682}" type="datetime1">
              <a:rPr lang="en-US" smtClean="0"/>
              <a:pPr/>
              <a:t>3/17/2013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A5A7D-14B8-4402-9028-6D6EDBE082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 Between</a:t>
            </a:r>
            <a:r>
              <a:rPr lang="en-US" baseline="0" dirty="0" smtClean="0"/>
              <a:t> the World Wars</a:t>
            </a:r>
            <a:endParaRPr lang="en-US" dirty="0"/>
          </a:p>
        </p:txBody>
      </p:sp>
      <p:sp>
        <p:nvSpPr>
          <p:cNvPr id="3" name="Subtitle 2"/>
          <p:cNvSpPr>
            <a:spLocks noGrp="1"/>
          </p:cNvSpPr>
          <p:nvPr>
            <p:ph type="subTitle" idx="1"/>
          </p:nvPr>
        </p:nvSpPr>
        <p:spPr/>
        <p:txBody>
          <a:bodyPr/>
          <a:lstStyle/>
          <a:p>
            <a:r>
              <a:rPr lang="en-US" dirty="0" smtClean="0"/>
              <a:t>Class 1</a:t>
            </a:r>
          </a:p>
          <a:p>
            <a:r>
              <a:rPr lang="en-US" dirty="0" smtClean="0"/>
              <a:t>William A. Reader</a:t>
            </a:r>
          </a:p>
          <a:p>
            <a:r>
              <a:rPr lang="en-US" dirty="0" smtClean="0"/>
              <a:t>E-mail: </a:t>
            </a:r>
            <a:r>
              <a:rPr lang="en-US" dirty="0" smtClean="0">
                <a:hlinkClick r:id="rId3"/>
              </a:rPr>
              <a:t>williamreader40@gmail.com </a:t>
            </a:r>
          </a:p>
          <a:p>
            <a:endParaRPr lang="en-US" dirty="0" smtClean="0"/>
          </a:p>
        </p:txBody>
      </p:sp>
      <p:sp>
        <p:nvSpPr>
          <p:cNvPr id="4" name="Slide Number Placeholder 3"/>
          <p:cNvSpPr>
            <a:spLocks noGrp="1"/>
          </p:cNvSpPr>
          <p:nvPr>
            <p:ph type="sldNum" sz="quarter" idx="12"/>
          </p:nvPr>
        </p:nvSpPr>
        <p:spPr/>
        <p:txBody>
          <a:bodyPr/>
          <a:lstStyle/>
          <a:p>
            <a:fld id="{E93A5A7D-14B8-4402-9028-6D6EDBE0827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a:t>
            </a:r>
            <a:r>
              <a:rPr lang="en-US" baseline="0" dirty="0" smtClean="0"/>
              <a:t> the US Involvement in WWI</a:t>
            </a:r>
            <a:endParaRPr lang="en-US" dirty="0"/>
          </a:p>
        </p:txBody>
      </p:sp>
      <p:sp>
        <p:nvSpPr>
          <p:cNvPr id="3" name="Content Placeholder 2"/>
          <p:cNvSpPr>
            <a:spLocks noGrp="1"/>
          </p:cNvSpPr>
          <p:nvPr>
            <p:ph idx="1"/>
          </p:nvPr>
        </p:nvSpPr>
        <p:spPr/>
        <p:txBody>
          <a:bodyPr/>
          <a:lstStyle/>
          <a:p>
            <a:r>
              <a:rPr lang="en-US" dirty="0" smtClean="0"/>
              <a:t>US involvement in WWI had impacts in many different areas</a:t>
            </a:r>
          </a:p>
          <a:p>
            <a:pPr lvl="1"/>
            <a:r>
              <a:rPr lang="en-US" dirty="0" smtClean="0"/>
              <a:t>Financial</a:t>
            </a:r>
          </a:p>
          <a:p>
            <a:pPr lvl="1"/>
            <a:r>
              <a:rPr lang="en-US" dirty="0" smtClean="0"/>
              <a:t>Agricultural</a:t>
            </a:r>
          </a:p>
          <a:p>
            <a:pPr lvl="1"/>
            <a:r>
              <a:rPr lang="en-US" dirty="0" smtClean="0"/>
              <a:t>Industrial</a:t>
            </a:r>
          </a:p>
          <a:p>
            <a:pPr lvl="1"/>
            <a:r>
              <a:rPr lang="en-US" dirty="0" smtClean="0"/>
              <a:t>Political</a:t>
            </a:r>
          </a:p>
          <a:p>
            <a:pPr lvl="1"/>
            <a:r>
              <a:rPr lang="en-US" dirty="0" smtClean="0"/>
              <a:t>Other</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Impact of WWI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Sizable increase in the national debt</a:t>
            </a:r>
          </a:p>
          <a:p>
            <a:pPr lvl="1"/>
            <a:r>
              <a:rPr lang="en-US" dirty="0" smtClean="0"/>
              <a:t>Led to postwar policies of cutting federal </a:t>
            </a:r>
            <a:r>
              <a:rPr lang="en-US" dirty="0" err="1" smtClean="0"/>
              <a:t>govt</a:t>
            </a:r>
            <a:r>
              <a:rPr lang="en-US" dirty="0" smtClean="0"/>
              <a:t> expenditures</a:t>
            </a:r>
          </a:p>
          <a:p>
            <a:r>
              <a:rPr lang="en-US" dirty="0" smtClean="0"/>
              <a:t>Income Tax becomes the dominant mode of taxation </a:t>
            </a:r>
          </a:p>
          <a:p>
            <a:r>
              <a:rPr lang="en-US" dirty="0" smtClean="0"/>
              <a:t>Mass marketing of war bonds as both an investment and as a means of showing one’s patriotism</a:t>
            </a:r>
          </a:p>
          <a:p>
            <a:pPr lvl="1"/>
            <a:r>
              <a:rPr lang="en-US" dirty="0" smtClean="0"/>
              <a:t>Made a large proportion of the American public bondholders</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Impact of WWI - 2</a:t>
            </a:r>
            <a:endParaRPr lang="en-US" dirty="0"/>
          </a:p>
        </p:txBody>
      </p:sp>
      <p:sp>
        <p:nvSpPr>
          <p:cNvPr id="3" name="Content Placeholder 2"/>
          <p:cNvSpPr>
            <a:spLocks noGrp="1"/>
          </p:cNvSpPr>
          <p:nvPr>
            <p:ph idx="1"/>
          </p:nvPr>
        </p:nvSpPr>
        <p:spPr/>
        <p:txBody>
          <a:bodyPr>
            <a:normAutofit lnSpcReduction="10000"/>
          </a:bodyPr>
          <a:lstStyle/>
          <a:p>
            <a:r>
              <a:rPr lang="en-US" dirty="0" smtClean="0"/>
              <a:t>Generated a high-degree of inflation</a:t>
            </a:r>
          </a:p>
          <a:p>
            <a:pPr lvl="1"/>
            <a:r>
              <a:rPr lang="en-US" dirty="0" smtClean="0"/>
              <a:t>CPI doubled between 1915 and 1920</a:t>
            </a:r>
          </a:p>
          <a:p>
            <a:r>
              <a:rPr lang="en-US" dirty="0" smtClean="0"/>
              <a:t>Led the Federal Reserve to raise the discount rate from 4% to 7%</a:t>
            </a:r>
          </a:p>
          <a:p>
            <a:r>
              <a:rPr lang="en-US" dirty="0" smtClean="0"/>
              <a:t>The resulting recession was a major factor in the </a:t>
            </a:r>
            <a:r>
              <a:rPr lang="en-US" dirty="0"/>
              <a:t>defeat of the Democrats in the 1920 </a:t>
            </a:r>
            <a:r>
              <a:rPr lang="en-US" dirty="0" smtClean="0"/>
              <a:t>Election</a:t>
            </a:r>
          </a:p>
          <a:p>
            <a:pPr lvl="1"/>
            <a:r>
              <a:rPr lang="en-US" dirty="0" smtClean="0"/>
              <a:t>Other factors were the abrupt cancellation of war contracts and the process of demobilization</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12</a:t>
            </a:fld>
            <a:endParaRPr lang="en-US"/>
          </a:p>
        </p:txBody>
      </p:sp>
    </p:spTree>
    <p:extLst>
      <p:ext uri="{BB962C8B-B14F-4D97-AF65-F5344CB8AC3E}">
        <p14:creationId xmlns:p14="http://schemas.microsoft.com/office/powerpoint/2010/main" val="1314079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Impact of WWI - 1</a:t>
            </a:r>
            <a:endParaRPr lang="en-US" dirty="0"/>
          </a:p>
        </p:txBody>
      </p:sp>
      <p:sp>
        <p:nvSpPr>
          <p:cNvPr id="3" name="Content Placeholder 2"/>
          <p:cNvSpPr>
            <a:spLocks noGrp="1"/>
          </p:cNvSpPr>
          <p:nvPr>
            <p:ph idx="1"/>
          </p:nvPr>
        </p:nvSpPr>
        <p:spPr/>
        <p:txBody>
          <a:bodyPr/>
          <a:lstStyle/>
          <a:p>
            <a:r>
              <a:rPr lang="en-US" dirty="0" smtClean="0"/>
              <a:t>European food production declined as agricultural manpower was drafted into military service</a:t>
            </a:r>
          </a:p>
          <a:p>
            <a:pPr lvl="1"/>
            <a:r>
              <a:rPr lang="en-US" dirty="0" smtClean="0"/>
              <a:t>Led U.S. farmers to vastly expand agricultural production</a:t>
            </a:r>
          </a:p>
          <a:p>
            <a:pPr lvl="2"/>
            <a:r>
              <a:rPr lang="en-US" dirty="0" smtClean="0"/>
              <a:t>Farmers took on mortgages to purchase land and to mechanize agricultural production</a:t>
            </a:r>
          </a:p>
          <a:p>
            <a:pPr lvl="2"/>
            <a:r>
              <a:rPr lang="en-US" dirty="0" smtClean="0"/>
              <a:t>Mechanization and chemical fertilizers led to a vast increase in productivity</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Impact</a:t>
            </a:r>
            <a:r>
              <a:rPr lang="en-US" baseline="0" dirty="0" smtClean="0"/>
              <a:t> of WWI - 2</a:t>
            </a:r>
            <a:endParaRPr lang="en-US" dirty="0"/>
          </a:p>
        </p:txBody>
      </p:sp>
      <p:sp>
        <p:nvSpPr>
          <p:cNvPr id="3" name="Content Placeholder 2"/>
          <p:cNvSpPr>
            <a:spLocks noGrp="1"/>
          </p:cNvSpPr>
          <p:nvPr>
            <p:ph idx="1"/>
          </p:nvPr>
        </p:nvSpPr>
        <p:spPr/>
        <p:txBody>
          <a:bodyPr/>
          <a:lstStyle/>
          <a:p>
            <a:r>
              <a:rPr lang="en-US" dirty="0" smtClean="0"/>
              <a:t>A Depressed agricultural economy in the 1920s due to:</a:t>
            </a:r>
          </a:p>
          <a:p>
            <a:pPr lvl="1"/>
            <a:r>
              <a:rPr lang="en-US" dirty="0" smtClean="0"/>
              <a:t>Post-war return of European agriculture to normal levels of production </a:t>
            </a:r>
          </a:p>
          <a:p>
            <a:pPr lvl="1"/>
            <a:r>
              <a:rPr lang="en-US" dirty="0" smtClean="0"/>
              <a:t>The increased productivity and expanded output of American agriculture which led to: </a:t>
            </a:r>
          </a:p>
          <a:p>
            <a:pPr lvl="2"/>
            <a:r>
              <a:rPr lang="en-US" dirty="0" smtClean="0"/>
              <a:t>Crop surpluses, </a:t>
            </a:r>
          </a:p>
          <a:p>
            <a:pPr lvl="2"/>
            <a:r>
              <a:rPr lang="en-US" dirty="0" smtClean="0"/>
              <a:t>Low farm prices</a:t>
            </a:r>
          </a:p>
          <a:p>
            <a:pPr lvl="2"/>
            <a:r>
              <a:rPr lang="en-US" dirty="0" smtClean="0"/>
              <a:t>Farmer agitation for measures that would restore parity</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Impact of WWI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Created a big demand for munitions, steel, motor vehicles, communications equipment, and ships</a:t>
            </a:r>
          </a:p>
          <a:p>
            <a:pPr lvl="1"/>
            <a:r>
              <a:rPr lang="en-US" dirty="0" smtClean="0"/>
              <a:t>Turned DuPont into a chemical-industrial giant</a:t>
            </a:r>
          </a:p>
          <a:p>
            <a:pPr lvl="0"/>
            <a:r>
              <a:rPr lang="en-US" dirty="0" smtClean="0"/>
              <a:t>Created a planned</a:t>
            </a:r>
            <a:r>
              <a:rPr lang="en-US" baseline="0" dirty="0" smtClean="0"/>
              <a:t> economy run largely by big business interests via the Federal Government’s War Industries Board (WIB)</a:t>
            </a:r>
          </a:p>
          <a:p>
            <a:pPr lvl="1"/>
            <a:r>
              <a:rPr lang="en-US" dirty="0" smtClean="0"/>
              <a:t>WIB had  over 60 commodity divisions relating to specific industries that:</a:t>
            </a:r>
          </a:p>
          <a:p>
            <a:pPr lvl="2"/>
            <a:r>
              <a:rPr lang="en-US" dirty="0" smtClean="0"/>
              <a:t>Were largely staffed by people from the industry</a:t>
            </a:r>
          </a:p>
          <a:p>
            <a:pPr lvl="2"/>
            <a:r>
              <a:rPr lang="en-US" dirty="0" smtClean="0"/>
              <a:t>Were interwoven with the supply departments of the Army, Navy, other Federal agencies, and even the Allies</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a:t>
            </a:r>
            <a:r>
              <a:rPr lang="en-US" baseline="0" dirty="0" smtClean="0"/>
              <a:t> Impact of WWI - 2</a:t>
            </a:r>
            <a:endParaRPr lang="en-US" dirty="0"/>
          </a:p>
        </p:txBody>
      </p:sp>
      <p:sp>
        <p:nvSpPr>
          <p:cNvPr id="3" name="Content Placeholder 2"/>
          <p:cNvSpPr>
            <a:spLocks noGrp="1"/>
          </p:cNvSpPr>
          <p:nvPr>
            <p:ph idx="1"/>
          </p:nvPr>
        </p:nvSpPr>
        <p:spPr/>
        <p:txBody>
          <a:bodyPr/>
          <a:lstStyle/>
          <a:p>
            <a:r>
              <a:rPr lang="en-US" dirty="0" smtClean="0"/>
              <a:t>WIB Conservation Division standardized a whole host of products in terms of size, color, versions, and variety</a:t>
            </a:r>
          </a:p>
          <a:p>
            <a:pPr lvl="1"/>
            <a:r>
              <a:rPr lang="en-US" dirty="0" smtClean="0"/>
              <a:t>E.g. Sizes, colors, &amp; varieties of clothing; the shaping and sizes of drill bits &amp; screw threads</a:t>
            </a:r>
          </a:p>
          <a:p>
            <a:pPr lvl="0"/>
            <a:r>
              <a:rPr lang="en-US" dirty="0" smtClean="0"/>
              <a:t>Prior to WWI, each company and industry had determined its own standards</a:t>
            </a:r>
          </a:p>
          <a:p>
            <a:pPr lvl="2"/>
            <a:r>
              <a:rPr lang="en-US" dirty="0" smtClean="0"/>
              <a:t>250 types of plow models</a:t>
            </a:r>
          </a:p>
          <a:p>
            <a:pPr lvl="2"/>
            <a:r>
              <a:rPr lang="en-US" dirty="0" smtClean="0"/>
              <a:t>755 types of drills</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a:t>
            </a:r>
            <a:r>
              <a:rPr lang="en-US" baseline="0" dirty="0" smtClean="0"/>
              <a:t> Impact of WWI – 3</a:t>
            </a:r>
            <a:endParaRPr lang="en-US" dirty="0"/>
          </a:p>
        </p:txBody>
      </p:sp>
      <p:sp>
        <p:nvSpPr>
          <p:cNvPr id="3" name="Content Placeholder 2"/>
          <p:cNvSpPr>
            <a:spLocks noGrp="1"/>
          </p:cNvSpPr>
          <p:nvPr>
            <p:ph idx="1"/>
          </p:nvPr>
        </p:nvSpPr>
        <p:spPr/>
        <p:txBody>
          <a:bodyPr/>
          <a:lstStyle/>
          <a:p>
            <a:r>
              <a:rPr lang="en-US" dirty="0" smtClean="0"/>
              <a:t>WIB Price-Fixing Committee was responsible for:</a:t>
            </a:r>
          </a:p>
          <a:p>
            <a:pPr lvl="1"/>
            <a:r>
              <a:rPr lang="en-US" dirty="0" smtClean="0"/>
              <a:t>Setting prices to control inflation</a:t>
            </a:r>
          </a:p>
          <a:p>
            <a:pPr lvl="1"/>
            <a:r>
              <a:rPr lang="en-US" dirty="0" smtClean="0"/>
              <a:t>Guaranteeing</a:t>
            </a:r>
            <a:r>
              <a:rPr lang="en-US" baseline="0" dirty="0" smtClean="0"/>
              <a:t> a ‘fair profit’ to the producers in order to stabilize the market</a:t>
            </a:r>
          </a:p>
        </p:txBody>
      </p:sp>
      <p:sp>
        <p:nvSpPr>
          <p:cNvPr id="4" name="Slide Number Placeholder 3"/>
          <p:cNvSpPr>
            <a:spLocks noGrp="1"/>
          </p:cNvSpPr>
          <p:nvPr>
            <p:ph type="sldNum" sz="quarter" idx="12"/>
          </p:nvPr>
        </p:nvSpPr>
        <p:spPr/>
        <p:txBody>
          <a:bodyPr/>
          <a:lstStyle/>
          <a:p>
            <a:fld id="{E93A5A7D-14B8-4402-9028-6D6EDBE0827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Impact of WWI - 4</a:t>
            </a:r>
            <a:endParaRPr lang="en-US" dirty="0"/>
          </a:p>
        </p:txBody>
      </p:sp>
      <p:sp>
        <p:nvSpPr>
          <p:cNvPr id="3" name="Content Placeholder 2"/>
          <p:cNvSpPr>
            <a:spLocks noGrp="1"/>
          </p:cNvSpPr>
          <p:nvPr>
            <p:ph idx="1"/>
          </p:nvPr>
        </p:nvSpPr>
        <p:spPr/>
        <p:txBody>
          <a:bodyPr/>
          <a:lstStyle/>
          <a:p>
            <a:r>
              <a:rPr lang="en-US" dirty="0" smtClean="0"/>
              <a:t>The Food Administration</a:t>
            </a:r>
          </a:p>
          <a:p>
            <a:pPr lvl="1"/>
            <a:r>
              <a:rPr lang="en-US" dirty="0" smtClean="0"/>
              <a:t>Headed by Herbert Hoover</a:t>
            </a:r>
          </a:p>
          <a:p>
            <a:pPr lvl="1"/>
            <a:r>
              <a:rPr lang="en-US" dirty="0" smtClean="0"/>
              <a:t>Persuaded Americans to eat fish and vegetables in place of wheat and meat</a:t>
            </a:r>
          </a:p>
          <a:p>
            <a:pPr lvl="2"/>
            <a:r>
              <a:rPr lang="en-US" dirty="0" smtClean="0"/>
              <a:t>Promoted “</a:t>
            </a:r>
            <a:r>
              <a:rPr lang="en-US" dirty="0" err="1" smtClean="0"/>
              <a:t>wheatless</a:t>
            </a:r>
            <a:r>
              <a:rPr lang="en-US" dirty="0" smtClean="0"/>
              <a:t>’ and ‘meatless’ days</a:t>
            </a:r>
          </a:p>
          <a:p>
            <a:pPr lvl="3"/>
            <a:r>
              <a:rPr lang="en-US" dirty="0" smtClean="0"/>
              <a:t>Popularized spaghetti  (pasta with tomato sauce) as both a meat </a:t>
            </a:r>
            <a:r>
              <a:rPr lang="en-US" dirty="0" err="1" smtClean="0"/>
              <a:t>strecher</a:t>
            </a:r>
            <a:r>
              <a:rPr lang="en-US" dirty="0" smtClean="0"/>
              <a:t> and as a dish for meatless days</a:t>
            </a:r>
          </a:p>
          <a:p>
            <a:pPr lvl="1"/>
            <a:r>
              <a:rPr lang="en-US" dirty="0" smtClean="0"/>
              <a:t>Standardized food sizes &amp; portions</a:t>
            </a:r>
          </a:p>
          <a:p>
            <a:pPr lvl="2"/>
            <a:r>
              <a:rPr lang="en-US" dirty="0" smtClean="0"/>
              <a:t>Standardized the size of bread loaves</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Administration Poster</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59424" y="1600200"/>
            <a:ext cx="3225151" cy="4525963"/>
          </a:xfrm>
        </p:spPr>
      </p:pic>
      <p:sp>
        <p:nvSpPr>
          <p:cNvPr id="4" name="Slide Number Placeholder 3"/>
          <p:cNvSpPr>
            <a:spLocks noGrp="1"/>
          </p:cNvSpPr>
          <p:nvPr>
            <p:ph type="sldNum" sz="quarter" idx="12"/>
          </p:nvPr>
        </p:nvSpPr>
        <p:spPr/>
        <p:txBody>
          <a:bodyPr/>
          <a:lstStyle/>
          <a:p>
            <a:fld id="{E93A5A7D-14B8-4402-9028-6D6EDBE08278}" type="slidenum">
              <a:rPr lang="en-US" smtClean="0"/>
              <a:pPr/>
              <a:t>19</a:t>
            </a:fld>
            <a:endParaRPr lang="en-US"/>
          </a:p>
        </p:txBody>
      </p:sp>
    </p:spTree>
    <p:extLst>
      <p:ext uri="{BB962C8B-B14F-4D97-AF65-F5344CB8AC3E}">
        <p14:creationId xmlns:p14="http://schemas.microsoft.com/office/powerpoint/2010/main" val="201075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Is This Important?</a:t>
            </a:r>
            <a:endParaRPr lang="en-US" dirty="0"/>
          </a:p>
        </p:txBody>
      </p:sp>
      <p:sp>
        <p:nvSpPr>
          <p:cNvPr id="3" name="Content Placeholder 2"/>
          <p:cNvSpPr>
            <a:spLocks noGrp="1"/>
          </p:cNvSpPr>
          <p:nvPr>
            <p:ph idx="1"/>
          </p:nvPr>
        </p:nvSpPr>
        <p:spPr/>
        <p:txBody>
          <a:bodyPr>
            <a:normAutofit lnSpcReduction="10000"/>
          </a:bodyPr>
          <a:lstStyle/>
          <a:p>
            <a:r>
              <a:rPr lang="en-US" dirty="0" smtClean="0"/>
              <a:t>The era between America’s entry into World War I and America’s entry into World War II is an important era – much that defines our modern world and modern America had its roots in this era</a:t>
            </a:r>
          </a:p>
          <a:p>
            <a:r>
              <a:rPr lang="en-US" dirty="0" smtClean="0"/>
              <a:t>Many of you had parents and/or grandparents who came of age and lived through this era</a:t>
            </a:r>
          </a:p>
          <a:p>
            <a:pPr lvl="1"/>
            <a:r>
              <a:rPr lang="en-US" dirty="0" smtClean="0"/>
              <a:t>Understanding the world they lived in will help us understand them</a:t>
            </a:r>
          </a:p>
        </p:txBody>
      </p:sp>
      <p:sp>
        <p:nvSpPr>
          <p:cNvPr id="4" name="Slide Number Placeholder 3"/>
          <p:cNvSpPr>
            <a:spLocks noGrp="1"/>
          </p:cNvSpPr>
          <p:nvPr>
            <p:ph type="sldNum" sz="quarter" idx="12"/>
          </p:nvPr>
        </p:nvSpPr>
        <p:spPr/>
        <p:txBody>
          <a:bodyPr/>
          <a:lstStyle/>
          <a:p>
            <a:fld id="{E93A5A7D-14B8-4402-9028-6D6EDBE0827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Administration Poster</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08043" y="1600200"/>
            <a:ext cx="3327913" cy="4525963"/>
          </a:xfrm>
        </p:spPr>
      </p:pic>
      <p:sp>
        <p:nvSpPr>
          <p:cNvPr id="4" name="Slide Number Placeholder 3"/>
          <p:cNvSpPr>
            <a:spLocks noGrp="1"/>
          </p:cNvSpPr>
          <p:nvPr>
            <p:ph type="sldNum" sz="quarter" idx="12"/>
          </p:nvPr>
        </p:nvSpPr>
        <p:spPr/>
        <p:txBody>
          <a:bodyPr/>
          <a:lstStyle/>
          <a:p>
            <a:fld id="{E93A5A7D-14B8-4402-9028-6D6EDBE08278}" type="slidenum">
              <a:rPr lang="en-US" smtClean="0"/>
              <a:pPr/>
              <a:t>20</a:t>
            </a:fld>
            <a:endParaRPr lang="en-US"/>
          </a:p>
        </p:txBody>
      </p:sp>
    </p:spTree>
    <p:extLst>
      <p:ext uri="{BB962C8B-B14F-4D97-AF65-F5344CB8AC3E}">
        <p14:creationId xmlns:p14="http://schemas.microsoft.com/office/powerpoint/2010/main" val="3525123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Impact of WWI – 5</a:t>
            </a:r>
            <a:endParaRPr lang="en-US" dirty="0"/>
          </a:p>
        </p:txBody>
      </p:sp>
      <p:sp>
        <p:nvSpPr>
          <p:cNvPr id="3" name="Content Placeholder 2"/>
          <p:cNvSpPr>
            <a:spLocks noGrp="1"/>
          </p:cNvSpPr>
          <p:nvPr>
            <p:ph idx="1"/>
          </p:nvPr>
        </p:nvSpPr>
        <p:spPr/>
        <p:txBody>
          <a:bodyPr>
            <a:normAutofit fontScale="92500"/>
          </a:bodyPr>
          <a:lstStyle/>
          <a:p>
            <a:r>
              <a:rPr lang="en-US" dirty="0" smtClean="0"/>
              <a:t>Provided a model</a:t>
            </a:r>
          </a:p>
          <a:p>
            <a:pPr lvl="1"/>
            <a:r>
              <a:rPr lang="en-US" dirty="0" smtClean="0"/>
              <a:t>For big business, a model of what could be achieved by national coordination and cartelization</a:t>
            </a:r>
          </a:p>
          <a:p>
            <a:pPr lvl="1"/>
            <a:r>
              <a:rPr lang="en-US" dirty="0" smtClean="0"/>
              <a:t>For liberal intellectuals, a model that was </a:t>
            </a:r>
          </a:p>
          <a:p>
            <a:pPr lvl="2"/>
            <a:r>
              <a:rPr lang="en-US" dirty="0" smtClean="0"/>
              <a:t>An alternative to both laissez-faire capitalism and Soviet communism</a:t>
            </a:r>
          </a:p>
          <a:p>
            <a:pPr lvl="2"/>
            <a:r>
              <a:rPr lang="en-US" dirty="0" smtClean="0"/>
              <a:t>A way of transcending the weaknesses and social conflicts of both of the above</a:t>
            </a:r>
          </a:p>
          <a:p>
            <a:pPr lvl="1"/>
            <a:r>
              <a:rPr lang="en-US" dirty="0" smtClean="0"/>
              <a:t>For the FDR Administration, a model for many New Deal agencies and programs</a:t>
            </a:r>
          </a:p>
        </p:txBody>
      </p:sp>
      <p:sp>
        <p:nvSpPr>
          <p:cNvPr id="4" name="Slide Number Placeholder 3"/>
          <p:cNvSpPr>
            <a:spLocks noGrp="1"/>
          </p:cNvSpPr>
          <p:nvPr>
            <p:ph type="sldNum" sz="quarter" idx="12"/>
          </p:nvPr>
        </p:nvSpPr>
        <p:spPr/>
        <p:txBody>
          <a:bodyPr/>
          <a:lstStyle/>
          <a:p>
            <a:fld id="{E93A5A7D-14B8-4402-9028-6D6EDBE0827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a:t>
            </a:r>
            <a:r>
              <a:rPr lang="en-US" baseline="0" dirty="0" smtClean="0"/>
              <a:t> Impact of WWI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Wilson created the Committee on Public Information headed by George Creel (CPI) to create the war spirit necessary to fight the war</a:t>
            </a:r>
          </a:p>
          <a:p>
            <a:pPr lvl="1"/>
            <a:r>
              <a:rPr lang="en-US" dirty="0" smtClean="0"/>
              <a:t>Led to an upsurge of anti-German hysteria</a:t>
            </a:r>
          </a:p>
          <a:p>
            <a:pPr lvl="2"/>
            <a:r>
              <a:rPr lang="en-US" dirty="0" smtClean="0"/>
              <a:t>Based on propaganda demonizing everything German</a:t>
            </a:r>
          </a:p>
          <a:p>
            <a:pPr lvl="1"/>
            <a:r>
              <a:rPr lang="en-US" dirty="0" smtClean="0"/>
              <a:t>Pioneered in the use of media celebrities to propagandize and sell war bonds</a:t>
            </a:r>
          </a:p>
          <a:p>
            <a:r>
              <a:rPr lang="en-US" dirty="0" smtClean="0"/>
              <a:t>Erosion of civil liberties</a:t>
            </a:r>
          </a:p>
          <a:p>
            <a:pPr lvl="1"/>
            <a:r>
              <a:rPr lang="en-US" dirty="0" smtClean="0"/>
              <a:t>Suppression of anti-war groups</a:t>
            </a:r>
          </a:p>
          <a:p>
            <a:pPr lvl="1"/>
            <a:r>
              <a:rPr lang="en-US" dirty="0" smtClean="0"/>
              <a:t>Suppression of the American Socialist Party</a:t>
            </a:r>
          </a:p>
          <a:p>
            <a:endParaRPr lang="en-US" dirty="0" smtClean="0"/>
          </a:p>
        </p:txBody>
      </p:sp>
      <p:sp>
        <p:nvSpPr>
          <p:cNvPr id="4" name="Slide Number Placeholder 3"/>
          <p:cNvSpPr>
            <a:spLocks noGrp="1"/>
          </p:cNvSpPr>
          <p:nvPr>
            <p:ph type="sldNum" sz="quarter" idx="12"/>
          </p:nvPr>
        </p:nvSpPr>
        <p:spPr/>
        <p:txBody>
          <a:bodyPr/>
          <a:lstStyle/>
          <a:p>
            <a:fld id="{E93A5A7D-14B8-4402-9028-6D6EDBE0827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 Bond Ad</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23</a:t>
            </a:fld>
            <a:endParaRPr lang="en-US"/>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600200"/>
            <a:ext cx="4191000" cy="4953000"/>
          </a:xfrm>
        </p:spPr>
      </p:pic>
    </p:spTree>
    <p:extLst>
      <p:ext uri="{BB962C8B-B14F-4D97-AF65-F5344CB8AC3E}">
        <p14:creationId xmlns:p14="http://schemas.microsoft.com/office/powerpoint/2010/main" val="316296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Anti-German Propaganda Poster</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90800" y="1828800"/>
            <a:ext cx="4343400" cy="4267200"/>
          </a:xfrm>
        </p:spPr>
      </p:pic>
      <p:sp>
        <p:nvSpPr>
          <p:cNvPr id="4" name="Slide Number Placeholder 3"/>
          <p:cNvSpPr>
            <a:spLocks noGrp="1"/>
          </p:cNvSpPr>
          <p:nvPr>
            <p:ph type="sldNum" sz="quarter" idx="12"/>
          </p:nvPr>
        </p:nvSpPr>
        <p:spPr/>
        <p:txBody>
          <a:bodyPr/>
          <a:lstStyle/>
          <a:p>
            <a:fld id="{E93A5A7D-14B8-4402-9028-6D6EDBE08278}" type="slidenum">
              <a:rPr lang="en-US" smtClean="0"/>
              <a:pPr/>
              <a:t>24</a:t>
            </a:fld>
            <a:endParaRPr lang="en-US"/>
          </a:p>
        </p:txBody>
      </p:sp>
    </p:spTree>
    <p:extLst>
      <p:ext uri="{BB962C8B-B14F-4D97-AF65-F5344CB8AC3E}">
        <p14:creationId xmlns:p14="http://schemas.microsoft.com/office/powerpoint/2010/main" val="2251623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Anti-German Enlistment Poster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600200"/>
            <a:ext cx="3886200" cy="4648199"/>
          </a:xfrm>
        </p:spPr>
      </p:pic>
      <p:sp>
        <p:nvSpPr>
          <p:cNvPr id="4" name="Slide Number Placeholder 3"/>
          <p:cNvSpPr>
            <a:spLocks noGrp="1"/>
          </p:cNvSpPr>
          <p:nvPr>
            <p:ph type="sldNum" sz="quarter" idx="12"/>
          </p:nvPr>
        </p:nvSpPr>
        <p:spPr/>
        <p:txBody>
          <a:bodyPr/>
          <a:lstStyle/>
          <a:p>
            <a:fld id="{E93A5A7D-14B8-4402-9028-6D6EDBE08278}" type="slidenum">
              <a:rPr lang="en-US" smtClean="0"/>
              <a:pPr/>
              <a:t>25</a:t>
            </a:fld>
            <a:endParaRPr lang="en-US"/>
          </a:p>
        </p:txBody>
      </p:sp>
    </p:spTree>
    <p:extLst>
      <p:ext uri="{BB962C8B-B14F-4D97-AF65-F5344CB8AC3E}">
        <p14:creationId xmlns:p14="http://schemas.microsoft.com/office/powerpoint/2010/main" val="1790902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Impact of WWI - 2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Made possible the enactment of Prohibition</a:t>
            </a:r>
          </a:p>
          <a:p>
            <a:pPr lvl="1"/>
            <a:r>
              <a:rPr lang="en-US" dirty="0" smtClean="0"/>
              <a:t>Supporters of Prohibition exploited the belief that drink impeded industrial productivity and soldierly fighting ability</a:t>
            </a:r>
          </a:p>
          <a:p>
            <a:pPr lvl="1"/>
            <a:r>
              <a:rPr lang="en-US" dirty="0" smtClean="0"/>
              <a:t>The Anti-Saloon League successfully linked liquor to disloyalty and beer-drinking with sympathy to the </a:t>
            </a:r>
            <a:r>
              <a:rPr lang="en-US" dirty="0" err="1" smtClean="0"/>
              <a:t>kaiser</a:t>
            </a:r>
            <a:r>
              <a:rPr lang="en-US" dirty="0" smtClean="0"/>
              <a:t> and his Huns</a:t>
            </a:r>
          </a:p>
          <a:p>
            <a:r>
              <a:rPr lang="en-US" dirty="0" smtClean="0"/>
              <a:t>Led to the Post-war “Red scare”</a:t>
            </a:r>
          </a:p>
          <a:p>
            <a:pPr lvl="1"/>
            <a:r>
              <a:rPr lang="en-US" dirty="0" smtClean="0"/>
              <a:t>The Russian Revolution and the founding of the American Communist Party led to a fear that revolution could happen here</a:t>
            </a:r>
          </a:p>
          <a:p>
            <a:pPr lvl="1"/>
            <a:r>
              <a:rPr lang="en-US" dirty="0" smtClean="0"/>
              <a:t>This fear was intensified by the “100% Americanism” promoted by the war and the Creel Committee</a:t>
            </a:r>
          </a:p>
        </p:txBody>
      </p:sp>
      <p:sp>
        <p:nvSpPr>
          <p:cNvPr id="4" name="Slide Number Placeholder 3"/>
          <p:cNvSpPr>
            <a:spLocks noGrp="1"/>
          </p:cNvSpPr>
          <p:nvPr>
            <p:ph type="sldNum" sz="quarter" idx="12"/>
          </p:nvPr>
        </p:nvSpPr>
        <p:spPr/>
        <p:txBody>
          <a:bodyPr/>
          <a:lstStyle/>
          <a:p>
            <a:fld id="{E93A5A7D-14B8-4402-9028-6D6EDBE08278}"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Impact of WWI – 3</a:t>
            </a:r>
            <a:endParaRPr lang="en-US" dirty="0"/>
          </a:p>
        </p:txBody>
      </p:sp>
      <p:sp>
        <p:nvSpPr>
          <p:cNvPr id="3" name="Content Placeholder 2"/>
          <p:cNvSpPr>
            <a:spLocks noGrp="1"/>
          </p:cNvSpPr>
          <p:nvPr>
            <p:ph idx="1"/>
          </p:nvPr>
        </p:nvSpPr>
        <p:spPr/>
        <p:txBody>
          <a:bodyPr>
            <a:normAutofit fontScale="92500" lnSpcReduction="20000"/>
          </a:bodyPr>
          <a:lstStyle/>
          <a:p>
            <a:pPr lvl="0" rtl="0" eaLnBrk="1" latinLnBrk="0" hangingPunct="1"/>
            <a:r>
              <a:rPr lang="en-US" sz="4400" kern="1200" dirty="0" smtClean="0">
                <a:solidFill>
                  <a:schemeClr val="tx1"/>
                </a:solidFill>
                <a:latin typeface="+mj-lt"/>
                <a:ea typeface="+mj-ea"/>
                <a:cs typeface="+mj-cs"/>
              </a:rPr>
              <a:t>Anti-German hysteria (and the Red Scare) in turn led to:</a:t>
            </a:r>
            <a:endParaRPr lang="en-US" sz="4400" dirty="0" smtClean="0"/>
          </a:p>
          <a:p>
            <a:pPr lvl="1"/>
            <a:r>
              <a:rPr lang="en-US" sz="4000" kern="1200" dirty="0" smtClean="0">
                <a:solidFill>
                  <a:schemeClr val="tx1"/>
                </a:solidFill>
                <a:latin typeface="+mj-lt"/>
                <a:ea typeface="+mj-ea"/>
                <a:cs typeface="+mj-cs"/>
              </a:rPr>
              <a:t>A stress on 100% Americanism</a:t>
            </a:r>
          </a:p>
          <a:p>
            <a:pPr lvl="1"/>
            <a:r>
              <a:rPr lang="en-US" sz="4000" dirty="0" smtClean="0">
                <a:latin typeface="+mj-lt"/>
                <a:ea typeface="+mj-ea"/>
                <a:cs typeface="+mj-cs"/>
              </a:rPr>
              <a:t>Immigration Restriction</a:t>
            </a:r>
          </a:p>
          <a:p>
            <a:pPr lvl="2"/>
            <a:r>
              <a:rPr lang="en-US" sz="3600" dirty="0" smtClean="0">
                <a:latin typeface="+mj-lt"/>
                <a:ea typeface="+mj-ea"/>
                <a:cs typeface="+mj-cs"/>
              </a:rPr>
              <a:t>Immigration Act of 1917</a:t>
            </a:r>
          </a:p>
          <a:p>
            <a:pPr lvl="2"/>
            <a:r>
              <a:rPr lang="en-US" sz="3600" dirty="0" smtClean="0">
                <a:latin typeface="+mj-lt"/>
                <a:ea typeface="+mj-ea"/>
                <a:cs typeface="+mj-cs"/>
              </a:rPr>
              <a:t>Emergency Quota Act of 1921</a:t>
            </a:r>
          </a:p>
          <a:p>
            <a:pPr lvl="2"/>
            <a:r>
              <a:rPr lang="en-US" sz="3600" dirty="0" smtClean="0">
                <a:latin typeface="+mj-lt"/>
                <a:ea typeface="+mj-ea"/>
                <a:cs typeface="+mj-cs"/>
              </a:rPr>
              <a:t>Immigration Act of 1924 (National Origins Act)</a:t>
            </a:r>
          </a:p>
        </p:txBody>
      </p:sp>
      <p:sp>
        <p:nvSpPr>
          <p:cNvPr id="4" name="Slide Number Placeholder 3"/>
          <p:cNvSpPr>
            <a:spLocks noGrp="1"/>
          </p:cNvSpPr>
          <p:nvPr>
            <p:ph type="sldNum" sz="quarter" idx="12"/>
          </p:nvPr>
        </p:nvSpPr>
        <p:spPr/>
        <p:txBody>
          <a:bodyPr/>
          <a:lstStyle/>
          <a:p>
            <a:fld id="{E93A5A7D-14B8-4402-9028-6D6EDBE08278}"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Restriction Acts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4400" dirty="0" smtClean="0">
                <a:latin typeface="+mj-lt"/>
                <a:ea typeface="+mj-ea"/>
                <a:cs typeface="+mj-cs"/>
              </a:rPr>
              <a:t>Immigration Act of 1917</a:t>
            </a:r>
          </a:p>
          <a:p>
            <a:pPr lvl="1"/>
            <a:r>
              <a:rPr lang="en-US" sz="4000" dirty="0" smtClean="0">
                <a:latin typeface="+mj-lt"/>
                <a:ea typeface="+mj-ea"/>
                <a:cs typeface="+mj-cs"/>
              </a:rPr>
              <a:t>Barred entry</a:t>
            </a:r>
            <a:r>
              <a:rPr lang="en-US" sz="4000" baseline="0" dirty="0" smtClean="0">
                <a:latin typeface="+mj-lt"/>
                <a:ea typeface="+mj-ea"/>
                <a:cs typeface="+mj-cs"/>
              </a:rPr>
              <a:t> to immigrants from most of Asia</a:t>
            </a:r>
          </a:p>
          <a:p>
            <a:pPr lvl="1"/>
            <a:r>
              <a:rPr lang="en-US" sz="4000" dirty="0" smtClean="0">
                <a:latin typeface="+mj-lt"/>
                <a:ea typeface="+mj-ea"/>
                <a:cs typeface="+mj-cs"/>
              </a:rPr>
              <a:t>Barred many categories of “undesirables”</a:t>
            </a:r>
          </a:p>
          <a:p>
            <a:pPr lvl="1"/>
            <a:r>
              <a:rPr lang="en-US" sz="4000" dirty="0" smtClean="0">
                <a:latin typeface="+mj-lt"/>
                <a:ea typeface="+mj-ea"/>
                <a:cs typeface="+mj-cs"/>
              </a:rPr>
              <a:t>Barred immigrants age 16 and above who were illiterate</a:t>
            </a:r>
          </a:p>
          <a:p>
            <a:pPr lvl="0"/>
            <a:r>
              <a:rPr lang="en-US" sz="4400" dirty="0" smtClean="0"/>
              <a:t>Immigration Act of 1921</a:t>
            </a:r>
          </a:p>
          <a:p>
            <a:pPr lvl="1"/>
            <a:r>
              <a:rPr lang="en-US" sz="4000" dirty="0" smtClean="0"/>
              <a:t>Limited the annual number of immigrants from each country to 3% of the number of persons from that country living in the U.S. in 1910</a:t>
            </a:r>
            <a:endParaRPr lang="en-US" sz="4000" dirty="0" smtClean="0">
              <a:latin typeface="+mj-lt"/>
              <a:ea typeface="+mj-ea"/>
              <a:cs typeface="+mj-cs"/>
            </a:endParaRPr>
          </a:p>
        </p:txBody>
      </p:sp>
      <p:sp>
        <p:nvSpPr>
          <p:cNvPr id="4" name="Slide Number Placeholder 3"/>
          <p:cNvSpPr>
            <a:spLocks noGrp="1"/>
          </p:cNvSpPr>
          <p:nvPr>
            <p:ph type="sldNum" sz="quarter" idx="12"/>
          </p:nvPr>
        </p:nvSpPr>
        <p:spPr/>
        <p:txBody>
          <a:bodyPr/>
          <a:lstStyle/>
          <a:p>
            <a:fld id="{E93A5A7D-14B8-4402-9028-6D6EDBE08278}"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Restriction</a:t>
            </a:r>
            <a:r>
              <a:rPr lang="en-US" baseline="0" dirty="0" smtClean="0"/>
              <a:t> Acts -2</a:t>
            </a:r>
            <a:endParaRPr lang="en-US" dirty="0"/>
          </a:p>
        </p:txBody>
      </p:sp>
      <p:sp>
        <p:nvSpPr>
          <p:cNvPr id="3" name="Content Placeholder 2"/>
          <p:cNvSpPr>
            <a:spLocks noGrp="1"/>
          </p:cNvSpPr>
          <p:nvPr>
            <p:ph idx="1"/>
          </p:nvPr>
        </p:nvSpPr>
        <p:spPr/>
        <p:txBody>
          <a:bodyPr>
            <a:normAutofit fontScale="85000" lnSpcReduction="20000"/>
          </a:bodyPr>
          <a:lstStyle/>
          <a:p>
            <a:r>
              <a:rPr lang="en-US" sz="4400" dirty="0" smtClean="0">
                <a:latin typeface="+mj-lt"/>
                <a:ea typeface="+mj-ea"/>
                <a:cs typeface="+mj-cs"/>
              </a:rPr>
              <a:t>Asian Exclusion Act of 1924</a:t>
            </a:r>
          </a:p>
          <a:p>
            <a:pPr lvl="2"/>
            <a:r>
              <a:rPr lang="en-US" sz="3600" dirty="0" smtClean="0">
                <a:latin typeface="+mj-lt"/>
                <a:ea typeface="+mj-ea"/>
                <a:cs typeface="+mj-cs"/>
              </a:rPr>
              <a:t>Barred immigration from an Asia-Pacific triangle from Japan, China, Korea, India, and Southeast Asia</a:t>
            </a:r>
          </a:p>
          <a:p>
            <a:pPr lvl="2"/>
            <a:r>
              <a:rPr lang="en-US" sz="3600" dirty="0" smtClean="0">
                <a:latin typeface="+mj-lt"/>
                <a:ea typeface="+mj-ea"/>
                <a:cs typeface="+mj-cs"/>
              </a:rPr>
              <a:t>Barred immigration of any persons ineligible for naturalization </a:t>
            </a:r>
          </a:p>
          <a:p>
            <a:pPr lvl="3"/>
            <a:r>
              <a:rPr lang="en-US" sz="3200" dirty="0" smtClean="0">
                <a:latin typeface="+mj-lt"/>
                <a:ea typeface="+mj-ea"/>
                <a:cs typeface="+mj-cs"/>
              </a:rPr>
              <a:t>Non-whites were not deemed eligible for naturalization </a:t>
            </a:r>
          </a:p>
          <a:p>
            <a:r>
              <a:rPr lang="en-US" sz="4400" dirty="0" smtClean="0">
                <a:latin typeface="+mj-lt"/>
                <a:ea typeface="+mj-ea"/>
                <a:cs typeface="+mj-cs"/>
              </a:rPr>
              <a:t>Provoked an official diplomatic protest from Japan</a:t>
            </a:r>
          </a:p>
        </p:txBody>
      </p:sp>
      <p:sp>
        <p:nvSpPr>
          <p:cNvPr id="4" name="Slide Number Placeholder 3"/>
          <p:cNvSpPr>
            <a:spLocks noGrp="1"/>
          </p:cNvSpPr>
          <p:nvPr>
            <p:ph type="sldNum" sz="quarter" idx="12"/>
          </p:nvPr>
        </p:nvSpPr>
        <p:spPr/>
        <p:txBody>
          <a:bodyPr/>
          <a:lstStyle/>
          <a:p>
            <a:fld id="{E93A5A7D-14B8-4402-9028-6D6EDBE08278}"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Innovations</a:t>
            </a:r>
            <a:r>
              <a:rPr lang="en-US" baseline="0" dirty="0" smtClean="0"/>
              <a:t> that Originated Between WWI and WWII - 1</a:t>
            </a:r>
            <a:endParaRPr lang="en-US" dirty="0"/>
          </a:p>
        </p:txBody>
      </p:sp>
      <p:graphicFrame>
        <p:nvGraphicFramePr>
          <p:cNvPr id="7" name="Content Placeholder 6"/>
          <p:cNvGraphicFramePr>
            <a:graphicFrameLocks noGrp="1"/>
          </p:cNvGraphicFramePr>
          <p:nvPr>
            <p:ph idx="1"/>
          </p:nvPr>
        </p:nvGraphicFramePr>
        <p:xfrm>
          <a:off x="457200" y="1600200"/>
          <a:ext cx="8229600" cy="4988560"/>
        </p:xfrm>
        <a:graphic>
          <a:graphicData uri="http://schemas.openxmlformats.org/drawingml/2006/table">
            <a:tbl>
              <a:tblPr>
                <a:tableStyleId>{5C22544A-7EE6-4342-B048-85BDC9FD1C3A}</a:tableStyleId>
              </a:tblPr>
              <a:tblGrid>
                <a:gridCol w="2743200"/>
                <a:gridCol w="2743200"/>
                <a:gridCol w="2743200"/>
              </a:tblGrid>
              <a:tr h="370840">
                <a:tc>
                  <a:txBody>
                    <a:bodyPr/>
                    <a:lstStyle/>
                    <a:p>
                      <a:pPr algn="ctr"/>
                      <a:r>
                        <a:rPr lang="en-US" dirty="0" smtClean="0"/>
                        <a:t>Hertz</a:t>
                      </a:r>
                      <a:r>
                        <a:rPr lang="en-US" baseline="0" dirty="0" smtClean="0"/>
                        <a:t> Rent-a-Car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Aerosol cans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Ballpoint pens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Daylight Saving Time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Academy</a:t>
                      </a:r>
                      <a:r>
                        <a:rPr lang="en-US" baseline="0" dirty="0" smtClean="0"/>
                        <a:t> Awards (Oscars)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Electronic computer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American Legion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Radar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Electron microscope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United Parcel Service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Scotch tape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1" dirty="0" smtClean="0"/>
                        <a:t>Superman</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Thompson</a:t>
                      </a:r>
                      <a:r>
                        <a:rPr lang="en-US" baseline="0" dirty="0" smtClean="0"/>
                        <a:t> sub-machine gun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Macy’s Thanksgiving Day Parade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Birdseye Frozen foods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National Football League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Drive-in movies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1" dirty="0" smtClean="0"/>
                        <a:t>Bugs Bunny</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Radio Broadcasting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1" dirty="0" smtClean="0"/>
                        <a:t>Time </a:t>
                      </a:r>
                      <a:r>
                        <a:rPr lang="en-US" i="0" dirty="0" smtClean="0"/>
                        <a:t>&amp; </a:t>
                      </a:r>
                      <a:r>
                        <a:rPr lang="en-US" i="1" dirty="0" smtClean="0"/>
                        <a:t>Newsweek</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Chanel #5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Color &amp; Sound Motion Pictures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Xerox copies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Loudspeakers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Band-Aids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Gallop Poll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Walt Disney cartoons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Television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Paperback books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“The</a:t>
                      </a:r>
                      <a:r>
                        <a:rPr lang="en-US" baseline="0" dirty="0" smtClean="0"/>
                        <a:t> Big Bang Theory”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35mm cameras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Nylon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Radio</a:t>
                      </a:r>
                      <a:r>
                        <a:rPr lang="en-US" baseline="0" dirty="0" smtClean="0"/>
                        <a:t> astronomy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Monopoly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Canned beer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FM radio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Slide Number Placeholder 7"/>
          <p:cNvSpPr>
            <a:spLocks noGrp="1"/>
          </p:cNvSpPr>
          <p:nvPr>
            <p:ph type="sldNum" sz="quarter" idx="12"/>
          </p:nvPr>
        </p:nvSpPr>
        <p:spPr/>
        <p:txBody>
          <a:bodyPr/>
          <a:lstStyle/>
          <a:p>
            <a:fld id="{E93A5A7D-14B8-4402-9028-6D6EDBE08278}"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Restriction Acts -3 </a:t>
            </a:r>
            <a:endParaRPr lang="en-US" dirty="0"/>
          </a:p>
        </p:txBody>
      </p:sp>
      <p:sp>
        <p:nvSpPr>
          <p:cNvPr id="3" name="Content Placeholder 2"/>
          <p:cNvSpPr>
            <a:spLocks noGrp="1"/>
          </p:cNvSpPr>
          <p:nvPr>
            <p:ph idx="1"/>
          </p:nvPr>
        </p:nvSpPr>
        <p:spPr/>
        <p:txBody>
          <a:bodyPr>
            <a:normAutofit lnSpcReduction="10000"/>
          </a:bodyPr>
          <a:lstStyle/>
          <a:p>
            <a:r>
              <a:rPr lang="en-US" dirty="0" smtClean="0"/>
              <a:t>National</a:t>
            </a:r>
            <a:r>
              <a:rPr lang="en-US" baseline="0" dirty="0" smtClean="0"/>
              <a:t> Origins Act </a:t>
            </a:r>
            <a:r>
              <a:rPr lang="en-US" dirty="0" smtClean="0"/>
              <a:t>of 1924</a:t>
            </a:r>
          </a:p>
          <a:p>
            <a:pPr lvl="1"/>
            <a:r>
              <a:rPr lang="en-US" dirty="0" smtClean="0"/>
              <a:t>Temporarily l</a:t>
            </a:r>
            <a:r>
              <a:rPr lang="en-US" sz="2800" kern="1200" dirty="0" smtClean="0">
                <a:solidFill>
                  <a:schemeClr val="tx1"/>
                </a:solidFill>
                <a:latin typeface="+mn-lt"/>
                <a:ea typeface="+mn-ea"/>
                <a:cs typeface="+mn-cs"/>
              </a:rPr>
              <a:t>imited the annual number of immigrants</a:t>
            </a:r>
          </a:p>
          <a:p>
            <a:pPr lvl="1"/>
            <a:r>
              <a:rPr lang="en-US" dirty="0" smtClean="0"/>
              <a:t>After July 1, 1927 (later postponed to July 1, 1929)</a:t>
            </a:r>
          </a:p>
          <a:p>
            <a:pPr lvl="2" indent="-285750"/>
            <a:r>
              <a:rPr lang="en-US" sz="2400" kern="1200" dirty="0" smtClean="0">
                <a:solidFill>
                  <a:schemeClr val="tx1"/>
                </a:solidFill>
                <a:latin typeface="+mn-lt"/>
                <a:ea typeface="+mn-ea"/>
                <a:cs typeface="+mn-cs"/>
              </a:rPr>
              <a:t>Imposed a total annual quota of 150,000 with the annual quota for any country or nationality being proportional to their proportion of the U.S. population in 1920</a:t>
            </a:r>
          </a:p>
          <a:p>
            <a:pPr lvl="2" indent="-285750"/>
            <a:r>
              <a:rPr lang="en-US" dirty="0" smtClean="0"/>
              <a:t>Gave non-quota status to wives and unmarried children of U.S. citizens and natives of Western Hemisphere countries</a:t>
            </a:r>
          </a:p>
          <a:p>
            <a:pPr lvl="3" indent="-285750"/>
            <a:endParaRPr lang="en-US" sz="2000" kern="1200" dirty="0" smtClean="0">
              <a:solidFill>
                <a:schemeClr val="tx1"/>
              </a:solidFill>
              <a:latin typeface="+mn-lt"/>
              <a:ea typeface="+mn-ea"/>
              <a:cs typeface="+mn-cs"/>
            </a:endParaRPr>
          </a:p>
          <a:p>
            <a:pPr lvl="1"/>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Impacts of WWI -1</a:t>
            </a:r>
            <a:endParaRPr lang="en-US" dirty="0"/>
          </a:p>
        </p:txBody>
      </p:sp>
      <p:sp>
        <p:nvSpPr>
          <p:cNvPr id="3" name="Content Placeholder 2"/>
          <p:cNvSpPr>
            <a:spLocks noGrp="1"/>
          </p:cNvSpPr>
          <p:nvPr>
            <p:ph idx="1"/>
          </p:nvPr>
        </p:nvSpPr>
        <p:spPr/>
        <p:txBody>
          <a:bodyPr>
            <a:normAutofit/>
          </a:bodyPr>
          <a:lstStyle/>
          <a:p>
            <a:r>
              <a:rPr lang="en-US" dirty="0" smtClean="0"/>
              <a:t>Airplane</a:t>
            </a:r>
          </a:p>
          <a:p>
            <a:r>
              <a:rPr lang="en-US" dirty="0" smtClean="0"/>
              <a:t>Gave Hollywood dominance in the motion picture industry</a:t>
            </a:r>
          </a:p>
          <a:p>
            <a:r>
              <a:rPr lang="en-US" dirty="0" smtClean="0"/>
              <a:t>Consumer products</a:t>
            </a:r>
          </a:p>
          <a:p>
            <a:pPr lvl="1"/>
            <a:r>
              <a:rPr lang="en-US" dirty="0" smtClean="0"/>
              <a:t>Safety razors</a:t>
            </a:r>
          </a:p>
          <a:p>
            <a:pPr lvl="1"/>
            <a:r>
              <a:rPr lang="en-US" dirty="0" smtClean="0"/>
              <a:t>Wrist watches</a:t>
            </a:r>
          </a:p>
          <a:p>
            <a:pPr lvl="1"/>
            <a:r>
              <a:rPr lang="en-US" dirty="0" smtClean="0"/>
              <a:t>Kotex</a:t>
            </a:r>
          </a:p>
          <a:p>
            <a:pPr lvl="1"/>
            <a:r>
              <a:rPr lang="en-US" dirty="0" smtClean="0"/>
              <a:t>Cigarettes</a:t>
            </a:r>
          </a:p>
        </p:txBody>
      </p:sp>
      <p:sp>
        <p:nvSpPr>
          <p:cNvPr id="4" name="Slide Number Placeholder 3"/>
          <p:cNvSpPr>
            <a:spLocks noGrp="1"/>
          </p:cNvSpPr>
          <p:nvPr>
            <p:ph type="sldNum" sz="quarter" idx="12"/>
          </p:nvPr>
        </p:nvSpPr>
        <p:spPr/>
        <p:txBody>
          <a:bodyPr/>
          <a:lstStyle/>
          <a:p>
            <a:fld id="{E93A5A7D-14B8-4402-9028-6D6EDBE08278}"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Impacts of WWI – 2</a:t>
            </a:r>
            <a:endParaRPr lang="en-US" dirty="0"/>
          </a:p>
        </p:txBody>
      </p:sp>
      <p:sp>
        <p:nvSpPr>
          <p:cNvPr id="3" name="Content Placeholder 2"/>
          <p:cNvSpPr>
            <a:spLocks noGrp="1"/>
          </p:cNvSpPr>
          <p:nvPr>
            <p:ph idx="1"/>
          </p:nvPr>
        </p:nvSpPr>
        <p:spPr/>
        <p:txBody>
          <a:bodyPr>
            <a:normAutofit/>
          </a:bodyPr>
          <a:lstStyle/>
          <a:p>
            <a:r>
              <a:rPr lang="en-US" dirty="0" smtClean="0"/>
              <a:t>Spread Jazz</a:t>
            </a:r>
            <a:r>
              <a:rPr lang="en-US" baseline="0" dirty="0" smtClean="0"/>
              <a:t> from New Orleans to the cities of the North</a:t>
            </a:r>
          </a:p>
          <a:p>
            <a:pPr rtl="0" eaLnBrk="1" latinLnBrk="0" hangingPunct="1"/>
            <a:r>
              <a:rPr lang="en-US" sz="3200" kern="1200" dirty="0" smtClean="0">
                <a:solidFill>
                  <a:schemeClr val="tx1"/>
                </a:solidFill>
                <a:latin typeface="+mn-lt"/>
                <a:ea typeface="+mn-ea"/>
                <a:cs typeface="+mn-cs"/>
              </a:rPr>
              <a:t>Created New Standards</a:t>
            </a:r>
            <a:r>
              <a:rPr lang="en-US" sz="3200" kern="1200" baseline="0" dirty="0" smtClean="0">
                <a:solidFill>
                  <a:schemeClr val="tx1"/>
                </a:solidFill>
                <a:latin typeface="+mn-lt"/>
                <a:ea typeface="+mn-ea"/>
                <a:cs typeface="+mn-cs"/>
              </a:rPr>
              <a:t> of What Was</a:t>
            </a:r>
            <a:r>
              <a:rPr lang="en-US" sz="3200" kern="1200" dirty="0" smtClean="0">
                <a:solidFill>
                  <a:schemeClr val="tx1"/>
                </a:solidFill>
                <a:latin typeface="+mn-lt"/>
                <a:ea typeface="+mn-ea"/>
                <a:cs typeface="+mn-cs"/>
              </a:rPr>
              <a:t> Considered to be Attractive</a:t>
            </a:r>
          </a:p>
          <a:p>
            <a:pPr lvl="1"/>
            <a:r>
              <a:rPr lang="en-US" sz="2800" dirty="0" smtClean="0"/>
              <a:t>From full-bodied to slim</a:t>
            </a:r>
            <a:endParaRPr lang="en-US" sz="2800" kern="1200" dirty="0" smtClean="0">
              <a:solidFill>
                <a:schemeClr val="tx1"/>
              </a:solidFill>
              <a:latin typeface="+mn-lt"/>
              <a:ea typeface="+mn-ea"/>
              <a:cs typeface="+mn-cs"/>
            </a:endParaRPr>
          </a:p>
          <a:p>
            <a:pPr lvl="1"/>
            <a:r>
              <a:rPr lang="en-US" sz="2800" dirty="0" smtClean="0"/>
              <a:t>From Gibson Girl to Flapper</a:t>
            </a:r>
            <a:endParaRPr lang="en-US" sz="2800" kern="1200" dirty="0" smtClean="0">
              <a:solidFill>
                <a:schemeClr val="tx1"/>
              </a:solidFill>
              <a:latin typeface="+mn-lt"/>
              <a:ea typeface="+mn-ea"/>
              <a:cs typeface="+mn-cs"/>
            </a:endParaRPr>
          </a:p>
          <a:p>
            <a:pPr rtl="0" eaLnBrk="1" fontAlgn="auto" latinLnBrk="0" hangingPunct="1"/>
            <a:r>
              <a:rPr lang="en-US" sz="3200" kern="1200" dirty="0" smtClean="0">
                <a:solidFill>
                  <a:schemeClr val="tx1"/>
                </a:solidFill>
                <a:latin typeface="+mn-lt"/>
                <a:ea typeface="+mn-ea"/>
                <a:cs typeface="+mn-cs"/>
              </a:rPr>
              <a:t>Created the Conditions for the Great</a:t>
            </a:r>
            <a:r>
              <a:rPr lang="en-US" sz="3200" kern="1200" baseline="0" dirty="0" smtClean="0">
                <a:solidFill>
                  <a:schemeClr val="tx1"/>
                </a:solidFill>
                <a:latin typeface="+mn-lt"/>
                <a:ea typeface="+mn-ea"/>
                <a:cs typeface="+mn-cs"/>
              </a:rPr>
              <a:t> Influenza Pandemic of 1917-1919</a:t>
            </a:r>
            <a:endParaRPr lang="en-US" sz="3200" kern="1200" dirty="0" smtClean="0">
              <a:solidFill>
                <a:schemeClr val="tx1"/>
              </a:solidFill>
              <a:latin typeface="+mn-lt"/>
              <a:ea typeface="+mn-ea"/>
              <a:cs typeface="+mn-cs"/>
            </a:endParaRPr>
          </a:p>
          <a:p>
            <a:pPr rtl="0" eaLnBrk="1" latinLnBrk="0" hangingPunct="1"/>
            <a:endParaRPr lang="en-US" sz="3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Influenza</a:t>
            </a:r>
            <a:r>
              <a:rPr lang="en-US" baseline="0" dirty="0" smtClean="0"/>
              <a:t> Pandemic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Started on a pig farm in Haskell County Kansas</a:t>
            </a:r>
          </a:p>
          <a:p>
            <a:r>
              <a:rPr lang="en-US" dirty="0" smtClean="0"/>
              <a:t>Two events led to the virus becoming a pandemic: 	</a:t>
            </a:r>
          </a:p>
          <a:p>
            <a:pPr lvl="1"/>
            <a:r>
              <a:rPr lang="en-US" dirty="0" smtClean="0"/>
              <a:t>Annual Iowa Cedar Rapids Swine Show in September 1917, and </a:t>
            </a:r>
          </a:p>
          <a:p>
            <a:pPr lvl="1"/>
            <a:r>
              <a:rPr lang="en-US" dirty="0" smtClean="0"/>
              <a:t>Large-scale induction </a:t>
            </a:r>
            <a:r>
              <a:rPr lang="en-US" smtClean="0"/>
              <a:t>of Iowa &amp; Kansas </a:t>
            </a:r>
            <a:r>
              <a:rPr lang="en-US" dirty="0" smtClean="0"/>
              <a:t>farm boys at Fort Funston</a:t>
            </a:r>
          </a:p>
          <a:p>
            <a:r>
              <a:rPr lang="en-US" dirty="0" smtClean="0"/>
              <a:t>First wave in the spring and summer of 1918</a:t>
            </a:r>
          </a:p>
          <a:p>
            <a:pPr lvl="1"/>
            <a:r>
              <a:rPr lang="en-US" dirty="0" smtClean="0"/>
              <a:t>Unlike most flu, which have U-shaped death graphs, this flu had a W-shaped graph</a:t>
            </a:r>
          </a:p>
        </p:txBody>
      </p:sp>
      <p:sp>
        <p:nvSpPr>
          <p:cNvPr id="4" name="Slide Number Placeholder 3"/>
          <p:cNvSpPr>
            <a:spLocks noGrp="1"/>
          </p:cNvSpPr>
          <p:nvPr>
            <p:ph type="sldNum" sz="quarter" idx="12"/>
          </p:nvPr>
        </p:nvSpPr>
        <p:spPr/>
        <p:txBody>
          <a:bodyPr/>
          <a:lstStyle/>
          <a:p>
            <a:fld id="{E93A5A7D-14B8-4402-9028-6D6EDBE08278}"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Influenza Pandemic</a:t>
            </a:r>
            <a:r>
              <a:rPr lang="en-US" baseline="0" dirty="0" smtClean="0"/>
              <a:t> – 2</a:t>
            </a:r>
            <a:endParaRPr lang="en-US" dirty="0"/>
          </a:p>
        </p:txBody>
      </p:sp>
      <p:sp>
        <p:nvSpPr>
          <p:cNvPr id="3" name="Content Placeholder 2"/>
          <p:cNvSpPr>
            <a:spLocks noGrp="1"/>
          </p:cNvSpPr>
          <p:nvPr>
            <p:ph idx="1"/>
          </p:nvPr>
        </p:nvSpPr>
        <p:spPr/>
        <p:txBody>
          <a:bodyPr/>
          <a:lstStyle/>
          <a:p>
            <a:r>
              <a:rPr lang="en-US" dirty="0" smtClean="0"/>
              <a:t>Flu spread from Camp Funston to other Army training camps and to Europe thanks to crowded barracks, sealed troop ships, and the fetid trenches of the Western Front</a:t>
            </a:r>
          </a:p>
          <a:p>
            <a:r>
              <a:rPr lang="en-US" baseline="0" dirty="0" smtClean="0"/>
              <a:t>Called “Spanish Flu” since neutral Spain did not censor news accounts of the flu</a:t>
            </a:r>
          </a:p>
          <a:p>
            <a:r>
              <a:rPr lang="en-US" dirty="0" smtClean="0"/>
              <a:t>Second (and most lethal) wave first appeared in September 1918 at Camp </a:t>
            </a:r>
            <a:r>
              <a:rPr lang="en-US" dirty="0" err="1" smtClean="0"/>
              <a:t>Devens</a:t>
            </a:r>
            <a:r>
              <a:rPr lang="en-US" dirty="0" smtClean="0"/>
              <a:t> MA</a:t>
            </a:r>
          </a:p>
        </p:txBody>
      </p:sp>
      <p:sp>
        <p:nvSpPr>
          <p:cNvPr id="4" name="Slide Number Placeholder 3"/>
          <p:cNvSpPr>
            <a:spLocks noGrp="1"/>
          </p:cNvSpPr>
          <p:nvPr>
            <p:ph type="sldNum" sz="quarter" idx="12"/>
          </p:nvPr>
        </p:nvSpPr>
        <p:spPr/>
        <p:txBody>
          <a:bodyPr/>
          <a:lstStyle/>
          <a:p>
            <a:fld id="{E93A5A7D-14B8-4402-9028-6D6EDBE08278}"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Influenza Pandemic – 3</a:t>
            </a:r>
            <a:endParaRPr lang="en-US" dirty="0"/>
          </a:p>
        </p:txBody>
      </p:sp>
      <p:sp>
        <p:nvSpPr>
          <p:cNvPr id="3" name="Content Placeholder 2"/>
          <p:cNvSpPr>
            <a:spLocks noGrp="1"/>
          </p:cNvSpPr>
          <p:nvPr>
            <p:ph idx="1"/>
          </p:nvPr>
        </p:nvSpPr>
        <p:spPr/>
        <p:txBody>
          <a:bodyPr>
            <a:normAutofit/>
          </a:bodyPr>
          <a:lstStyle/>
          <a:p>
            <a:r>
              <a:rPr lang="en-US" dirty="0" smtClean="0"/>
              <a:t>Second wave virus singled out 20- and 30-year olds</a:t>
            </a:r>
          </a:p>
          <a:p>
            <a:pPr lvl="1"/>
            <a:r>
              <a:rPr lang="en-US" dirty="0" smtClean="0"/>
              <a:t>By the end of October 1918, 1 in 5 U.S. soldiers had been infected</a:t>
            </a:r>
          </a:p>
          <a:p>
            <a:r>
              <a:rPr lang="en-US" dirty="0" smtClean="0"/>
              <a:t>Virus provoked a hyper immune response which flooded the lungs with fluid</a:t>
            </a:r>
          </a:p>
          <a:p>
            <a:pPr lvl="1"/>
            <a:r>
              <a:rPr lang="en-US" dirty="0" smtClean="0"/>
              <a:t>This allowed secondary bacterial infections (most commonly pneumonia) to deliver the fatal blow</a:t>
            </a:r>
          </a:p>
          <a:p>
            <a:pPr lvl="1">
              <a:buNone/>
            </a:pPr>
            <a:endParaRPr lang="en-US" dirty="0" smtClean="0"/>
          </a:p>
        </p:txBody>
      </p:sp>
      <p:sp>
        <p:nvSpPr>
          <p:cNvPr id="4" name="Slide Number Placeholder 3"/>
          <p:cNvSpPr>
            <a:spLocks noGrp="1"/>
          </p:cNvSpPr>
          <p:nvPr>
            <p:ph type="sldNum" sz="quarter" idx="12"/>
          </p:nvPr>
        </p:nvSpPr>
        <p:spPr/>
        <p:txBody>
          <a:bodyPr/>
          <a:lstStyle/>
          <a:p>
            <a:fld id="{E93A5A7D-14B8-4402-9028-6D6EDBE08278}"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Influenza Pandemic - 4</a:t>
            </a:r>
            <a:endParaRPr lang="en-US" dirty="0"/>
          </a:p>
        </p:txBody>
      </p:sp>
      <p:sp>
        <p:nvSpPr>
          <p:cNvPr id="3" name="Content Placeholder 2"/>
          <p:cNvSpPr>
            <a:spLocks noGrp="1"/>
          </p:cNvSpPr>
          <p:nvPr>
            <p:ph idx="1"/>
          </p:nvPr>
        </p:nvSpPr>
        <p:spPr/>
        <p:txBody>
          <a:bodyPr/>
          <a:lstStyle/>
          <a:p>
            <a:r>
              <a:rPr lang="en-US" dirty="0" smtClean="0"/>
              <a:t>An estimated 50 million people died of the flu</a:t>
            </a:r>
          </a:p>
          <a:p>
            <a:pPr lvl="1"/>
            <a:r>
              <a:rPr lang="en-US" dirty="0" smtClean="0"/>
              <a:t>This included 550,000 Americans</a:t>
            </a:r>
          </a:p>
          <a:p>
            <a:pPr lvl="1"/>
            <a:r>
              <a:rPr lang="en-US" dirty="0" smtClean="0"/>
              <a:t>Roughly half who died were people in their 20s and 30s</a:t>
            </a:r>
          </a:p>
          <a:p>
            <a:pPr lvl="2"/>
            <a:r>
              <a:rPr lang="en-US" dirty="0" smtClean="0"/>
              <a:t>May have killed as many as 8%-10% of the people in the 20s-30s age group</a:t>
            </a:r>
          </a:p>
          <a:p>
            <a:pPr lvl="1"/>
            <a:r>
              <a:rPr lang="en-US" dirty="0" smtClean="0"/>
              <a:t>In many American cities, over half the population was infected</a:t>
            </a:r>
          </a:p>
        </p:txBody>
      </p:sp>
      <p:sp>
        <p:nvSpPr>
          <p:cNvPr id="4" name="Slide Number Placeholder 3"/>
          <p:cNvSpPr>
            <a:spLocks noGrp="1"/>
          </p:cNvSpPr>
          <p:nvPr>
            <p:ph type="sldNum" sz="quarter" idx="12"/>
          </p:nvPr>
        </p:nvSpPr>
        <p:spPr/>
        <p:txBody>
          <a:bodyPr/>
          <a:lstStyle/>
          <a:p>
            <a:fld id="{E93A5A7D-14B8-4402-9028-6D6EDBE08278}"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Influenza Pandemic</a:t>
            </a:r>
            <a:r>
              <a:rPr lang="en-US" baseline="0" dirty="0" smtClean="0"/>
              <a:t> – 5</a:t>
            </a:r>
            <a:endParaRPr lang="en-US" dirty="0"/>
          </a:p>
        </p:txBody>
      </p:sp>
      <p:sp>
        <p:nvSpPr>
          <p:cNvPr id="3" name="Content Placeholder 2"/>
          <p:cNvSpPr>
            <a:spLocks noGrp="1"/>
          </p:cNvSpPr>
          <p:nvPr>
            <p:ph idx="1"/>
          </p:nvPr>
        </p:nvSpPr>
        <p:spPr/>
        <p:txBody>
          <a:bodyPr>
            <a:normAutofit fontScale="92500"/>
          </a:bodyPr>
          <a:lstStyle/>
          <a:p>
            <a:r>
              <a:rPr lang="en-US" dirty="0" smtClean="0"/>
              <a:t>WWI</a:t>
            </a:r>
            <a:r>
              <a:rPr lang="en-US" baseline="0" dirty="0" smtClean="0"/>
              <a:t> contributed to the Flu Pandemic in several ways:</a:t>
            </a:r>
          </a:p>
          <a:p>
            <a:pPr lvl="1"/>
            <a:r>
              <a:rPr lang="en-US" dirty="0" smtClean="0"/>
              <a:t>Providing an initial funnel of infection at Fort Funston</a:t>
            </a:r>
          </a:p>
          <a:p>
            <a:pPr lvl="1"/>
            <a:r>
              <a:rPr lang="en-US" dirty="0" smtClean="0"/>
              <a:t>Creating population movements of both refugees from areas of fighting and rural workers to areas of war-time employment in cities</a:t>
            </a:r>
          </a:p>
          <a:p>
            <a:pPr lvl="1"/>
            <a:r>
              <a:rPr lang="en-US" dirty="0" smtClean="0"/>
              <a:t>Creating a malnourished population in Europe</a:t>
            </a:r>
          </a:p>
          <a:p>
            <a:pPr lvl="1"/>
            <a:r>
              <a:rPr lang="en-US" dirty="0" smtClean="0"/>
              <a:t>By channeling more and more doctors and nurses into military-related medicine, it caused a deterioration of civilian medical care</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Hospital</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0" y="1828800"/>
            <a:ext cx="6324600" cy="4038600"/>
          </a:xfrm>
        </p:spPr>
      </p:pic>
      <p:sp>
        <p:nvSpPr>
          <p:cNvPr id="4" name="Slide Number Placeholder 3"/>
          <p:cNvSpPr>
            <a:spLocks noGrp="1"/>
          </p:cNvSpPr>
          <p:nvPr>
            <p:ph type="sldNum" sz="quarter" idx="12"/>
          </p:nvPr>
        </p:nvSpPr>
        <p:spPr/>
        <p:txBody>
          <a:bodyPr/>
          <a:lstStyle/>
          <a:p>
            <a:fld id="{E93A5A7D-14B8-4402-9028-6D6EDBE08278}" type="slidenum">
              <a:rPr lang="en-US" smtClean="0"/>
              <a:pPr/>
              <a:t>38</a:t>
            </a:fld>
            <a:endParaRPr lang="en-US"/>
          </a:p>
        </p:txBody>
      </p:sp>
    </p:spTree>
    <p:extLst>
      <p:ext uri="{BB962C8B-B14F-4D97-AF65-F5344CB8AC3E}">
        <p14:creationId xmlns:p14="http://schemas.microsoft.com/office/powerpoint/2010/main" val="748056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Impacts</a:t>
            </a:r>
            <a:r>
              <a:rPr lang="en-US" baseline="0" dirty="0" smtClean="0"/>
              <a:t> of WWI – 3</a:t>
            </a:r>
            <a:endParaRPr lang="en-US" dirty="0"/>
          </a:p>
        </p:txBody>
      </p:sp>
      <p:sp>
        <p:nvSpPr>
          <p:cNvPr id="3" name="Content Placeholder 2"/>
          <p:cNvSpPr>
            <a:spLocks noGrp="1"/>
          </p:cNvSpPr>
          <p:nvPr>
            <p:ph idx="1"/>
          </p:nvPr>
        </p:nvSpPr>
        <p:spPr/>
        <p:txBody>
          <a:bodyPr>
            <a:normAutofit lnSpcReduction="10000"/>
          </a:bodyPr>
          <a:lstStyle/>
          <a:p>
            <a:r>
              <a:rPr lang="en-US" dirty="0" smtClean="0"/>
              <a:t>Created a potential market</a:t>
            </a:r>
            <a:r>
              <a:rPr lang="en-US" baseline="0" dirty="0" smtClean="0"/>
              <a:t> for ham and broadcast radio</a:t>
            </a:r>
          </a:p>
          <a:p>
            <a:pPr lvl="1"/>
            <a:r>
              <a:rPr lang="en-US" dirty="0" smtClean="0"/>
              <a:t>Large number of wartime radio operators</a:t>
            </a:r>
          </a:p>
          <a:p>
            <a:r>
              <a:rPr lang="en-US" dirty="0" smtClean="0"/>
              <a:t>American Legion and other veterans organizations</a:t>
            </a:r>
          </a:p>
          <a:p>
            <a:r>
              <a:rPr lang="en-US" dirty="0" smtClean="0"/>
              <a:t>Tomb of the unknown soldier</a:t>
            </a:r>
          </a:p>
          <a:p>
            <a:r>
              <a:rPr lang="en-US" dirty="0" smtClean="0"/>
              <a:t>Armistice Day (November 11</a:t>
            </a:r>
            <a:r>
              <a:rPr lang="en-US" baseline="30000" dirty="0" smtClean="0"/>
              <a:t>th</a:t>
            </a:r>
            <a:r>
              <a:rPr lang="en-US" dirty="0" smtClean="0"/>
              <a:t>) as a national holiday </a:t>
            </a:r>
          </a:p>
          <a:p>
            <a:pPr lvl="1"/>
            <a:r>
              <a:rPr lang="en-US" dirty="0" smtClean="0"/>
              <a:t>Later renamed Veterans’ Day</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a:t>
            </a:r>
            <a:r>
              <a:rPr lang="en-US" dirty="0" smtClean="0"/>
              <a:t>Innovations </a:t>
            </a:r>
            <a:r>
              <a:rPr lang="en-US" dirty="0"/>
              <a:t>that Originated Between WWI and </a:t>
            </a:r>
            <a:r>
              <a:rPr lang="en-US" dirty="0" smtClean="0"/>
              <a:t>WWII - 2</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7584487"/>
              </p:ext>
            </p:extLst>
          </p:nvPr>
        </p:nvGraphicFramePr>
        <p:xfrm>
          <a:off x="457200" y="1981200"/>
          <a:ext cx="8229600" cy="4632960"/>
        </p:xfrm>
        <a:graphic>
          <a:graphicData uri="http://schemas.openxmlformats.org/drawingml/2006/table">
            <a:tbl>
              <a:tblPr bandRow="1" bandCol="1">
                <a:tableStyleId>{7E9639D4-E3E2-4D34-9284-5A2195B3D0D7}</a:tableStyleId>
              </a:tblPr>
              <a:tblGrid>
                <a:gridCol w="2743200"/>
                <a:gridCol w="2743200"/>
                <a:gridCol w="2743200"/>
              </a:tblGrid>
              <a:tr h="419100">
                <a:tc>
                  <a:txBody>
                    <a:bodyPr/>
                    <a:lstStyle/>
                    <a:p>
                      <a:r>
                        <a:rPr lang="en-US" dirty="0" smtClean="0"/>
                        <a:t>Good Humor Ice</a:t>
                      </a:r>
                      <a:r>
                        <a:rPr lang="en-US" baseline="0" dirty="0" smtClean="0"/>
                        <a:t> Cream Bar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Alka</a:t>
                      </a:r>
                      <a:r>
                        <a:rPr lang="en-US" dirty="0" smtClean="0"/>
                        <a:t> Seltzer</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Sliced bread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Chanel No. 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Monopoly board game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Chlorofluorocarbons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Fast Food Chain</a:t>
                      </a:r>
                      <a:r>
                        <a:rPr lang="en-US" baseline="0" dirty="0" smtClean="0"/>
                        <a:t> Restaurants – White Castle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Colonial Williamsburg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Fluorescent</a:t>
                      </a:r>
                      <a:r>
                        <a:rPr lang="en-US" baseline="0" dirty="0" smtClean="0"/>
                        <a:t> lamps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Bureau of the Budget</a:t>
                      </a:r>
                      <a:r>
                        <a:rPr lang="en-US" baseline="0" dirty="0" smtClean="0"/>
                        <a:t> (predecessor of OMB)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Tomb of the Unknown</a:t>
                      </a:r>
                      <a:r>
                        <a:rPr lang="en-US" baseline="0" dirty="0" smtClean="0"/>
                        <a:t> Soldier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NBC</a:t>
                      </a:r>
                      <a:r>
                        <a:rPr lang="en-US" baseline="0" dirty="0" smtClean="0"/>
                        <a:t> &amp; CBS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Reader’s Digest</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Electric guitar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Waring</a:t>
                      </a:r>
                      <a:r>
                        <a:rPr lang="en-US" dirty="0" smtClean="0"/>
                        <a:t> blender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35mm</a:t>
                      </a:r>
                      <a:r>
                        <a:rPr lang="en-US" baseline="0" dirty="0" smtClean="0"/>
                        <a:t> Camera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Teflon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Instant coffee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Book-of-the-Month Club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LSD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Helicopter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Schick</a:t>
                      </a:r>
                      <a:r>
                        <a:rPr lang="en-US" baseline="0" dirty="0" smtClean="0"/>
                        <a:t> electric razor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Freeze-drying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Kleenex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Blondie &amp; Dagwood</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Batman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Desk-model Stapler</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00">
                <a:tc>
                  <a:txBody>
                    <a:bodyPr/>
                    <a:lstStyle/>
                    <a:p>
                      <a:r>
                        <a:rPr lang="en-US" dirty="0" smtClean="0"/>
                        <a:t>Jet engine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Life magazine</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Pap Tests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E93A5A7D-14B8-4402-9028-6D6EDBE08278}" type="slidenum">
              <a:rPr lang="en-US" smtClean="0"/>
              <a:pPr/>
              <a:t>4</a:t>
            </a:fld>
            <a:endParaRPr lang="en-US"/>
          </a:p>
        </p:txBody>
      </p:sp>
    </p:spTree>
    <p:extLst>
      <p:ext uri="{BB962C8B-B14F-4D97-AF65-F5344CB8AC3E}">
        <p14:creationId xmlns:p14="http://schemas.microsoft.com/office/powerpoint/2010/main" val="2807666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Key Wilson Decisions - 1</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The decision to turn the Paris peace negotiations into an extended summit</a:t>
            </a:r>
          </a:p>
          <a:p>
            <a:pPr lvl="1"/>
            <a:r>
              <a:rPr lang="en-US" dirty="0" smtClean="0"/>
              <a:t>Kept </a:t>
            </a:r>
            <a:r>
              <a:rPr lang="en-US" dirty="0" smtClean="0"/>
              <a:t>Wilson out of touch with what was going on in the </a:t>
            </a:r>
            <a:r>
              <a:rPr lang="en-US" dirty="0" smtClean="0"/>
              <a:t>U.S.</a:t>
            </a:r>
          </a:p>
          <a:p>
            <a:pPr lvl="1"/>
            <a:r>
              <a:rPr lang="en-US" dirty="0"/>
              <a:t>Led Wilson to ignore the problems of war-related inflation and postwar demobilization</a:t>
            </a:r>
          </a:p>
          <a:p>
            <a:pPr lvl="2"/>
            <a:r>
              <a:rPr lang="en-US" dirty="0"/>
              <a:t>This was to have deep implications for the Democrats in the 1920 </a:t>
            </a:r>
            <a:r>
              <a:rPr lang="en-US" dirty="0" smtClean="0"/>
              <a:t>election</a:t>
            </a:r>
            <a:endParaRPr lang="en-US" dirty="0" smtClean="0"/>
          </a:p>
        </p:txBody>
      </p:sp>
      <p:sp>
        <p:nvSpPr>
          <p:cNvPr id="4" name="Slide Number Placeholder 3"/>
          <p:cNvSpPr>
            <a:spLocks noGrp="1"/>
          </p:cNvSpPr>
          <p:nvPr>
            <p:ph type="sldNum" sz="quarter" idx="12"/>
          </p:nvPr>
        </p:nvSpPr>
        <p:spPr/>
        <p:txBody>
          <a:bodyPr/>
          <a:lstStyle/>
          <a:p>
            <a:fld id="{E93A5A7D-14B8-4402-9028-6D6EDBE08278}"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Key Wilson Decisions –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2.  The </a:t>
            </a:r>
            <a:r>
              <a:rPr lang="en-US" dirty="0" smtClean="0"/>
              <a:t>decision to accept a flawed treaty in order to win foreign acceptance of the League of Nations</a:t>
            </a:r>
          </a:p>
          <a:p>
            <a:pPr lvl="1"/>
            <a:r>
              <a:rPr lang="en-US" dirty="0" smtClean="0"/>
              <a:t>Treaty contained provisions and omissions that </a:t>
            </a:r>
          </a:p>
          <a:p>
            <a:pPr lvl="2"/>
            <a:r>
              <a:rPr lang="en-US" dirty="0" smtClean="0"/>
              <a:t>Were politically unpalatable to the U.S. Senate</a:t>
            </a:r>
          </a:p>
          <a:p>
            <a:pPr lvl="2"/>
            <a:r>
              <a:rPr lang="en-US" dirty="0" smtClean="0"/>
              <a:t>Were to cause future trouble</a:t>
            </a:r>
          </a:p>
          <a:p>
            <a:pPr marL="0" indent="0">
              <a:buNone/>
            </a:pPr>
            <a:r>
              <a:rPr lang="en-US" dirty="0" smtClean="0"/>
              <a:t>3.  The </a:t>
            </a:r>
            <a:r>
              <a:rPr lang="en-US" dirty="0" smtClean="0"/>
              <a:t>refusal to accept any changes or reservations in the Treaty to win Republican support</a:t>
            </a:r>
          </a:p>
        </p:txBody>
      </p:sp>
      <p:sp>
        <p:nvSpPr>
          <p:cNvPr id="4" name="Slide Number Placeholder 3"/>
          <p:cNvSpPr>
            <a:spLocks noGrp="1"/>
          </p:cNvSpPr>
          <p:nvPr>
            <p:ph type="sldNum" sz="quarter" idx="12"/>
          </p:nvPr>
        </p:nvSpPr>
        <p:spPr/>
        <p:txBody>
          <a:bodyPr/>
          <a:lstStyle/>
          <a:p>
            <a:fld id="{E93A5A7D-14B8-4402-9028-6D6EDBE08278}"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Key Wilson Decisions - 3</a:t>
            </a:r>
            <a:endParaRPr lang="en-US" dirty="0"/>
          </a:p>
        </p:txBody>
      </p:sp>
      <p:sp>
        <p:nvSpPr>
          <p:cNvPr id="3" name="Content Placeholder 2"/>
          <p:cNvSpPr>
            <a:spLocks noGrp="1"/>
          </p:cNvSpPr>
          <p:nvPr>
            <p:ph idx="1"/>
          </p:nvPr>
        </p:nvSpPr>
        <p:spPr/>
        <p:txBody>
          <a:bodyPr/>
          <a:lstStyle/>
          <a:p>
            <a:pPr marL="0" indent="0">
              <a:buNone/>
            </a:pPr>
            <a:r>
              <a:rPr lang="en-US" dirty="0" smtClean="0"/>
              <a:t>4.  The </a:t>
            </a:r>
            <a:r>
              <a:rPr lang="en-US" dirty="0" smtClean="0"/>
              <a:t>Decision not to resign the Presidency after his stroke</a:t>
            </a:r>
          </a:p>
          <a:p>
            <a:pPr lvl="1"/>
            <a:r>
              <a:rPr lang="en-US" dirty="0" smtClean="0"/>
              <a:t>Led to the U.S. being governed by Wilson’s wife</a:t>
            </a:r>
          </a:p>
          <a:p>
            <a:pPr lvl="2"/>
            <a:r>
              <a:rPr lang="en-US" dirty="0" smtClean="0"/>
              <a:t>This meant that the problems of postwar inflation, demobilization, and recession were totally ignored</a:t>
            </a:r>
          </a:p>
          <a:p>
            <a:pPr lvl="1"/>
            <a:r>
              <a:rPr lang="en-US" dirty="0" smtClean="0"/>
              <a:t>Let the Lodge Republicans dominate the debate over ratification of the Versailles Treaty</a:t>
            </a:r>
          </a:p>
          <a:p>
            <a:pPr lvl="2"/>
            <a:r>
              <a:rPr lang="en-US" dirty="0" smtClean="0"/>
              <a:t>This sapped support for the Treaty and led to its eventual defeat</a:t>
            </a:r>
          </a:p>
        </p:txBody>
      </p:sp>
      <p:sp>
        <p:nvSpPr>
          <p:cNvPr id="4" name="Slide Number Placeholder 3"/>
          <p:cNvSpPr>
            <a:spLocks noGrp="1"/>
          </p:cNvSpPr>
          <p:nvPr>
            <p:ph type="sldNum" sz="quarter" idx="12"/>
          </p:nvPr>
        </p:nvSpPr>
        <p:spPr/>
        <p:txBody>
          <a:bodyPr/>
          <a:lstStyle/>
          <a:p>
            <a:fld id="{E93A5A7D-14B8-4402-9028-6D6EDBE08278}"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the Treaty of Versailles</a:t>
            </a:r>
            <a:endParaRPr lang="en-US" dirty="0"/>
          </a:p>
        </p:txBody>
      </p:sp>
      <p:sp>
        <p:nvSpPr>
          <p:cNvPr id="3" name="Content Placeholder 2"/>
          <p:cNvSpPr>
            <a:spLocks noGrp="1"/>
          </p:cNvSpPr>
          <p:nvPr>
            <p:ph idx="1"/>
          </p:nvPr>
        </p:nvSpPr>
        <p:spPr/>
        <p:txBody>
          <a:bodyPr/>
          <a:lstStyle/>
          <a:p>
            <a:r>
              <a:rPr lang="en-US" dirty="0" smtClean="0"/>
              <a:t>Led to great resentment in Germany</a:t>
            </a:r>
          </a:p>
          <a:p>
            <a:pPr lvl="1"/>
            <a:r>
              <a:rPr lang="en-US" dirty="0" smtClean="0"/>
              <a:t>Signing the Versailles “diktat” weakened the Weimar Republic, giving the German Right (and the Nazis) a tool with which to attack the Republic</a:t>
            </a:r>
          </a:p>
          <a:p>
            <a:r>
              <a:rPr lang="en-US" dirty="0" smtClean="0"/>
              <a:t>Created instability in Eastern Europe</a:t>
            </a:r>
          </a:p>
          <a:p>
            <a:pPr lvl="1"/>
            <a:r>
              <a:rPr lang="en-US" dirty="0" smtClean="0"/>
              <a:t>Created weak and unstable states</a:t>
            </a:r>
          </a:p>
          <a:p>
            <a:pPr lvl="1"/>
            <a:r>
              <a:rPr lang="en-US" dirty="0" smtClean="0"/>
              <a:t>Strengthened Germany strategically</a:t>
            </a:r>
          </a:p>
          <a:p>
            <a:pPr lvl="1"/>
            <a:r>
              <a:rPr lang="en-US" dirty="0" smtClean="0"/>
              <a:t>Constituted a peace settlement that neither Germany nor Soviet Russia supported</a:t>
            </a:r>
          </a:p>
        </p:txBody>
      </p:sp>
      <p:sp>
        <p:nvSpPr>
          <p:cNvPr id="4" name="Slide Number Placeholder 3"/>
          <p:cNvSpPr>
            <a:spLocks noGrp="1"/>
          </p:cNvSpPr>
          <p:nvPr>
            <p:ph type="sldNum" sz="quarter" idx="12"/>
          </p:nvPr>
        </p:nvSpPr>
        <p:spPr/>
        <p:txBody>
          <a:bodyPr/>
          <a:lstStyle/>
          <a:p>
            <a:fld id="{E93A5A7D-14B8-4402-9028-6D6EDBE08278}"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r>
              <a:rPr lang="en-US" baseline="0" dirty="0" smtClean="0"/>
              <a:t> of Failed Ratification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Greatly weakened the League of Nations</a:t>
            </a:r>
          </a:p>
          <a:p>
            <a:r>
              <a:rPr lang="en-US" dirty="0" smtClean="0"/>
              <a:t>Fostered a sense of disillusionment</a:t>
            </a:r>
          </a:p>
          <a:p>
            <a:pPr lvl="1"/>
            <a:r>
              <a:rPr lang="en-US" dirty="0" smtClean="0"/>
              <a:t>With World War I and its results</a:t>
            </a:r>
          </a:p>
          <a:p>
            <a:pPr lvl="1"/>
            <a:r>
              <a:rPr lang="en-US" dirty="0" smtClean="0"/>
              <a:t>With U.S. participation in the war</a:t>
            </a:r>
          </a:p>
          <a:p>
            <a:pPr lvl="1"/>
            <a:r>
              <a:rPr lang="en-US" dirty="0" smtClean="0"/>
              <a:t>With U.S. engagement with the world</a:t>
            </a:r>
          </a:p>
          <a:p>
            <a:r>
              <a:rPr lang="en-US" dirty="0" smtClean="0"/>
              <a:t>This in turn fostered a spirit of isolationism that was reflected in restrictive immigration laws, high tariffs,  and the Neutrality Acts of the 1930s</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High Tariffs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Harding and Coolidge Administrations followed a policy of:</a:t>
            </a:r>
          </a:p>
          <a:p>
            <a:pPr lvl="1"/>
            <a:r>
              <a:rPr lang="en-US" dirty="0" err="1" smtClean="0"/>
              <a:t>Mimimalist</a:t>
            </a:r>
            <a:r>
              <a:rPr lang="en-US" dirty="0" smtClean="0"/>
              <a:t> government</a:t>
            </a:r>
          </a:p>
          <a:p>
            <a:pPr lvl="2"/>
            <a:r>
              <a:rPr lang="en-US" dirty="0" smtClean="0"/>
              <a:t>Lowering taxes</a:t>
            </a:r>
          </a:p>
          <a:p>
            <a:pPr lvl="2"/>
            <a:r>
              <a:rPr lang="en-US" dirty="0" smtClean="0"/>
              <a:t>Paying down the National Debt</a:t>
            </a:r>
          </a:p>
          <a:p>
            <a:pPr lvl="1"/>
            <a:r>
              <a:rPr lang="en-US" dirty="0" smtClean="0"/>
              <a:t>Support of high tariffs</a:t>
            </a:r>
          </a:p>
          <a:p>
            <a:r>
              <a:rPr lang="en-US" dirty="0" smtClean="0"/>
              <a:t>High tariffs  </a:t>
            </a:r>
          </a:p>
          <a:p>
            <a:pPr lvl="1"/>
            <a:r>
              <a:rPr lang="en-US" dirty="0" smtClean="0"/>
              <a:t>Reduced European access to the U.S. market</a:t>
            </a:r>
          </a:p>
          <a:p>
            <a:pPr lvl="1"/>
            <a:r>
              <a:rPr lang="en-US" dirty="0" smtClean="0"/>
              <a:t>Made Europe dependent on U.S. bank loans to pay war debts, reparations, and buy U.S. goods</a:t>
            </a:r>
          </a:p>
        </p:txBody>
      </p:sp>
      <p:sp>
        <p:nvSpPr>
          <p:cNvPr id="4" name="Slide Number Placeholder 3"/>
          <p:cNvSpPr>
            <a:spLocks noGrp="1"/>
          </p:cNvSpPr>
          <p:nvPr>
            <p:ph type="sldNum" sz="quarter" idx="12"/>
          </p:nvPr>
        </p:nvSpPr>
        <p:spPr/>
        <p:txBody>
          <a:bodyPr/>
          <a:lstStyle/>
          <a:p>
            <a:fld id="{E93A5A7D-14B8-4402-9028-6D6EDBE08278}" type="slidenum">
              <a:rPr lang="en-US" smtClean="0"/>
              <a:pPr/>
              <a:t>45</a:t>
            </a:fld>
            <a:endParaRPr lang="en-US"/>
          </a:p>
        </p:txBody>
      </p:sp>
    </p:spTree>
    <p:extLst>
      <p:ext uri="{BB962C8B-B14F-4D97-AF65-F5344CB8AC3E}">
        <p14:creationId xmlns:p14="http://schemas.microsoft.com/office/powerpoint/2010/main" val="9472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Impacts of World War I and the</a:t>
            </a:r>
            <a:r>
              <a:rPr lang="en-US" baseline="0" dirty="0" smtClean="0"/>
              <a:t> Treaty of Versailles</a:t>
            </a:r>
          </a:p>
          <a:p>
            <a:pPr lvl="1"/>
            <a:r>
              <a:rPr lang="en-US" baseline="0" dirty="0" smtClean="0"/>
              <a:t>Economic, Social &amp; Political Effects</a:t>
            </a:r>
          </a:p>
          <a:p>
            <a:pPr lvl="2"/>
            <a:r>
              <a:rPr lang="en-US" dirty="0" smtClean="0"/>
              <a:t>Financial </a:t>
            </a:r>
          </a:p>
          <a:p>
            <a:pPr lvl="2"/>
            <a:r>
              <a:rPr lang="en-US" baseline="0" dirty="0" smtClean="0"/>
              <a:t>Agricultural</a:t>
            </a:r>
          </a:p>
          <a:p>
            <a:pPr lvl="2"/>
            <a:r>
              <a:rPr lang="en-US" dirty="0" smtClean="0"/>
              <a:t>Industrial </a:t>
            </a:r>
          </a:p>
          <a:p>
            <a:pPr lvl="2"/>
            <a:r>
              <a:rPr lang="en-US" baseline="0" dirty="0" smtClean="0"/>
              <a:t>Political</a:t>
            </a:r>
          </a:p>
          <a:p>
            <a:pPr lvl="2"/>
            <a:r>
              <a:rPr lang="en-US" dirty="0" smtClean="0"/>
              <a:t>Other</a:t>
            </a:r>
            <a:endParaRPr lang="en-US" baseline="0" dirty="0" smtClean="0"/>
          </a:p>
          <a:p>
            <a:pPr lvl="1"/>
            <a:r>
              <a:rPr lang="en-US" baseline="0" dirty="0" smtClean="0"/>
              <a:t>Impacts of the Russian Revolution</a:t>
            </a:r>
          </a:p>
          <a:p>
            <a:pPr lvl="1"/>
            <a:r>
              <a:rPr lang="en-US" baseline="0" dirty="0" smtClean="0"/>
              <a:t>The Influenza Pandemic</a:t>
            </a:r>
          </a:p>
          <a:p>
            <a:pPr lvl="1"/>
            <a:r>
              <a:rPr lang="en-US" baseline="0" dirty="0" smtClean="0"/>
              <a:t>Immigration Restriction</a:t>
            </a:r>
          </a:p>
          <a:p>
            <a:r>
              <a:rPr lang="en-US" baseline="0" dirty="0" smtClean="0"/>
              <a:t>Woodrow Wilson’s Four Great Mistakes</a:t>
            </a:r>
          </a:p>
          <a:p>
            <a:r>
              <a:rPr lang="en-US" dirty="0" smtClean="0"/>
              <a:t>Begin discussion of Prohibition</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World War 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can’t understand the 1920s and 1930s without understand the impact of WWI</a:t>
            </a:r>
          </a:p>
          <a:p>
            <a:r>
              <a:rPr lang="en-US" dirty="0" smtClean="0"/>
              <a:t>Most of what happened in the 20</a:t>
            </a:r>
            <a:r>
              <a:rPr lang="en-US" baseline="30000" dirty="0" smtClean="0"/>
              <a:t>th</a:t>
            </a:r>
            <a:r>
              <a:rPr lang="en-US" dirty="0" smtClean="0"/>
              <a:t> century had its roots in WWI and the resulting peace treaties</a:t>
            </a:r>
          </a:p>
          <a:p>
            <a:pPr lvl="1"/>
            <a:r>
              <a:rPr lang="en-US" dirty="0" smtClean="0"/>
              <a:t>The Russian Revolution</a:t>
            </a:r>
          </a:p>
          <a:p>
            <a:pPr lvl="1"/>
            <a:r>
              <a:rPr lang="en-US" dirty="0" smtClean="0"/>
              <a:t>The Great Depression</a:t>
            </a:r>
          </a:p>
          <a:p>
            <a:pPr lvl="1"/>
            <a:r>
              <a:rPr lang="en-US" dirty="0" smtClean="0"/>
              <a:t>World War II</a:t>
            </a:r>
          </a:p>
          <a:p>
            <a:pPr lvl="1"/>
            <a:r>
              <a:rPr lang="en-US" dirty="0" smtClean="0"/>
              <a:t>The Cold War</a:t>
            </a:r>
          </a:p>
          <a:p>
            <a:pPr lvl="1"/>
            <a:r>
              <a:rPr lang="en-US" dirty="0" smtClean="0"/>
              <a:t>Vietnam</a:t>
            </a:r>
          </a:p>
          <a:p>
            <a:pPr lvl="1"/>
            <a:r>
              <a:rPr lang="en-US" dirty="0" smtClean="0"/>
              <a:t>The Arab-Israeli</a:t>
            </a:r>
            <a:r>
              <a:rPr lang="en-US" baseline="0" dirty="0" smtClean="0"/>
              <a:t> Wars</a:t>
            </a:r>
          </a:p>
          <a:p>
            <a:pPr lvl="1"/>
            <a:r>
              <a:rPr lang="en-US" baseline="0" dirty="0" smtClean="0"/>
              <a:t>The</a:t>
            </a:r>
            <a:r>
              <a:rPr lang="en-US" dirty="0" smtClean="0"/>
              <a:t> two U.S. wars with Iraq</a:t>
            </a:r>
          </a:p>
        </p:txBody>
      </p:sp>
      <p:sp>
        <p:nvSpPr>
          <p:cNvPr id="4" name="Slide Number Placeholder 3"/>
          <p:cNvSpPr>
            <a:spLocks noGrp="1"/>
          </p:cNvSpPr>
          <p:nvPr>
            <p:ph type="sldNum" sz="quarter" idx="12"/>
          </p:nvPr>
        </p:nvSpPr>
        <p:spPr/>
        <p:txBody>
          <a:bodyPr/>
          <a:lstStyle/>
          <a:p>
            <a:fld id="{E93A5A7D-14B8-4402-9028-6D6EDBE0827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Russian Revolution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war placed a major strain on the Russian economy</a:t>
            </a:r>
          </a:p>
          <a:p>
            <a:pPr lvl="1"/>
            <a:r>
              <a:rPr lang="en-US" dirty="0" smtClean="0"/>
              <a:t>Decline in civilian production</a:t>
            </a:r>
          </a:p>
          <a:p>
            <a:pPr lvl="1"/>
            <a:r>
              <a:rPr lang="en-US" dirty="0" smtClean="0"/>
              <a:t>Rampant inflation, especially in the cities</a:t>
            </a:r>
          </a:p>
          <a:p>
            <a:pPr lvl="2"/>
            <a:r>
              <a:rPr lang="en-US" dirty="0" smtClean="0"/>
              <a:t>Inadequate railroad infrastructure  </a:t>
            </a:r>
          </a:p>
          <a:p>
            <a:pPr lvl="1"/>
            <a:r>
              <a:rPr lang="en-US" dirty="0" smtClean="0"/>
              <a:t>The Ottoman Empire cut Russia off from the Western Allies  </a:t>
            </a:r>
          </a:p>
          <a:p>
            <a:pPr lvl="2"/>
            <a:r>
              <a:rPr lang="en-US" dirty="0" smtClean="0"/>
              <a:t>Prevented the Allies from shipping supplies to Russia</a:t>
            </a:r>
          </a:p>
          <a:p>
            <a:pPr lvl="2"/>
            <a:r>
              <a:rPr lang="en-US" dirty="0" smtClean="0"/>
              <a:t>Led to the ill-fated Dardanelles campaign</a:t>
            </a:r>
          </a:p>
          <a:p>
            <a:pPr lvl="3"/>
            <a:r>
              <a:rPr lang="en-US" dirty="0" smtClean="0"/>
              <a:t>Made </a:t>
            </a:r>
            <a:r>
              <a:rPr lang="en-US" dirty="0" err="1" smtClean="0"/>
              <a:t>Kamal</a:t>
            </a:r>
            <a:r>
              <a:rPr lang="en-US" dirty="0" smtClean="0"/>
              <a:t> Ataturk  and unmade Winston Churchill</a:t>
            </a:r>
          </a:p>
          <a:p>
            <a:pPr lvl="3"/>
            <a:r>
              <a:rPr lang="en-US" dirty="0" smtClean="0"/>
              <a:t>Fostered a sense of Turkish, Australian, and New Zealand identity </a:t>
            </a:r>
          </a:p>
        </p:txBody>
      </p:sp>
      <p:sp>
        <p:nvSpPr>
          <p:cNvPr id="4" name="Slide Number Placeholder 3"/>
          <p:cNvSpPr>
            <a:spLocks noGrp="1"/>
          </p:cNvSpPr>
          <p:nvPr>
            <p:ph type="sldNum" sz="quarter" idx="12"/>
          </p:nvPr>
        </p:nvSpPr>
        <p:spPr/>
        <p:txBody>
          <a:bodyPr/>
          <a:lstStyle/>
          <a:p>
            <a:fld id="{E93A5A7D-14B8-4402-9028-6D6EDBE0827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Russian Revolution - 2</a:t>
            </a:r>
            <a:endParaRPr lang="en-US" dirty="0"/>
          </a:p>
        </p:txBody>
      </p:sp>
      <p:sp>
        <p:nvSpPr>
          <p:cNvPr id="3" name="Content Placeholder 2"/>
          <p:cNvSpPr>
            <a:spLocks noGrp="1"/>
          </p:cNvSpPr>
          <p:nvPr>
            <p:ph idx="1"/>
          </p:nvPr>
        </p:nvSpPr>
        <p:spPr/>
        <p:txBody>
          <a:bodyPr/>
          <a:lstStyle/>
          <a:p>
            <a:r>
              <a:rPr lang="en-US" dirty="0" smtClean="0"/>
              <a:t>Decline of the Russian economy led to the “February” Revolution</a:t>
            </a:r>
          </a:p>
          <a:p>
            <a:r>
              <a:rPr lang="en-US" dirty="0" smtClean="0"/>
              <a:t>The failures of the Provisional Government led to the “October” Bolshevik coup</a:t>
            </a:r>
          </a:p>
          <a:p>
            <a:r>
              <a:rPr lang="en-US" dirty="0" smtClean="0"/>
              <a:t>Intermediate result: Russian Civil War</a:t>
            </a:r>
          </a:p>
          <a:p>
            <a:r>
              <a:rPr lang="en-US" dirty="0" smtClean="0"/>
              <a:t>End Result:  A Communist Russia</a:t>
            </a:r>
            <a:endParaRPr lang="en-US" dirty="0"/>
          </a:p>
        </p:txBody>
      </p:sp>
      <p:sp>
        <p:nvSpPr>
          <p:cNvPr id="4" name="Slide Number Placeholder 3"/>
          <p:cNvSpPr>
            <a:spLocks noGrp="1"/>
          </p:cNvSpPr>
          <p:nvPr>
            <p:ph type="sldNum" sz="quarter" idx="12"/>
          </p:nvPr>
        </p:nvSpPr>
        <p:spPr/>
        <p:txBody>
          <a:bodyPr/>
          <a:lstStyle/>
          <a:p>
            <a:fld id="{E93A5A7D-14B8-4402-9028-6D6EDBE0827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 Communist Russia</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6000" dirty="0" smtClean="0"/>
              <a:t>Split the World Socialist movement into a Communist wing and a Democratic Socialist</a:t>
            </a:r>
            <a:r>
              <a:rPr lang="en-US" sz="6000" baseline="0" dirty="0" smtClean="0"/>
              <a:t> wing. </a:t>
            </a:r>
          </a:p>
          <a:p>
            <a:pPr lvl="1"/>
            <a:r>
              <a:rPr lang="en-US" sz="5600" dirty="0" smtClean="0"/>
              <a:t>Founding of the American Communist Party as a response to the events in Russia</a:t>
            </a:r>
          </a:p>
          <a:p>
            <a:r>
              <a:rPr lang="en-US" sz="6000" dirty="0" smtClean="0"/>
              <a:t>The Communist Revolution in Russia and the Founding of the American Communist Party Led to:</a:t>
            </a:r>
          </a:p>
          <a:p>
            <a:pPr lvl="1"/>
            <a:r>
              <a:rPr lang="en-US" sz="5600" dirty="0" smtClean="0"/>
              <a:t> The “Red Scare” in the U.S. &amp; </a:t>
            </a:r>
          </a:p>
          <a:p>
            <a:pPr lvl="1"/>
            <a:r>
              <a:rPr lang="en-US" sz="5600" dirty="0" smtClean="0"/>
              <a:t>A  fear of Communist revolution among both political elites and the political Right in Europe</a:t>
            </a:r>
          </a:p>
          <a:p>
            <a:pPr lvl="1"/>
            <a:endParaRPr lang="en-US" dirty="0" smtClean="0"/>
          </a:p>
        </p:txBody>
      </p:sp>
      <p:sp>
        <p:nvSpPr>
          <p:cNvPr id="4" name="Slide Number Placeholder 3"/>
          <p:cNvSpPr>
            <a:spLocks noGrp="1"/>
          </p:cNvSpPr>
          <p:nvPr>
            <p:ph type="sldNum" sz="quarter" idx="12"/>
          </p:nvPr>
        </p:nvSpPr>
        <p:spPr/>
        <p:txBody>
          <a:bodyPr/>
          <a:lstStyle/>
          <a:p>
            <a:fld id="{E93A5A7D-14B8-4402-9028-6D6EDBE08278}"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1929</TotalTime>
  <Words>10316</Words>
  <Application>Microsoft Office PowerPoint</Application>
  <PresentationFormat>On-screen Show (4:3)</PresentationFormat>
  <Paragraphs>561</Paragraphs>
  <Slides>45</Slides>
  <Notes>43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America Between the World Wars</vt:lpstr>
      <vt:lpstr> Why Is This Important?</vt:lpstr>
      <vt:lpstr>Some Innovations that Originated Between WWI and WWII - 1</vt:lpstr>
      <vt:lpstr>Some Innovations that Originated Between WWI and WWII - 2</vt:lpstr>
      <vt:lpstr>What We Will Cover Today</vt:lpstr>
      <vt:lpstr>Effects of World War I</vt:lpstr>
      <vt:lpstr>The Russian Revolution -1</vt:lpstr>
      <vt:lpstr>The Russian Revolution - 2</vt:lpstr>
      <vt:lpstr>Effects of a Communist Russia</vt:lpstr>
      <vt:lpstr>Impact of the US Involvement in WWI</vt:lpstr>
      <vt:lpstr>Financial Impact of WWI - 1</vt:lpstr>
      <vt:lpstr>Financial Impact of WWI - 2</vt:lpstr>
      <vt:lpstr>Agricultural Impact of WWI - 1</vt:lpstr>
      <vt:lpstr>Agricultural Impact of WWI - 2</vt:lpstr>
      <vt:lpstr>Industrial Impact of WWI - 1</vt:lpstr>
      <vt:lpstr>Industrial Impact of WWI - 2</vt:lpstr>
      <vt:lpstr>Industrial Impact of WWI – 3</vt:lpstr>
      <vt:lpstr>Industrial Impact of WWI - 4</vt:lpstr>
      <vt:lpstr>Food Administration Poster</vt:lpstr>
      <vt:lpstr>Food Administration Poster</vt:lpstr>
      <vt:lpstr>Industrial Impact of WWI – 5</vt:lpstr>
      <vt:lpstr>Political Impact of WWI - 1</vt:lpstr>
      <vt:lpstr>Savings Bond Ad</vt:lpstr>
      <vt:lpstr>Anti-German Propaganda Poster</vt:lpstr>
      <vt:lpstr>Anti-German Enlistment Poster</vt:lpstr>
      <vt:lpstr>Political Impact of WWI - 2</vt:lpstr>
      <vt:lpstr>Political Impact of WWI – 3</vt:lpstr>
      <vt:lpstr>Immigration Restriction Acts</vt:lpstr>
      <vt:lpstr>Immigration Restriction Acts -2</vt:lpstr>
      <vt:lpstr>Immigration Restriction Acts -3 </vt:lpstr>
      <vt:lpstr>Other Impacts of WWI -1</vt:lpstr>
      <vt:lpstr>Other Impacts of WWI – 2</vt:lpstr>
      <vt:lpstr>The Influenza Pandemic - 1</vt:lpstr>
      <vt:lpstr>The Influenza Pandemic – 2</vt:lpstr>
      <vt:lpstr>The Influenza Pandemic – 3</vt:lpstr>
      <vt:lpstr>The Influenza Pandemic - 4</vt:lpstr>
      <vt:lpstr>The Influenza Pandemic – 5</vt:lpstr>
      <vt:lpstr>Camp Hospital</vt:lpstr>
      <vt:lpstr>Other Impacts of WWI – 3</vt:lpstr>
      <vt:lpstr>Four Key Wilson Decisions - 1</vt:lpstr>
      <vt:lpstr>Four Key Wilson Decisions – 2</vt:lpstr>
      <vt:lpstr>Four Key Wilson Decisions - 3</vt:lpstr>
      <vt:lpstr>Impact of the Treaty of Versailles</vt:lpstr>
      <vt:lpstr>Impact of Failed Ratification</vt:lpstr>
      <vt:lpstr>The Impact of High Tariffs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Reader</dc:creator>
  <cp:lastModifiedBy>wreader</cp:lastModifiedBy>
  <cp:revision>192</cp:revision>
  <cp:lastPrinted>2013-03-18T00:59:18Z</cp:lastPrinted>
  <dcterms:created xsi:type="dcterms:W3CDTF">2009-07-06T04:52:20Z</dcterms:created>
  <dcterms:modified xsi:type="dcterms:W3CDTF">2013-03-18T01:40:36Z</dcterms:modified>
</cp:coreProperties>
</file>