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8" r:id="rId3"/>
    <p:sldId id="270" r:id="rId4"/>
    <p:sldId id="266" r:id="rId5"/>
    <p:sldId id="280" r:id="rId6"/>
    <p:sldId id="284" r:id="rId7"/>
    <p:sldId id="285" r:id="rId8"/>
    <p:sldId id="281" r:id="rId9"/>
    <p:sldId id="286" r:id="rId10"/>
    <p:sldId id="287" r:id="rId11"/>
    <p:sldId id="265" r:id="rId12"/>
    <p:sldId id="267" r:id="rId13"/>
    <p:sldId id="288" r:id="rId14"/>
    <p:sldId id="274" r:id="rId1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E7FF"/>
    <a:srgbClr val="89F4FF"/>
    <a:srgbClr val="64320F"/>
    <a:srgbClr val="64340F"/>
    <a:srgbClr val="0097A8"/>
    <a:srgbClr val="F7DDC9"/>
    <a:srgbClr val="009744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66628" autoAdjust="0"/>
  </p:normalViewPr>
  <p:slideViewPr>
    <p:cSldViewPr>
      <p:cViewPr varScale="1">
        <p:scale>
          <a:sx n="76" d="100"/>
          <a:sy n="76" d="100"/>
        </p:scale>
        <p:origin x="22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1818" y="-24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873C62-01BE-41AA-8B9A-4B4682487B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44BE72-4467-45A4-83B6-53D53F73CD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81C30-E6BA-46B5-9B22-290B7C0557F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D15BF-9742-42A2-8997-09D696C3DB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48612-F0E9-4CBE-8EBD-88CC828BC6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1F723-9B88-4581-AC27-37238AAC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55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38292F5-2AFF-4ADC-9FB4-A8EADE83435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1B56B3E-ED84-44A2-A531-2943075D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9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6B3E-ED84-44A2-A531-2943075D8F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54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56A75-6A75-4E09-A5B8-4473559D675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9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="1" i="1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6B3E-ED84-44A2-A531-2943075D8F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66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6B3E-ED84-44A2-A531-2943075D8F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92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6B3E-ED84-44A2-A531-2943075D8F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5CA7C-2E6C-499D-8A8F-E48BDDF34BB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6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5CA7C-2E6C-499D-8A8F-E48BDDF34BB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7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5CA7C-2E6C-499D-8A8F-E48BDDF34BB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0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6B3E-ED84-44A2-A531-2943075D8F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2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6B3E-ED84-44A2-A531-2943075D8F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4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56A75-6A75-4E09-A5B8-4473559D675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82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56A75-6A75-4E09-A5B8-4473559D675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66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6B3E-ED84-44A2-A531-2943075D8F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7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56A75-6A75-4E09-A5B8-4473559D675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4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119F-DF60-4BEF-8D67-9CFB56F65046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DFEF-3AEA-4001-AD67-8B05C0B95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6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119F-DF60-4BEF-8D67-9CFB56F65046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DFEF-3AEA-4001-AD67-8B05C0B95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2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119F-DF60-4BEF-8D67-9CFB56F65046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DFEF-3AEA-4001-AD67-8B05C0B95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5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119F-DF60-4BEF-8D67-9CFB56F65046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DFEF-3AEA-4001-AD67-8B05C0B95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0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119F-DF60-4BEF-8D67-9CFB56F65046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DFEF-3AEA-4001-AD67-8B05C0B95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9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119F-DF60-4BEF-8D67-9CFB56F65046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DFEF-3AEA-4001-AD67-8B05C0B95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2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119F-DF60-4BEF-8D67-9CFB56F65046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DFEF-3AEA-4001-AD67-8B05C0B95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119F-DF60-4BEF-8D67-9CFB56F65046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DFEF-3AEA-4001-AD67-8B05C0B95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119F-DF60-4BEF-8D67-9CFB56F65046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DFEF-3AEA-4001-AD67-8B05C0B95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119F-DF60-4BEF-8D67-9CFB56F65046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DFEF-3AEA-4001-AD67-8B05C0B95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5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119F-DF60-4BEF-8D67-9CFB56F65046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DFEF-3AEA-4001-AD67-8B05C0B95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9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F119F-DF60-4BEF-8D67-9CFB56F65046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7DFEF-3AEA-4001-AD67-8B05C0B95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5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dss.state.va.us/facility/search/" TargetMode="External"/><Relationship Id="rId4" Type="http://schemas.openxmlformats.org/officeDocument/2006/relationships/hyperlink" Target="http://www.retirement-living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ingconsiderations.com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18137" y="2394857"/>
            <a:ext cx="5527785" cy="4495799"/>
          </a:xfrm>
          <a:prstGeom prst="rect">
            <a:avLst/>
          </a:prstGeom>
          <a:solidFill>
            <a:srgbClr val="009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00975" y="2286000"/>
            <a:ext cx="5543025" cy="152401"/>
          </a:xfrm>
          <a:prstGeom prst="rect">
            <a:avLst/>
          </a:prstGeom>
          <a:solidFill>
            <a:srgbClr val="643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0" y="4572000"/>
            <a:ext cx="5105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98" y="0"/>
            <a:ext cx="3907254" cy="6862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6145" y="2746318"/>
            <a:ext cx="510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Guide to Senior Housing </a:t>
            </a:r>
          </a:p>
          <a:p>
            <a:pPr algn="ctr"/>
            <a:r>
              <a:rPr lang="en-US" sz="5400" b="1" dirty="0"/>
              <a:t>Options</a:t>
            </a:r>
            <a:endParaRPr lang="en-US" sz="5400" dirty="0"/>
          </a:p>
          <a:p>
            <a:endParaRPr lang="en-US" i="1" dirty="0"/>
          </a:p>
          <a:p>
            <a:r>
              <a:rPr lang="en-US" i="1" dirty="0"/>
              <a:t>presented by</a:t>
            </a:r>
            <a:endParaRPr lang="en-US" dirty="0"/>
          </a:p>
          <a:p>
            <a:r>
              <a:rPr lang="en-US" dirty="0"/>
              <a:t>Heidi L. Garvis, CMC® Certified Care Manager</a:t>
            </a:r>
          </a:p>
          <a:p>
            <a:r>
              <a:rPr lang="en-US" dirty="0"/>
              <a:t> Aging Life Care™ Professional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1028" y="771648"/>
            <a:ext cx="5663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Aging Life Care™ Planning</a:t>
            </a:r>
          </a:p>
        </p:txBody>
      </p:sp>
    </p:spTree>
    <p:extLst>
      <p:ext uri="{BB962C8B-B14F-4D97-AF65-F5344CB8AC3E}">
        <p14:creationId xmlns:p14="http://schemas.microsoft.com/office/powerpoint/2010/main" val="408666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1"/>
            <a:ext cx="9144000" cy="5257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4" y="1"/>
            <a:ext cx="61447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97A8"/>
                </a:solidFill>
              </a:rPr>
              <a:t>Skilled Nursing and Rehabilitation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97603"/>
            <a:ext cx="8534400" cy="4503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100" b="1" dirty="0"/>
              <a:t>Long Term and Short-term care</a:t>
            </a:r>
            <a:r>
              <a:rPr lang="en-US" sz="4100" dirty="0"/>
              <a:t>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4100" dirty="0"/>
              <a:t> Long term – Highest Level of Care</a:t>
            </a:r>
          </a:p>
          <a:p>
            <a:pPr lvl="3"/>
            <a:r>
              <a:rPr lang="en-US" sz="2900" dirty="0"/>
              <a:t>Medicaid</a:t>
            </a:r>
          </a:p>
          <a:p>
            <a:r>
              <a:rPr lang="en-US" sz="4100" dirty="0"/>
              <a:t>Short-term Rehab</a:t>
            </a:r>
          </a:p>
          <a:p>
            <a:pPr lvl="1"/>
            <a:r>
              <a:rPr lang="en-US" sz="3700" dirty="0"/>
              <a:t>Usually covered by Medicare Part A</a:t>
            </a:r>
          </a:p>
          <a:p>
            <a:endParaRPr lang="en-US" sz="4100" dirty="0"/>
          </a:p>
          <a:p>
            <a:endParaRPr lang="en-US" sz="41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00201"/>
            <a:ext cx="9144000" cy="152400"/>
          </a:xfrm>
          <a:prstGeom prst="rect">
            <a:avLst/>
          </a:prstGeom>
          <a:solidFill>
            <a:srgbClr val="643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0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1"/>
            <a:ext cx="9144000" cy="52577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4" y="1"/>
            <a:ext cx="61447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97A8"/>
                </a:solidFill>
              </a:rPr>
              <a:t>The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86" y="1733705"/>
            <a:ext cx="8229600" cy="46036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n-US" sz="4000" dirty="0"/>
              <a:t>Independent Liv Apt. $3-5,000/mo +</a:t>
            </a:r>
          </a:p>
          <a:p>
            <a:r>
              <a:rPr lang="en-US" sz="4000" dirty="0"/>
              <a:t>Assisted Living $6-9,000/mo +</a:t>
            </a:r>
          </a:p>
          <a:p>
            <a:r>
              <a:rPr lang="en-US" sz="4000" dirty="0"/>
              <a:t>Skilled Nursing and Rehabilitation $10,000/mo+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600201"/>
            <a:ext cx="9144000" cy="152400"/>
          </a:xfrm>
          <a:prstGeom prst="rect">
            <a:avLst/>
          </a:prstGeom>
          <a:solidFill>
            <a:srgbClr val="643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Callout 6"/>
          <p:cNvSpPr/>
          <p:nvPr/>
        </p:nvSpPr>
        <p:spPr>
          <a:xfrm>
            <a:off x="474945" y="5353866"/>
            <a:ext cx="1751012" cy="1176296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Good to Know…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127" y="5506383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Always include your current home living expenses and then care costs to compare options.</a:t>
            </a:r>
          </a:p>
        </p:txBody>
      </p:sp>
    </p:spTree>
    <p:extLst>
      <p:ext uri="{BB962C8B-B14F-4D97-AF65-F5344CB8AC3E}">
        <p14:creationId xmlns:p14="http://schemas.microsoft.com/office/powerpoint/2010/main" val="1288325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676401"/>
            <a:ext cx="9144000" cy="52577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4" y="1"/>
            <a:ext cx="61447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97A8"/>
                </a:solidFill>
              </a:rPr>
              <a:t>Some Misconceptions..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00201"/>
            <a:ext cx="9144000" cy="152400"/>
          </a:xfrm>
          <a:prstGeom prst="rect">
            <a:avLst/>
          </a:prstGeom>
          <a:solidFill>
            <a:srgbClr val="643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5948" y="1947864"/>
            <a:ext cx="845210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I can go into a CCRC when I need AL</a:t>
            </a:r>
          </a:p>
          <a:p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Medicare pays for long-term care</a:t>
            </a:r>
          </a:p>
          <a:p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Living at home with home care is less expensive than 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1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676401"/>
            <a:ext cx="9144000" cy="52577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4" y="1"/>
            <a:ext cx="61447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97A8"/>
                </a:solidFill>
              </a:rPr>
              <a:t>Searching Tools…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00201"/>
            <a:ext cx="9144000" cy="152400"/>
          </a:xfrm>
          <a:prstGeom prst="rect">
            <a:avLst/>
          </a:prstGeom>
          <a:solidFill>
            <a:srgbClr val="643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5948" y="1947864"/>
            <a:ext cx="84521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Guide To Retirement Living: </a:t>
            </a:r>
            <a:r>
              <a:rPr lang="en-US" sz="3600" b="1" dirty="0"/>
              <a:t>SOURCE BOOK</a:t>
            </a:r>
          </a:p>
          <a:p>
            <a:r>
              <a:rPr lang="en-US" sz="3200" dirty="0"/>
              <a:t>800-394-9990</a:t>
            </a:r>
          </a:p>
          <a:p>
            <a:r>
              <a:rPr lang="en-US" sz="2400" dirty="0">
                <a:hlinkClick r:id="rId4"/>
              </a:rPr>
              <a:t>www.retirement-living.com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r>
              <a:rPr lang="en-US" sz="3600" b="1" dirty="0"/>
              <a:t>Virginia Dept. of Social Services </a:t>
            </a:r>
            <a:r>
              <a:rPr lang="en-US" sz="3600" dirty="0"/>
              <a:t>(ALFs)</a:t>
            </a:r>
          </a:p>
          <a:p>
            <a:r>
              <a:rPr lang="en-US" sz="2800" dirty="0"/>
              <a:t>  </a:t>
            </a:r>
            <a:r>
              <a:rPr lang="en-US" sz="2400" dirty="0">
                <a:hlinkClick r:id="rId5"/>
              </a:rPr>
              <a:t>www.dss.state.va.us/facility/search/</a:t>
            </a:r>
            <a:endParaRPr lang="en-US" sz="2400" dirty="0"/>
          </a:p>
          <a:p>
            <a:endParaRPr lang="en-US" sz="1600" dirty="0"/>
          </a:p>
          <a:p>
            <a:r>
              <a:rPr lang="en-US" sz="3200" dirty="0"/>
              <a:t>www. Medicare.gov  </a:t>
            </a:r>
          </a:p>
          <a:p>
            <a:r>
              <a:rPr lang="en-US" sz="2400" dirty="0"/>
              <a:t>“Nursing Home Compare” for skilled nursing facilities</a:t>
            </a:r>
            <a:endParaRPr lang="en-US" sz="28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EFDDB-4850-4B34-984E-972CCFA3D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264795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1"/>
            <a:ext cx="9144000" cy="5257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	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    Heidi Garvis, CMC®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sz="2400" b="1" dirty="0">
                <a:solidFill>
                  <a:schemeClr val="tx1"/>
                </a:solidFill>
              </a:rPr>
              <a:t>Debbie Aggen, RN, CMC®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571-488-9396</a:t>
            </a:r>
          </a:p>
          <a:p>
            <a:pPr lvl="2"/>
            <a:r>
              <a:rPr lang="en-US" sz="2400" dirty="0">
                <a:hlinkClick r:id="rId3"/>
              </a:rPr>
              <a:t>www.caringconsiderations.com</a:t>
            </a:r>
            <a:endParaRPr lang="en-US" sz="2400" dirty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4" y="1"/>
            <a:ext cx="61447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0097A8"/>
                </a:solidFill>
              </a:rPr>
              <a:t>What’s Your Plan?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95542" y="2063102"/>
            <a:ext cx="4348458" cy="4525963"/>
          </a:xfrm>
        </p:spPr>
        <p:txBody>
          <a:bodyPr>
            <a:normAutofit/>
          </a:bodyPr>
          <a:lstStyle/>
          <a:p>
            <a:r>
              <a:rPr lang="en-US" sz="3200" b="1" dirty="0"/>
              <a:t>Aging Life Care</a:t>
            </a:r>
            <a:r>
              <a:rPr lang="en-US" sz="3200" dirty="0"/>
              <a:t>™</a:t>
            </a:r>
            <a:r>
              <a:rPr lang="en-US" sz="3200" b="1" dirty="0"/>
              <a:t> Planning</a:t>
            </a:r>
          </a:p>
          <a:p>
            <a:r>
              <a:rPr lang="en-US" sz="3200" b="1" dirty="0"/>
              <a:t>Senior Housing Search</a:t>
            </a:r>
          </a:p>
          <a:p>
            <a:r>
              <a:rPr lang="en-US" sz="3200" b="1" dirty="0"/>
              <a:t>Care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00201"/>
            <a:ext cx="9144000" cy="152400"/>
          </a:xfrm>
          <a:prstGeom prst="rect">
            <a:avLst/>
          </a:prstGeom>
          <a:solidFill>
            <a:srgbClr val="643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heidi_debbie_gold 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57888" y="5242559"/>
            <a:ext cx="1944152" cy="109118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3962400"/>
            <a:ext cx="3284408" cy="85365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53C066-B15C-4464-A2EE-56A6D0F2A0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5" y="1874838"/>
            <a:ext cx="3863835" cy="14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2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1"/>
            <a:ext cx="9144000" cy="5257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4" y="1"/>
            <a:ext cx="61447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0097A8"/>
                </a:solidFill>
              </a:rPr>
              <a:t>Why Plan Ahead?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68383"/>
            <a:ext cx="2670572" cy="188198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0" y="1600201"/>
            <a:ext cx="9144000" cy="152400"/>
          </a:xfrm>
          <a:prstGeom prst="rect">
            <a:avLst/>
          </a:prstGeom>
          <a:solidFill>
            <a:srgbClr val="643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32393"/>
            <a:ext cx="4114800" cy="18379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43100"/>
            <a:ext cx="3581400" cy="2387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5064" y="4533648"/>
            <a:ext cx="3117272" cy="20737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2365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1"/>
            <a:ext cx="9144000" cy="52577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4" y="1"/>
            <a:ext cx="61447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97A8"/>
                </a:solidFill>
              </a:rPr>
              <a:t>Three Housing Options Available to Seniors Who Need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68763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b="1" dirty="0"/>
              <a:t>Live in your own home with home care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4000" b="1" dirty="0">
                <a:highlight>
                  <a:srgbClr val="FFFF00"/>
                </a:highlight>
              </a:rPr>
              <a:t>Live in a senior community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</a:p>
          <a:p>
            <a:r>
              <a:rPr lang="en-US" sz="3600" b="1" dirty="0"/>
              <a:t>Live in a family member’s home and receive care from a family member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00201"/>
            <a:ext cx="9144000" cy="152400"/>
          </a:xfrm>
          <a:prstGeom prst="rect">
            <a:avLst/>
          </a:prstGeom>
          <a:solidFill>
            <a:srgbClr val="643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0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1"/>
            <a:ext cx="9144000" cy="52577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4" y="1"/>
            <a:ext cx="61447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6858000" cy="147315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97A8"/>
                </a:solidFill>
              </a:rPr>
              <a:t>“I don’t want to go live with those old people!”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896"/>
            <a:ext cx="8229600" cy="484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200" b="1" dirty="0"/>
          </a:p>
          <a:p>
            <a:pPr marL="0" indent="0">
              <a:buNone/>
            </a:pPr>
            <a:endParaRPr lang="en-US" sz="4200" b="1" dirty="0"/>
          </a:p>
        </p:txBody>
      </p:sp>
      <p:sp>
        <p:nvSpPr>
          <p:cNvPr id="6" name="Rectangle 5"/>
          <p:cNvSpPr/>
          <p:nvPr/>
        </p:nvSpPr>
        <p:spPr>
          <a:xfrm>
            <a:off x="0" y="1600201"/>
            <a:ext cx="9144000" cy="152400"/>
          </a:xfrm>
          <a:prstGeom prst="rect">
            <a:avLst/>
          </a:prstGeom>
          <a:solidFill>
            <a:srgbClr val="643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5" descr="Image result for what you need to kn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617" y="2057396"/>
            <a:ext cx="5631308" cy="37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4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1"/>
            <a:ext cx="9144000" cy="52577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4" y="1"/>
            <a:ext cx="61447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97A8"/>
                </a:solidFill>
              </a:rPr>
              <a:t>Retirement and Independent Housing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896"/>
            <a:ext cx="8229600" cy="484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200" b="1" dirty="0"/>
          </a:p>
          <a:p>
            <a:pPr marL="0" indent="0">
              <a:buNone/>
            </a:pPr>
            <a:endParaRPr lang="en-US" sz="4200" b="1" dirty="0"/>
          </a:p>
        </p:txBody>
      </p:sp>
      <p:sp>
        <p:nvSpPr>
          <p:cNvPr id="6" name="Rectangle 5"/>
          <p:cNvSpPr/>
          <p:nvPr/>
        </p:nvSpPr>
        <p:spPr>
          <a:xfrm>
            <a:off x="0" y="1600201"/>
            <a:ext cx="9144000" cy="152400"/>
          </a:xfrm>
          <a:prstGeom prst="rect">
            <a:avLst/>
          </a:prstGeom>
          <a:solidFill>
            <a:srgbClr val="643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5" descr="Image result for what you need to kn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36453"/>
            <a:ext cx="2895600" cy="2032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89216"/>
            <a:ext cx="3200400" cy="21954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117985"/>
            <a:ext cx="3657600" cy="23247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7230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1"/>
            <a:ext cx="9144000" cy="5257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4" y="1"/>
            <a:ext cx="61447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78" y="-297176"/>
            <a:ext cx="6858000" cy="228599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97A8"/>
                </a:solidFill>
              </a:rPr>
              <a:t>Continuing Care Retirement Communities (CCRC)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More than one level of care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Entry fee may or may not be refundable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Resort type amenities &amp; services included</a:t>
            </a:r>
          </a:p>
          <a:p>
            <a:pPr>
              <a:lnSpc>
                <a:spcPct val="150000"/>
              </a:lnSpc>
            </a:pPr>
            <a:r>
              <a:rPr lang="en-US" b="1" dirty="0"/>
              <a:t> Housing size: From studios up to cottages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 Fees vary, </a:t>
            </a:r>
            <a:r>
              <a:rPr lang="en-US" b="1" u="sng" dirty="0"/>
              <a:t>waitlists vary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00201"/>
            <a:ext cx="9144000" cy="152400"/>
          </a:xfrm>
          <a:prstGeom prst="rect">
            <a:avLst/>
          </a:prstGeom>
          <a:solidFill>
            <a:srgbClr val="643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D1399-824B-4023-ADF3-A736D446337A}"/>
              </a:ext>
            </a:extLst>
          </p:cNvPr>
          <p:cNvSpPr txBox="1"/>
          <p:nvPr/>
        </p:nvSpPr>
        <p:spPr>
          <a:xfrm>
            <a:off x="5715000" y="5486400"/>
            <a:ext cx="3200400" cy="120032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CCRC’s may also be called “Life Plan” Communities</a:t>
            </a:r>
          </a:p>
        </p:txBody>
      </p:sp>
    </p:spTree>
    <p:extLst>
      <p:ext uri="{BB962C8B-B14F-4D97-AF65-F5344CB8AC3E}">
        <p14:creationId xmlns:p14="http://schemas.microsoft.com/office/powerpoint/2010/main" val="349543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676401"/>
            <a:ext cx="9144000" cy="5257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4" y="1"/>
            <a:ext cx="61447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97A8"/>
                </a:solidFill>
              </a:rPr>
              <a:t>LifeCare or Fee-for-Service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is LifeCare?</a:t>
            </a:r>
          </a:p>
          <a:p>
            <a:pPr marL="0" indent="0">
              <a:buNone/>
            </a:pPr>
            <a:r>
              <a:rPr lang="en-US" sz="2800" dirty="0"/>
              <a:t>Contract offered by SOME CCRC’s </a:t>
            </a:r>
          </a:p>
          <a:p>
            <a:pPr marL="0" indent="0">
              <a:buNone/>
            </a:pPr>
            <a:r>
              <a:rPr lang="en-US" sz="2800" dirty="0"/>
              <a:t>Provides MORE care at a </a:t>
            </a:r>
            <a:r>
              <a:rPr lang="en-US" sz="2800" u="sng" dirty="0"/>
              <a:t>initial IL monthly rate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Buy-in or entry fee is </a:t>
            </a:r>
            <a:r>
              <a:rPr lang="en-US" sz="2800" u="sng" dirty="0"/>
              <a:t>non-refundable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/>
              <a:t>What is Fee-for-Service?</a:t>
            </a:r>
          </a:p>
          <a:p>
            <a:pPr marL="0" indent="0">
              <a:buNone/>
            </a:pPr>
            <a:r>
              <a:rPr lang="en-US" sz="2800" dirty="0"/>
              <a:t>Rental style: Fee-for-service.</a:t>
            </a:r>
          </a:p>
          <a:p>
            <a:pPr marL="0" indent="0">
              <a:buNone/>
            </a:pPr>
            <a:r>
              <a:rPr lang="en-US" sz="2800" dirty="0"/>
              <a:t>Pay more as more care is needed- Buy-in entry fees are usually 90% refundable.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00201"/>
            <a:ext cx="9144000" cy="152400"/>
          </a:xfrm>
          <a:prstGeom prst="rect">
            <a:avLst/>
          </a:prstGeom>
          <a:solidFill>
            <a:srgbClr val="643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8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1"/>
            <a:ext cx="9144000" cy="52577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4" y="1"/>
            <a:ext cx="61447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326"/>
            <a:ext cx="6858000" cy="129226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97A8"/>
                </a:solidFill>
              </a:rPr>
              <a:t>Assisted Living, Memory and Skilled Nursing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896"/>
            <a:ext cx="8229600" cy="484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200" b="1" dirty="0"/>
          </a:p>
          <a:p>
            <a:pPr marL="0" indent="0">
              <a:buNone/>
            </a:pPr>
            <a:endParaRPr lang="en-US" sz="4200" b="1" dirty="0"/>
          </a:p>
        </p:txBody>
      </p:sp>
      <p:sp>
        <p:nvSpPr>
          <p:cNvPr id="6" name="Rectangle 5"/>
          <p:cNvSpPr/>
          <p:nvPr/>
        </p:nvSpPr>
        <p:spPr>
          <a:xfrm>
            <a:off x="0" y="1600201"/>
            <a:ext cx="9144000" cy="152400"/>
          </a:xfrm>
          <a:prstGeom prst="rect">
            <a:avLst/>
          </a:prstGeom>
          <a:solidFill>
            <a:srgbClr val="643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5" descr="Image result for what you need to kn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714" y="4672842"/>
            <a:ext cx="3025486" cy="21594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51" y="2129178"/>
            <a:ext cx="3806826" cy="24472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1318" y="1931376"/>
            <a:ext cx="3657600" cy="249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6918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1"/>
            <a:ext cx="9144000" cy="5257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4" y="1"/>
            <a:ext cx="61447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97A8"/>
                </a:solidFill>
              </a:rPr>
              <a:t>Assisted Living and Memory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97603"/>
            <a:ext cx="8534400" cy="39697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 err="1"/>
              <a:t>Asst</a:t>
            </a:r>
            <a:r>
              <a:rPr lang="en-US" sz="3800" b="1" dirty="0"/>
              <a:t> w/ Activities of daily living </a:t>
            </a:r>
            <a:r>
              <a:rPr lang="en-US" sz="3800" dirty="0"/>
              <a:t>(ADLs)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800" dirty="0"/>
              <a:t> 3 meals, housekeeping, transportation, activities, Apt. setting</a:t>
            </a:r>
          </a:p>
          <a:p>
            <a:r>
              <a:rPr lang="en-US" sz="3800" dirty="0"/>
              <a:t>Licensed, state inspections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3800" b="1" dirty="0"/>
              <a:t>Memory Care </a:t>
            </a:r>
            <a:r>
              <a:rPr lang="en-US" sz="3800" dirty="0"/>
              <a:t>is specialty care that includes a higher staff to resident ratio, special programming, secured building and safe outdoor area</a:t>
            </a:r>
            <a:r>
              <a:rPr lang="en-US" sz="4100" dirty="0"/>
              <a:t>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00201"/>
            <a:ext cx="9144000" cy="152400"/>
          </a:xfrm>
          <a:prstGeom prst="rect">
            <a:avLst/>
          </a:prstGeom>
          <a:solidFill>
            <a:srgbClr val="643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F94F9-57D8-4E72-8D39-915D062708BE}"/>
              </a:ext>
            </a:extLst>
          </p:cNvPr>
          <p:cNvSpPr txBox="1"/>
          <p:nvPr/>
        </p:nvSpPr>
        <p:spPr>
          <a:xfrm>
            <a:off x="1828800" y="5971093"/>
            <a:ext cx="6629400" cy="584775"/>
          </a:xfrm>
          <a:prstGeom prst="rect">
            <a:avLst/>
          </a:prstGeom>
          <a:noFill/>
          <a:ln w="12700">
            <a:solidFill>
              <a:srgbClr val="05E7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/>
              <a:t>What about a small residential AL?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716A8D4-0DAA-477B-989A-06E569A79794}"/>
              </a:ext>
            </a:extLst>
          </p:cNvPr>
          <p:cNvSpPr/>
          <p:nvPr/>
        </p:nvSpPr>
        <p:spPr>
          <a:xfrm>
            <a:off x="152400" y="6049963"/>
            <a:ext cx="1143000" cy="42703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66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444</Words>
  <Application>Microsoft Office PowerPoint</Application>
  <PresentationFormat>On-screen Show (4:3)</PresentationFormat>
  <Paragraphs>112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Why Plan Ahead?</vt:lpstr>
      <vt:lpstr>Three Housing Options Available to Seniors Who Need Care</vt:lpstr>
      <vt:lpstr>“I don’t want to go live with those old people!”</vt:lpstr>
      <vt:lpstr>Retirement and Independent Housing </vt:lpstr>
      <vt:lpstr>Continuing Care Retirement Communities (CCRC)</vt:lpstr>
      <vt:lpstr>LifeCare or Fee-for-Service</vt:lpstr>
      <vt:lpstr>Assisted Living, Memory and Skilled Nursing</vt:lpstr>
      <vt:lpstr>Assisted Living and Memory Care</vt:lpstr>
      <vt:lpstr>Skilled Nursing and Rehabilitation</vt:lpstr>
      <vt:lpstr>The Costs</vt:lpstr>
      <vt:lpstr>Some Misconceptions..</vt:lpstr>
      <vt:lpstr>Searching Tools…</vt:lpstr>
      <vt:lpstr>What’s Your Plan?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cvoelkel</dc:creator>
  <cp:lastModifiedBy>Heidi Garvis</cp:lastModifiedBy>
  <cp:revision>352</cp:revision>
  <cp:lastPrinted>2017-10-07T00:45:50Z</cp:lastPrinted>
  <dcterms:created xsi:type="dcterms:W3CDTF">2014-04-09T01:24:45Z</dcterms:created>
  <dcterms:modified xsi:type="dcterms:W3CDTF">2018-04-04T18:19:42Z</dcterms:modified>
</cp:coreProperties>
</file>