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charts/chart2.xml" ContentType="application/vnd.openxmlformats-officedocument.drawingml.chart+xml"/>
  <Override PartName="/ppt/theme/themeOverride6.xml" ContentType="application/vnd.openxmlformats-officedocument.themeOverride+xml"/>
  <Override PartName="/ppt/charts/chart3.xml" ContentType="application/vnd.openxmlformats-officedocument.drawingml.chart+xml"/>
  <Override PartName="/ppt/theme/themeOverride7.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256" r:id="rId2"/>
    <p:sldId id="286" r:id="rId3"/>
    <p:sldId id="287" r:id="rId4"/>
    <p:sldId id="296" r:id="rId5"/>
    <p:sldId id="324" r:id="rId6"/>
    <p:sldId id="357" r:id="rId7"/>
    <p:sldId id="358" r:id="rId8"/>
    <p:sldId id="359" r:id="rId9"/>
    <p:sldId id="290" r:id="rId10"/>
    <p:sldId id="291" r:id="rId11"/>
    <p:sldId id="288" r:id="rId12"/>
    <p:sldId id="289" r:id="rId13"/>
    <p:sldId id="321" r:id="rId14"/>
    <p:sldId id="363" r:id="rId15"/>
    <p:sldId id="284" r:id="rId16"/>
    <p:sldId id="285" r:id="rId17"/>
    <p:sldId id="344" r:id="rId18"/>
    <p:sldId id="295" r:id="rId19"/>
    <p:sldId id="333" r:id="rId20"/>
    <p:sldId id="334" r:id="rId21"/>
    <p:sldId id="335" r:id="rId22"/>
    <p:sldId id="336" r:id="rId23"/>
    <p:sldId id="337" r:id="rId24"/>
    <p:sldId id="338" r:id="rId25"/>
    <p:sldId id="339" r:id="rId26"/>
    <p:sldId id="340" r:id="rId27"/>
    <p:sldId id="341" r:id="rId28"/>
    <p:sldId id="342" r:id="rId29"/>
    <p:sldId id="311" r:id="rId30"/>
    <p:sldId id="294" r:id="rId31"/>
    <p:sldId id="279" r:id="rId32"/>
    <p:sldId id="297" r:id="rId33"/>
    <p:sldId id="346" r:id="rId34"/>
    <p:sldId id="362" r:id="rId35"/>
    <p:sldId id="353" r:id="rId36"/>
    <p:sldId id="360" r:id="rId37"/>
    <p:sldId id="361" r:id="rId38"/>
    <p:sldId id="354" r:id="rId39"/>
    <p:sldId id="356" r:id="rId40"/>
    <p:sldId id="312" r:id="rId41"/>
    <p:sldId id="313" r:id="rId42"/>
    <p:sldId id="292" r:id="rId43"/>
    <p:sldId id="267" r:id="rId44"/>
    <p:sldId id="314" r:id="rId45"/>
    <p:sldId id="327" r:id="rId46"/>
    <p:sldId id="365" r:id="rId47"/>
    <p:sldId id="330" r:id="rId48"/>
    <p:sldId id="349" r:id="rId49"/>
    <p:sldId id="350" r:id="rId50"/>
    <p:sldId id="351" r:id="rId51"/>
    <p:sldId id="352" r:id="rId52"/>
    <p:sldId id="331" r:id="rId53"/>
    <p:sldId id="283" r:id="rId54"/>
    <p:sldId id="293" r:id="rId55"/>
    <p:sldId id="348" r:id="rId56"/>
    <p:sldId id="319" r:id="rId57"/>
    <p:sldId id="274" r:id="rId58"/>
    <p:sldId id="276" r:id="rId59"/>
    <p:sldId id="275" r:id="rId60"/>
    <p:sldId id="264" r:id="rId61"/>
    <p:sldId id="316" r:id="rId62"/>
    <p:sldId id="266" r:id="rId63"/>
    <p:sldId id="265" r:id="rId64"/>
    <p:sldId id="298" r:id="rId65"/>
    <p:sldId id="262" r:id="rId66"/>
    <p:sldId id="299" r:id="rId67"/>
    <p:sldId id="300" r:id="rId68"/>
    <p:sldId id="301" r:id="rId69"/>
    <p:sldId id="302" r:id="rId70"/>
    <p:sldId id="303" r:id="rId71"/>
    <p:sldId id="318" r:id="rId72"/>
    <p:sldId id="280" r:id="rId73"/>
    <p:sldId id="281" r:id="rId74"/>
    <p:sldId id="282" r:id="rId75"/>
    <p:sldId id="257" r:id="rId76"/>
    <p:sldId id="258" r:id="rId77"/>
    <p:sldId id="260" r:id="rId78"/>
    <p:sldId id="259" r:id="rId79"/>
    <p:sldId id="261" r:id="rId8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B95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294" y="-1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F:\OLLI%20presentation%20files\ChartsExcel\FedRevenuesOutlays2014.xlsx" TargetMode="External"/><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oleObject" Target="file:///F:\OLLI%20presentation%20files\ChartsExcel\FedRevenuesOutlays2014.xlsx" TargetMode="External"/><Relationship Id="rId1" Type="http://schemas.openxmlformats.org/officeDocument/2006/relationships/themeOverride" Target="../theme/themeOverride6.xml"/></Relationships>
</file>

<file path=ppt/charts/_rels/chart3.xml.rels><?xml version="1.0" encoding="UTF-8" standalone="yes"?>
<Relationships xmlns="http://schemas.openxmlformats.org/package/2006/relationships"><Relationship Id="rId2" Type="http://schemas.openxmlformats.org/officeDocument/2006/relationships/oleObject" Target="file:///F:\OLLI%20presentation%20files\ChartsExcel\Madatory%20Outlays2014.xlsx" TargetMode="External"/><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400" dirty="0" smtClean="0"/>
              <a:t>Revenues (3,338)</a:t>
            </a:r>
          </a:p>
          <a:p>
            <a:pPr>
              <a:defRPr/>
            </a:pPr>
            <a:endParaRPr lang="en-US" sz="2400" dirty="0"/>
          </a:p>
        </c:rich>
      </c:tx>
      <c:layout>
        <c:manualLayout>
          <c:xMode val="edge"/>
          <c:yMode val="edge"/>
          <c:x val="0.28197249847897299"/>
          <c:y val="0"/>
        </c:manualLayout>
      </c:layout>
      <c:overlay val="0"/>
    </c:title>
    <c:autoTitleDeleted val="0"/>
    <c:plotArea>
      <c:layout>
        <c:manualLayout>
          <c:layoutTarget val="inner"/>
          <c:xMode val="edge"/>
          <c:yMode val="edge"/>
          <c:x val="0.29753821106970801"/>
          <c:y val="8.4480924798299897E-2"/>
          <c:w val="0.43060829292709701"/>
          <c:h val="0.68694439724427503"/>
        </c:manualLayout>
      </c:layout>
      <c:pieChart>
        <c:varyColors val="1"/>
        <c:ser>
          <c:idx val="0"/>
          <c:order val="0"/>
          <c:tx>
            <c:strRef>
              <c:f>Sheet1!$B$2</c:f>
              <c:strCache>
                <c:ptCount val="1"/>
                <c:pt idx="0">
                  <c:v>Revenues</c:v>
                </c:pt>
              </c:strCache>
            </c:strRef>
          </c:tx>
          <c:dLbls>
            <c:dLbl>
              <c:idx val="0"/>
              <c:layout/>
              <c:tx>
                <c:rich>
                  <a:bodyPr/>
                  <a:lstStyle/>
                  <a:p>
                    <a:r>
                      <a:rPr lang="en-US" sz="2000" dirty="0" smtClean="0"/>
                      <a:t>1,639</a:t>
                    </a:r>
                    <a:endParaRPr lang="en-US" sz="2000" dirty="0"/>
                  </a:p>
                </c:rich>
              </c:tx>
              <c:showLegendKey val="0"/>
              <c:showVal val="1"/>
              <c:showCatName val="0"/>
              <c:showSerName val="0"/>
              <c:showPercent val="0"/>
              <c:showBubbleSize val="0"/>
            </c:dLbl>
            <c:dLbl>
              <c:idx val="1"/>
              <c:layout/>
              <c:tx>
                <c:rich>
                  <a:bodyPr/>
                  <a:lstStyle/>
                  <a:p>
                    <a:r>
                      <a:rPr lang="en-US" sz="2000" dirty="0" smtClean="0"/>
                      <a:t>1,178</a:t>
                    </a:r>
                    <a:endParaRPr lang="en-US" sz="2000" dirty="0"/>
                  </a:p>
                </c:rich>
              </c:tx>
              <c:showLegendKey val="0"/>
              <c:showVal val="1"/>
              <c:showCatName val="0"/>
              <c:showSerName val="0"/>
              <c:showPercent val="0"/>
              <c:showBubbleSize val="0"/>
            </c:dLbl>
            <c:dLbl>
              <c:idx val="2"/>
              <c:layout/>
              <c:tx>
                <c:rich>
                  <a:bodyPr/>
                  <a:lstStyle/>
                  <a:p>
                    <a:r>
                      <a:rPr lang="en-US" sz="2000" dirty="0" smtClean="0"/>
                      <a:t>243</a:t>
                    </a:r>
                    <a:endParaRPr lang="en-US" sz="2000" dirty="0"/>
                  </a:p>
                </c:rich>
              </c:tx>
              <c:showLegendKey val="0"/>
              <c:showVal val="1"/>
              <c:showCatName val="0"/>
              <c:showSerName val="0"/>
              <c:showPercent val="0"/>
              <c:showBubbleSize val="0"/>
            </c:dLbl>
            <c:dLbl>
              <c:idx val="3"/>
              <c:layout>
                <c:manualLayout>
                  <c:x val="4.31809946591298E-2"/>
                  <c:y val="8.9480997886776506E-2"/>
                </c:manualLayout>
              </c:layout>
              <c:tx>
                <c:rich>
                  <a:bodyPr/>
                  <a:lstStyle/>
                  <a:p>
                    <a:r>
                      <a:rPr lang="en-US" sz="2000" dirty="0" smtClean="0"/>
                      <a:t>278</a:t>
                    </a:r>
                    <a:endParaRPr lang="en-US" sz="2000" dirty="0"/>
                  </a:p>
                </c:rich>
              </c:tx>
              <c:showLegendKey val="0"/>
              <c:showVal val="1"/>
              <c:showCatName val="0"/>
              <c:showSerName val="0"/>
              <c:showPercent val="0"/>
              <c:showBubbleSize val="0"/>
            </c:dLbl>
            <c:showLegendKey val="0"/>
            <c:showVal val="1"/>
            <c:showCatName val="0"/>
            <c:showSerName val="0"/>
            <c:showPercent val="0"/>
            <c:showBubbleSize val="0"/>
            <c:showLeaderLines val="1"/>
          </c:dLbls>
          <c:cat>
            <c:strRef>
              <c:f>Sheet1!$A$3:$A$6</c:f>
              <c:strCache>
                <c:ptCount val="4"/>
                <c:pt idx="0">
                  <c:v>Individual Income Taxes</c:v>
                </c:pt>
                <c:pt idx="1">
                  <c:v>Social Insurance Taxes</c:v>
                </c:pt>
                <c:pt idx="2">
                  <c:v>Corporate Income Taxes</c:v>
                </c:pt>
                <c:pt idx="3">
                  <c:v>Other</c:v>
                </c:pt>
              </c:strCache>
            </c:strRef>
          </c:cat>
          <c:val>
            <c:numRef>
              <c:f>Sheet1!$B$3:$B$6</c:f>
              <c:numCache>
                <c:formatCode>General</c:formatCode>
                <c:ptCount val="4"/>
                <c:pt idx="0">
                  <c:v>1382</c:v>
                </c:pt>
                <c:pt idx="1">
                  <c:v>1033</c:v>
                </c:pt>
                <c:pt idx="2">
                  <c:v>351</c:v>
                </c:pt>
                <c:pt idx="3">
                  <c:v>225</c:v>
                </c:pt>
              </c:numCache>
            </c:numRef>
          </c:val>
        </c:ser>
        <c:dLbls>
          <c:showLegendKey val="0"/>
          <c:showVal val="0"/>
          <c:showCatName val="0"/>
          <c:showSerName val="0"/>
          <c:showPercent val="0"/>
          <c:showBubbleSize val="0"/>
          <c:showLeaderLines val="1"/>
        </c:dLbls>
        <c:firstSliceAng val="0"/>
      </c:pieChart>
    </c:plotArea>
    <c:legend>
      <c:legendPos val="l"/>
      <c:layout/>
      <c:overlay val="1"/>
    </c:legend>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400" dirty="0" smtClean="0"/>
              <a:t>Outlays</a:t>
            </a:r>
            <a:r>
              <a:rPr lang="en-US" sz="2400" baseline="0" dirty="0" smtClean="0"/>
              <a:t> (4,412)</a:t>
            </a:r>
            <a:endParaRPr lang="en-US" sz="2400" dirty="0"/>
          </a:p>
        </c:rich>
      </c:tx>
      <c:layout/>
      <c:overlay val="0"/>
    </c:title>
    <c:autoTitleDeleted val="0"/>
    <c:plotArea>
      <c:layout/>
      <c:pieChart>
        <c:varyColors val="1"/>
        <c:ser>
          <c:idx val="0"/>
          <c:order val="0"/>
          <c:tx>
            <c:strRef>
              <c:f>Sheet1!$B$22</c:f>
              <c:strCache>
                <c:ptCount val="1"/>
                <c:pt idx="0">
                  <c:v>Outlays</c:v>
                </c:pt>
              </c:strCache>
            </c:strRef>
          </c:tx>
          <c:dLbls>
            <c:dLbl>
              <c:idx val="0"/>
              <c:layout/>
              <c:tx>
                <c:rich>
                  <a:bodyPr/>
                  <a:lstStyle/>
                  <a:p>
                    <a:r>
                      <a:rPr lang="en-US" sz="1800" dirty="0" smtClean="0"/>
                      <a:t> 2,546 </a:t>
                    </a:r>
                    <a:endParaRPr lang="en-US" sz="1800" dirty="0"/>
                  </a:p>
                </c:rich>
              </c:tx>
              <c:dLblPos val="bestFit"/>
              <c:showLegendKey val="0"/>
              <c:showVal val="1"/>
              <c:showCatName val="0"/>
              <c:showSerName val="0"/>
              <c:showPercent val="0"/>
              <c:showBubbleSize val="0"/>
            </c:dLbl>
            <c:dLbl>
              <c:idx val="1"/>
              <c:layout/>
              <c:tx>
                <c:rich>
                  <a:bodyPr/>
                  <a:lstStyle/>
                  <a:p>
                    <a:r>
                      <a:rPr lang="en-US" dirty="0" smtClean="0"/>
                      <a:t> </a:t>
                    </a:r>
                    <a:r>
                      <a:rPr lang="en-US" sz="2000" dirty="0" smtClean="0"/>
                      <a:t>1,280 </a:t>
                    </a:r>
                    <a:endParaRPr lang="en-US" sz="2000" dirty="0"/>
                  </a:p>
                </c:rich>
              </c:tx>
              <c:dLblPos val="bestFit"/>
              <c:showLegendKey val="0"/>
              <c:showVal val="1"/>
              <c:showCatName val="0"/>
              <c:showSerName val="0"/>
              <c:showPercent val="0"/>
              <c:showBubbleSize val="0"/>
            </c:dLbl>
            <c:dLbl>
              <c:idx val="2"/>
              <c:layout/>
              <c:tx>
                <c:rich>
                  <a:bodyPr/>
                  <a:lstStyle/>
                  <a:p>
                    <a:r>
                      <a:rPr lang="en-US" sz="1800" dirty="0" smtClean="0"/>
                      <a:t> 316 </a:t>
                    </a:r>
                    <a:endParaRPr lang="en-US" sz="1800" dirty="0"/>
                  </a:p>
                </c:rich>
              </c:tx>
              <c:dLblPos val="bestFit"/>
              <c:showLegendKey val="0"/>
              <c:showVal val="1"/>
              <c:showCatName val="0"/>
              <c:showSerName val="0"/>
              <c:showPercent val="0"/>
              <c:showBubbleSize val="0"/>
            </c:dLbl>
            <c:dLblPos val="bestFit"/>
            <c:showLegendKey val="0"/>
            <c:showVal val="1"/>
            <c:showCatName val="0"/>
            <c:showSerName val="0"/>
            <c:showPercent val="0"/>
            <c:showBubbleSize val="0"/>
            <c:showLeaderLines val="1"/>
          </c:dLbls>
          <c:cat>
            <c:strRef>
              <c:f>Sheet1!$A$23:$A$25</c:f>
              <c:strCache>
                <c:ptCount val="3"/>
                <c:pt idx="0">
                  <c:v>Mandatory</c:v>
                </c:pt>
                <c:pt idx="1">
                  <c:v>Discretionary</c:v>
                </c:pt>
                <c:pt idx="2">
                  <c:v>Net Interest</c:v>
                </c:pt>
              </c:strCache>
            </c:strRef>
          </c:cat>
          <c:val>
            <c:numRef>
              <c:f>Sheet1!$B$23:$B$25</c:f>
              <c:numCache>
                <c:formatCode>_("$"* #,##0_);_("$"* \(#,##0\);_("$"* "-"??_);_(@_)</c:formatCode>
                <c:ptCount val="3"/>
                <c:pt idx="0">
                  <c:v>2116</c:v>
                </c:pt>
                <c:pt idx="1">
                  <c:v>1180</c:v>
                </c:pt>
                <c:pt idx="2">
                  <c:v>227</c:v>
                </c:pt>
              </c:numCache>
            </c:numRef>
          </c:val>
        </c:ser>
        <c:dLbls>
          <c:showLegendKey val="0"/>
          <c:showVal val="0"/>
          <c:showCatName val="0"/>
          <c:showSerName val="0"/>
          <c:showPercent val="0"/>
          <c:showBubbleSize val="0"/>
          <c:showLeaderLines val="1"/>
        </c:dLbls>
        <c:firstSliceAng val="0"/>
      </c:pieChart>
    </c:plotArea>
    <c:legend>
      <c:legendPos val="b"/>
      <c:layout/>
      <c:overlay val="0"/>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5"/>
            <c:bubble3D val="0"/>
            <c:spPr>
              <a:solidFill>
                <a:srgbClr val="7CB956"/>
              </a:solidFill>
            </c:spPr>
          </c:dPt>
          <c:dLbls>
            <c:dLbl>
              <c:idx val="0"/>
              <c:layout/>
              <c:tx>
                <c:rich>
                  <a:bodyPr/>
                  <a:lstStyle/>
                  <a:p>
                    <a:r>
                      <a:rPr lang="en-US" sz="2000" dirty="0"/>
                      <a:t>Social Security</a:t>
                    </a:r>
                    <a:r>
                      <a:rPr lang="en-US" sz="2000" dirty="0" smtClean="0"/>
                      <a:t>   984</a:t>
                    </a:r>
                    <a:endParaRPr lang="en-US" sz="2000" dirty="0"/>
                  </a:p>
                </c:rich>
              </c:tx>
              <c:showLegendKey val="0"/>
              <c:showVal val="1"/>
              <c:showCatName val="1"/>
              <c:showSerName val="0"/>
              <c:showPercent val="0"/>
              <c:showBubbleSize val="0"/>
            </c:dLbl>
            <c:dLbl>
              <c:idx val="1"/>
              <c:layout>
                <c:manualLayout>
                  <c:x val="-4.0853485547316298E-2"/>
                  <c:y val="-0.184922394678492"/>
                </c:manualLayout>
              </c:layout>
              <c:tx>
                <c:rich>
                  <a:bodyPr/>
                  <a:lstStyle/>
                  <a:p>
                    <a:r>
                      <a:rPr lang="en-US" sz="1800" dirty="0" smtClean="0"/>
                      <a:t>Medicare  707</a:t>
                    </a:r>
                    <a:endParaRPr lang="en-US" sz="1800" dirty="0"/>
                  </a:p>
                </c:rich>
              </c:tx>
              <c:showLegendKey val="0"/>
              <c:showVal val="1"/>
              <c:showCatName val="1"/>
              <c:showSerName val="0"/>
              <c:showPercent val="0"/>
              <c:showBubbleSize val="0"/>
            </c:dLbl>
            <c:dLbl>
              <c:idx val="2"/>
              <c:layout>
                <c:manualLayout>
                  <c:x val="0.21100187719253499"/>
                  <c:y val="-0.144368827510752"/>
                </c:manualLayout>
              </c:layout>
              <c:tx>
                <c:rich>
                  <a:bodyPr/>
                  <a:lstStyle/>
                  <a:p>
                    <a:r>
                      <a:rPr lang="en-US" sz="2000" dirty="0" smtClean="0"/>
                      <a:t>Medicaid</a:t>
                    </a:r>
                    <a:r>
                      <a:rPr lang="en-US" sz="2000" baseline="0" dirty="0" smtClean="0"/>
                      <a:t> 383</a:t>
                    </a:r>
                    <a:r>
                      <a:rPr lang="en-US" sz="2000" dirty="0" smtClean="0"/>
                      <a:t> </a:t>
                    </a:r>
                    <a:endParaRPr lang="en-US" sz="2000" dirty="0"/>
                  </a:p>
                </c:rich>
              </c:tx>
              <c:showLegendKey val="0"/>
              <c:showVal val="1"/>
              <c:showCatName val="1"/>
              <c:showSerName val="0"/>
              <c:showPercent val="0"/>
              <c:showBubbleSize val="0"/>
            </c:dLbl>
            <c:dLbl>
              <c:idx val="3"/>
              <c:layout>
                <c:manualLayout>
                  <c:x val="0.17514817929312201"/>
                  <c:y val="5.5028720079613097E-2"/>
                </c:manualLayout>
              </c:layout>
              <c:tx>
                <c:rich>
                  <a:bodyPr/>
                  <a:lstStyle/>
                  <a:p>
                    <a:r>
                      <a:rPr lang="en-US" sz="1600" dirty="0"/>
                      <a:t>Income </a:t>
                    </a:r>
                    <a:r>
                      <a:rPr lang="en-US" sz="1600" dirty="0" smtClean="0"/>
                      <a:t>Security  294 </a:t>
                    </a:r>
                    <a:endParaRPr lang="en-US" sz="1600" dirty="0"/>
                  </a:p>
                </c:rich>
              </c:tx>
              <c:showLegendKey val="0"/>
              <c:showVal val="1"/>
              <c:showCatName val="1"/>
              <c:showSerName val="0"/>
              <c:showPercent val="0"/>
              <c:showBubbleSize val="0"/>
            </c:dLbl>
            <c:dLbl>
              <c:idx val="4"/>
              <c:layout>
                <c:manualLayout>
                  <c:x val="0.18813410459614899"/>
                  <c:y val="0.13082039911308199"/>
                </c:manualLayout>
              </c:layout>
              <c:tx>
                <c:rich>
                  <a:bodyPr/>
                  <a:lstStyle/>
                  <a:p>
                    <a:r>
                      <a:rPr lang="en-US" sz="1200" dirty="0" smtClean="0"/>
                      <a:t>Federal Retirement and other</a:t>
                    </a:r>
                    <a:r>
                      <a:rPr lang="en-US" sz="1200" baseline="0" dirty="0" smtClean="0"/>
                      <a:t> 178</a:t>
                    </a:r>
                    <a:endParaRPr lang="en-US" sz="1200" dirty="0"/>
                  </a:p>
                </c:rich>
              </c:tx>
              <c:showLegendKey val="0"/>
              <c:showVal val="1"/>
              <c:showCatName val="1"/>
              <c:showSerName val="0"/>
              <c:showPercent val="0"/>
              <c:showBubbleSize val="0"/>
            </c:dLbl>
            <c:dLbl>
              <c:idx val="5"/>
              <c:layout/>
              <c:tx>
                <c:rich>
                  <a:bodyPr/>
                  <a:lstStyle/>
                  <a:p>
                    <a:endParaRPr lang="en-US" sz="1200" dirty="0" smtClean="0"/>
                  </a:p>
                  <a:p>
                    <a:r>
                      <a:rPr lang="en-US" sz="1200" dirty="0" smtClean="0"/>
                      <a:t>  </a:t>
                    </a:r>
                    <a:endParaRPr lang="en-US" sz="1200"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Sheet1!$B$3:$B$8</c:f>
              <c:strCache>
                <c:ptCount val="6"/>
                <c:pt idx="0">
                  <c:v>Social Security </c:v>
                </c:pt>
                <c:pt idx="1">
                  <c:v>Medicare</c:v>
                </c:pt>
                <c:pt idx="2">
                  <c:v>Medicaid</c:v>
                </c:pt>
                <c:pt idx="3">
                  <c:v>Income Security</c:v>
                </c:pt>
                <c:pt idx="4">
                  <c:v>Rederal Retirement</c:v>
                </c:pt>
                <c:pt idx="5">
                  <c:v>Other</c:v>
                </c:pt>
              </c:strCache>
            </c:strRef>
          </c:cat>
          <c:val>
            <c:numRef>
              <c:f>Sheet1!$C$3:$C$8</c:f>
              <c:numCache>
                <c:formatCode>_("$"* #,##0.00_);_("$"* \(#,##0.00\);_("$"* "-"??_);_(@_)</c:formatCode>
                <c:ptCount val="6"/>
                <c:pt idx="0">
                  <c:v>845</c:v>
                </c:pt>
                <c:pt idx="1">
                  <c:v>612</c:v>
                </c:pt>
                <c:pt idx="2">
                  <c:v>299</c:v>
                </c:pt>
                <c:pt idx="3">
                  <c:v>316</c:v>
                </c:pt>
                <c:pt idx="4">
                  <c:v>157</c:v>
                </c:pt>
                <c:pt idx="5">
                  <c:v>181</c:v>
                </c:pt>
              </c:numCache>
            </c:numRef>
          </c:val>
        </c:ser>
        <c:dLbls>
          <c:showLegendKey val="0"/>
          <c:showVal val="1"/>
          <c:showCatName val="1"/>
          <c:showSerName val="0"/>
          <c:showPercent val="0"/>
          <c:showBubbleSize val="0"/>
          <c:showLeaderLines val="1"/>
        </c:dLbls>
        <c:firstSliceAng val="0"/>
      </c:pieChart>
    </c:plotArea>
    <c:plotVisOnly val="1"/>
    <c:dispBlanksAs val="zero"/>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117350F2-6FC7-41C8-A986-0E2349A50597}" type="datetime1">
              <a:rPr lang="en-US" altLang="en-US"/>
              <a:pPr/>
              <a:t>4/22/2018</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A85F3F30-D1C1-4375-9AC1-5791595FEFA6}" type="slidenum">
              <a:rPr lang="en-US" altLang="en-US"/>
              <a:pPr/>
              <a:t>‹#›</a:t>
            </a:fld>
            <a:endParaRPr lang="en-US" altLang="en-US"/>
          </a:p>
        </p:txBody>
      </p:sp>
    </p:spTree>
    <p:extLst>
      <p:ext uri="{BB962C8B-B14F-4D97-AF65-F5344CB8AC3E}">
        <p14:creationId xmlns:p14="http://schemas.microsoft.com/office/powerpoint/2010/main" val="12589100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128"/>
        <a:cs typeface="+mn-cs"/>
      </a:defRPr>
    </a:lvl1pPr>
    <a:lvl2pPr marL="457200" algn="l" rtl="0" fontAlgn="base">
      <a:spcBef>
        <a:spcPct val="30000"/>
      </a:spcBef>
      <a:spcAft>
        <a:spcPct val="0"/>
      </a:spcAft>
      <a:defRPr sz="1200" kern="1200">
        <a:solidFill>
          <a:schemeClr val="tx1"/>
        </a:solidFill>
        <a:latin typeface="+mn-lt"/>
        <a:ea typeface="ＭＳ Ｐゴシック" charset="-128"/>
        <a:cs typeface="+mn-cs"/>
      </a:defRPr>
    </a:lvl2pPr>
    <a:lvl3pPr marL="914400" algn="l" rtl="0" fontAlgn="base">
      <a:spcBef>
        <a:spcPct val="30000"/>
      </a:spcBef>
      <a:spcAft>
        <a:spcPct val="0"/>
      </a:spcAft>
      <a:defRPr sz="1200" kern="1200">
        <a:solidFill>
          <a:schemeClr val="tx1"/>
        </a:solidFill>
        <a:latin typeface="+mn-lt"/>
        <a:ea typeface="ＭＳ Ｐゴシック" charset="-128"/>
        <a:cs typeface="+mn-cs"/>
      </a:defRPr>
    </a:lvl3pPr>
    <a:lvl4pPr marL="1371600" algn="l" rtl="0" fontAlgn="base">
      <a:spcBef>
        <a:spcPct val="30000"/>
      </a:spcBef>
      <a:spcAft>
        <a:spcPct val="0"/>
      </a:spcAft>
      <a:defRPr sz="1200" kern="1200">
        <a:solidFill>
          <a:schemeClr val="tx1"/>
        </a:solidFill>
        <a:latin typeface="+mn-lt"/>
        <a:ea typeface="ＭＳ Ｐゴシック" charset="-128"/>
        <a:cs typeface="+mn-cs"/>
      </a:defRPr>
    </a:lvl4pPr>
    <a:lvl5pPr marL="1828800" algn="l"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52"/>
                <a:ea typeface="ＭＳ Ｐゴシック" charset="-128"/>
              </a:defRPr>
            </a:lvl1pPr>
            <a:lvl2pPr marL="37931725" indent="-37474525">
              <a:defRPr>
                <a:solidFill>
                  <a:schemeClr val="tx1"/>
                </a:solidFill>
                <a:latin typeface="Lucida Sans Unicode" charset="-52"/>
                <a:ea typeface="ＭＳ Ｐゴシック" charset="-128"/>
              </a:defRPr>
            </a:lvl2pPr>
            <a:lvl3pPr>
              <a:defRPr>
                <a:solidFill>
                  <a:schemeClr val="tx1"/>
                </a:solidFill>
                <a:latin typeface="Lucida Sans Unicode" charset="-52"/>
                <a:ea typeface="ＭＳ Ｐゴシック" charset="-128"/>
              </a:defRPr>
            </a:lvl3pPr>
            <a:lvl4pPr>
              <a:defRPr>
                <a:solidFill>
                  <a:schemeClr val="tx1"/>
                </a:solidFill>
                <a:latin typeface="Lucida Sans Unicode" charset="-52"/>
                <a:ea typeface="ＭＳ Ｐゴシック" charset="-128"/>
              </a:defRPr>
            </a:lvl4pPr>
            <a:lvl5pPr>
              <a:defRPr>
                <a:solidFill>
                  <a:schemeClr val="tx1"/>
                </a:solidFill>
                <a:latin typeface="Lucida Sans Unicode" charset="-52"/>
                <a:ea typeface="ＭＳ Ｐゴシック" charset="-128"/>
              </a:defRPr>
            </a:lvl5pPr>
            <a:lvl6pPr marL="457200" fontAlgn="base">
              <a:spcBef>
                <a:spcPct val="0"/>
              </a:spcBef>
              <a:spcAft>
                <a:spcPct val="0"/>
              </a:spcAft>
              <a:defRPr>
                <a:solidFill>
                  <a:schemeClr val="tx1"/>
                </a:solidFill>
                <a:latin typeface="Lucida Sans Unicode" charset="-52"/>
                <a:ea typeface="ＭＳ Ｐゴシック" charset="-128"/>
              </a:defRPr>
            </a:lvl6pPr>
            <a:lvl7pPr marL="914400" fontAlgn="base">
              <a:spcBef>
                <a:spcPct val="0"/>
              </a:spcBef>
              <a:spcAft>
                <a:spcPct val="0"/>
              </a:spcAft>
              <a:defRPr>
                <a:solidFill>
                  <a:schemeClr val="tx1"/>
                </a:solidFill>
                <a:latin typeface="Lucida Sans Unicode" charset="-52"/>
                <a:ea typeface="ＭＳ Ｐゴシック" charset="-128"/>
              </a:defRPr>
            </a:lvl7pPr>
            <a:lvl8pPr marL="1371600" fontAlgn="base">
              <a:spcBef>
                <a:spcPct val="0"/>
              </a:spcBef>
              <a:spcAft>
                <a:spcPct val="0"/>
              </a:spcAft>
              <a:defRPr>
                <a:solidFill>
                  <a:schemeClr val="tx1"/>
                </a:solidFill>
                <a:latin typeface="Lucida Sans Unicode" charset="-52"/>
                <a:ea typeface="ＭＳ Ｐゴシック" charset="-128"/>
              </a:defRPr>
            </a:lvl8pPr>
            <a:lvl9pPr marL="1828800" fontAlgn="base">
              <a:spcBef>
                <a:spcPct val="0"/>
              </a:spcBef>
              <a:spcAft>
                <a:spcPct val="0"/>
              </a:spcAft>
              <a:defRPr>
                <a:solidFill>
                  <a:schemeClr val="tx1"/>
                </a:solidFill>
                <a:latin typeface="Lucida Sans Unicode" charset="-52"/>
                <a:ea typeface="ＭＳ Ｐゴシック" charset="-128"/>
              </a:defRPr>
            </a:lvl9pPr>
          </a:lstStyle>
          <a:p>
            <a:fld id="{73A7A811-7A69-46F0-8B57-946FC04DA9BA}" type="slidenum">
              <a:rPr lang="en-US" altLang="en-US">
                <a:latin typeface="Calibri" charset="0"/>
              </a:rPr>
              <a:pPr/>
              <a:t>2</a:t>
            </a:fld>
            <a:endParaRPr lang="en-US" alt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52"/>
                <a:ea typeface="ＭＳ Ｐゴシック" charset="-128"/>
              </a:defRPr>
            </a:lvl1pPr>
            <a:lvl2pPr marL="37931725" indent="-37474525">
              <a:defRPr>
                <a:solidFill>
                  <a:schemeClr val="tx1"/>
                </a:solidFill>
                <a:latin typeface="Lucida Sans Unicode" charset="-52"/>
                <a:ea typeface="ＭＳ Ｐゴシック" charset="-128"/>
              </a:defRPr>
            </a:lvl2pPr>
            <a:lvl3pPr>
              <a:defRPr>
                <a:solidFill>
                  <a:schemeClr val="tx1"/>
                </a:solidFill>
                <a:latin typeface="Lucida Sans Unicode" charset="-52"/>
                <a:ea typeface="ＭＳ Ｐゴシック" charset="-128"/>
              </a:defRPr>
            </a:lvl3pPr>
            <a:lvl4pPr>
              <a:defRPr>
                <a:solidFill>
                  <a:schemeClr val="tx1"/>
                </a:solidFill>
                <a:latin typeface="Lucida Sans Unicode" charset="-52"/>
                <a:ea typeface="ＭＳ Ｐゴシック" charset="-128"/>
              </a:defRPr>
            </a:lvl4pPr>
            <a:lvl5pPr>
              <a:defRPr>
                <a:solidFill>
                  <a:schemeClr val="tx1"/>
                </a:solidFill>
                <a:latin typeface="Lucida Sans Unicode" charset="-52"/>
                <a:ea typeface="ＭＳ Ｐゴシック" charset="-128"/>
              </a:defRPr>
            </a:lvl5pPr>
            <a:lvl6pPr marL="457200" fontAlgn="base">
              <a:spcBef>
                <a:spcPct val="0"/>
              </a:spcBef>
              <a:spcAft>
                <a:spcPct val="0"/>
              </a:spcAft>
              <a:defRPr>
                <a:solidFill>
                  <a:schemeClr val="tx1"/>
                </a:solidFill>
                <a:latin typeface="Lucida Sans Unicode" charset="-52"/>
                <a:ea typeface="ＭＳ Ｐゴシック" charset="-128"/>
              </a:defRPr>
            </a:lvl6pPr>
            <a:lvl7pPr marL="914400" fontAlgn="base">
              <a:spcBef>
                <a:spcPct val="0"/>
              </a:spcBef>
              <a:spcAft>
                <a:spcPct val="0"/>
              </a:spcAft>
              <a:defRPr>
                <a:solidFill>
                  <a:schemeClr val="tx1"/>
                </a:solidFill>
                <a:latin typeface="Lucida Sans Unicode" charset="-52"/>
                <a:ea typeface="ＭＳ Ｐゴシック" charset="-128"/>
              </a:defRPr>
            </a:lvl7pPr>
            <a:lvl8pPr marL="1371600" fontAlgn="base">
              <a:spcBef>
                <a:spcPct val="0"/>
              </a:spcBef>
              <a:spcAft>
                <a:spcPct val="0"/>
              </a:spcAft>
              <a:defRPr>
                <a:solidFill>
                  <a:schemeClr val="tx1"/>
                </a:solidFill>
                <a:latin typeface="Lucida Sans Unicode" charset="-52"/>
                <a:ea typeface="ＭＳ Ｐゴシック" charset="-128"/>
              </a:defRPr>
            </a:lvl8pPr>
            <a:lvl9pPr marL="1828800" fontAlgn="base">
              <a:spcBef>
                <a:spcPct val="0"/>
              </a:spcBef>
              <a:spcAft>
                <a:spcPct val="0"/>
              </a:spcAft>
              <a:defRPr>
                <a:solidFill>
                  <a:schemeClr val="tx1"/>
                </a:solidFill>
                <a:latin typeface="Lucida Sans Unicode" charset="-52"/>
                <a:ea typeface="ＭＳ Ｐゴシック" charset="-128"/>
              </a:defRPr>
            </a:lvl9pPr>
          </a:lstStyle>
          <a:p>
            <a:fld id="{BF5B0158-DBCC-448A-9D20-91FCAC0C63F0}" type="slidenum">
              <a:rPr lang="en-US" altLang="en-US">
                <a:latin typeface="Calibri" charset="0"/>
              </a:rPr>
              <a:pPr/>
              <a:t>59</a:t>
            </a:fld>
            <a:endParaRPr lang="en-US" alt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lstStyle>
          <a:p>
            <a:fld id="{8BD57CFA-2A44-4589-9A8B-C2327F0999F2}" type="datetime1">
              <a:rPr lang="en-US" altLang="en-US"/>
              <a:pPr/>
              <a:t>4/22/2018</a:t>
            </a:fld>
            <a:endParaRPr lang="en-US" alt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AA0DF2C4-2423-458A-9E54-5F2842386160}" type="slidenum">
              <a:rPr lang="en-US" altLang="en-US"/>
              <a:pPr/>
              <a:t>‹#›</a:t>
            </a:fld>
            <a:endParaRPr lang="en-US" altLang="en-US"/>
          </a:p>
        </p:txBody>
      </p:sp>
    </p:spTree>
    <p:extLst>
      <p:ext uri="{BB962C8B-B14F-4D97-AF65-F5344CB8AC3E}">
        <p14:creationId xmlns:p14="http://schemas.microsoft.com/office/powerpoint/2010/main" val="3247866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870C0C7C-272D-44E8-B41A-5C489F50C509}" type="datetime1">
              <a:rPr lang="en-US" altLang="en-US"/>
              <a:pPr/>
              <a:t>4/22/2018</a:t>
            </a:fld>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E83EDE7A-8D0F-4932-9BF2-A0EB5D2363D3}" type="slidenum">
              <a:rPr lang="en-US" altLang="en-US"/>
              <a:pPr/>
              <a:t>‹#›</a:t>
            </a:fld>
            <a:endParaRPr lang="en-US" altLang="en-US"/>
          </a:p>
        </p:txBody>
      </p:sp>
    </p:spTree>
    <p:extLst>
      <p:ext uri="{BB962C8B-B14F-4D97-AF65-F5344CB8AC3E}">
        <p14:creationId xmlns:p14="http://schemas.microsoft.com/office/powerpoint/2010/main" val="3999635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06AD48F7-F09A-4470-897B-795A4F9157A3}" type="datetime1">
              <a:rPr lang="en-US" altLang="en-US"/>
              <a:pPr/>
              <a:t>4/22/2018</a:t>
            </a:fld>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BB3699B9-934A-4B06-B8A5-37189243B5F0}" type="slidenum">
              <a:rPr lang="en-US" altLang="en-US"/>
              <a:pPr/>
              <a:t>‹#›</a:t>
            </a:fld>
            <a:endParaRPr lang="en-US" altLang="en-US"/>
          </a:p>
        </p:txBody>
      </p:sp>
    </p:spTree>
    <p:extLst>
      <p:ext uri="{BB962C8B-B14F-4D97-AF65-F5344CB8AC3E}">
        <p14:creationId xmlns:p14="http://schemas.microsoft.com/office/powerpoint/2010/main" val="2758799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fld id="{B07C51F6-A226-42F9-A268-AF0085986A96}" type="datetime1">
              <a:rPr lang="en-US" altLang="en-US"/>
              <a:pPr/>
              <a:t>4/22/2018</a:t>
            </a:fld>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0C179756-C8A6-4CE7-AE75-D1B67E7AAA9D}" type="slidenum">
              <a:rPr lang="en-US" altLang="en-US"/>
              <a:pPr/>
              <a:t>‹#›</a:t>
            </a:fld>
            <a:endParaRPr lang="en-US" altLang="en-US"/>
          </a:p>
        </p:txBody>
      </p:sp>
    </p:spTree>
    <p:extLst>
      <p:ext uri="{BB962C8B-B14F-4D97-AF65-F5344CB8AC3E}">
        <p14:creationId xmlns:p14="http://schemas.microsoft.com/office/powerpoint/2010/main" val="1885496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3"/>
          <p:cNvSpPr>
            <a:spLocks noChangeArrowheads="1"/>
          </p:cNvSpPr>
          <p:nvPr/>
        </p:nvSpPr>
        <p:spPr bwMode="auto">
          <a:xfrm>
            <a:off x="3636963" y="3005138"/>
            <a:ext cx="182562" cy="228600"/>
          </a:xfrm>
          <a:prstGeom prst="chevron">
            <a:avLst>
              <a:gd name="adj" fmla="val 50000"/>
            </a:avLst>
          </a:prstGeom>
          <a:gradFill rotWithShape="1">
            <a:gsLst>
              <a:gs pos="0">
                <a:srgbClr val="7FC4DD"/>
              </a:gs>
              <a:gs pos="28000">
                <a:srgbClr val="50B8DA"/>
              </a:gs>
              <a:gs pos="100000">
                <a:srgbClr val="1389A6"/>
              </a:gs>
            </a:gsLst>
            <a:lin ang="5400000"/>
          </a:gradFill>
          <a:ln w="3175" cap="rnd">
            <a:solidFill>
              <a:srgbClr val="1E768C"/>
            </a:solidFill>
            <a:miter lim="800000"/>
            <a:headEnd/>
            <a:tailEnd/>
          </a:ln>
          <a:effectLst>
            <a:outerShdw blurRad="50800" dist="25400" dir="5400000" rotWithShape="0">
              <a:srgbClr val="808080">
                <a:alpha val="45999"/>
              </a:srgbClr>
            </a:outerShdw>
          </a:effectLst>
        </p:spPr>
        <p:txBody>
          <a:bodyPr anchor="ctr"/>
          <a:lstStyle/>
          <a:p>
            <a:pPr fontAlgn="auto">
              <a:spcBef>
                <a:spcPts val="0"/>
              </a:spcBef>
              <a:spcAft>
                <a:spcPts val="0"/>
              </a:spcAft>
              <a:defRPr/>
            </a:pPr>
            <a:endParaRPr lang="en-US">
              <a:solidFill>
                <a:schemeClr val="lt1"/>
              </a:solidFill>
              <a:latin typeface="+mn-lt"/>
              <a:ea typeface="+mn-ea"/>
            </a:endParaRPr>
          </a:p>
        </p:txBody>
      </p:sp>
      <p:sp>
        <p:nvSpPr>
          <p:cNvPr id="5" name="Chevron 4"/>
          <p:cNvSpPr>
            <a:spLocks noChangeArrowheads="1"/>
          </p:cNvSpPr>
          <p:nvPr/>
        </p:nvSpPr>
        <p:spPr bwMode="auto">
          <a:xfrm>
            <a:off x="3449638" y="3005138"/>
            <a:ext cx="184150" cy="228600"/>
          </a:xfrm>
          <a:prstGeom prst="chevron">
            <a:avLst>
              <a:gd name="adj" fmla="val 50000"/>
            </a:avLst>
          </a:prstGeom>
          <a:gradFill rotWithShape="1">
            <a:gsLst>
              <a:gs pos="0">
                <a:srgbClr val="7FC4DD"/>
              </a:gs>
              <a:gs pos="28000">
                <a:srgbClr val="50B8DA"/>
              </a:gs>
              <a:gs pos="100000">
                <a:srgbClr val="1389A6"/>
              </a:gs>
            </a:gsLst>
            <a:lin ang="5400000"/>
          </a:gradFill>
          <a:ln w="3175" cap="rnd">
            <a:solidFill>
              <a:srgbClr val="1E768C"/>
            </a:solidFill>
            <a:miter lim="800000"/>
            <a:headEnd/>
            <a:tailEnd/>
          </a:ln>
          <a:effectLst>
            <a:outerShdw blurRad="50800" dist="25400" dir="5400000" rotWithShape="0">
              <a:srgbClr val="808080">
                <a:alpha val="45999"/>
              </a:srgbClr>
            </a:outerShdw>
          </a:effectLst>
        </p:spPr>
        <p:txBody>
          <a:bodyPr anchor="ctr"/>
          <a:lstStyle/>
          <a:p>
            <a:pPr fontAlgn="auto">
              <a:spcBef>
                <a:spcPts val="0"/>
              </a:spcBef>
              <a:spcAft>
                <a:spcPts val="0"/>
              </a:spcAft>
              <a:defRPr/>
            </a:pPr>
            <a:endParaRPr lang="en-US">
              <a:solidFill>
                <a:schemeClr val="lt1"/>
              </a:solidFill>
              <a:latin typeface="+mn-lt"/>
              <a:ea typeface="+mn-ea"/>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fld id="{6CFAEC5D-7530-44A3-B9DC-7857F278EB3B}" type="datetime1">
              <a:rPr lang="en-US" altLang="en-US"/>
              <a:pPr/>
              <a:t>4/22/2018</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7B8FC623-993D-4C34-800C-65C93874B518}" type="slidenum">
              <a:rPr lang="en-US" altLang="en-US"/>
              <a:pPr/>
              <a:t>‹#›</a:t>
            </a:fld>
            <a:endParaRPr lang="en-US" altLang="en-US"/>
          </a:p>
        </p:txBody>
      </p:sp>
    </p:spTree>
    <p:extLst>
      <p:ext uri="{BB962C8B-B14F-4D97-AF65-F5344CB8AC3E}">
        <p14:creationId xmlns:p14="http://schemas.microsoft.com/office/powerpoint/2010/main" val="30753708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lstStyle>
          <a:p>
            <a:fld id="{29BEE264-5507-43F1-AC55-B91B86ED3D87}" type="datetime1">
              <a:rPr lang="en-US" altLang="en-US"/>
              <a:pPr/>
              <a:t>4/22/2018</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BAAF261-8195-4CCF-8FE9-B38EEF56D6FA}" type="slidenum">
              <a:rPr lang="en-US" altLang="en-US"/>
              <a:pPr/>
              <a:t>‹#›</a:t>
            </a:fld>
            <a:endParaRPr lang="en-US" altLang="en-US"/>
          </a:p>
        </p:txBody>
      </p:sp>
    </p:spTree>
    <p:extLst>
      <p:ext uri="{BB962C8B-B14F-4D97-AF65-F5344CB8AC3E}">
        <p14:creationId xmlns:p14="http://schemas.microsoft.com/office/powerpoint/2010/main" val="399266687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8CCB4D0A-27ED-4094-8D8B-C782CB92D4AB}" type="datetime1">
              <a:rPr lang="en-US" altLang="en-US"/>
              <a:pPr/>
              <a:t>4/22/2018</a:t>
            </a:fld>
            <a:endParaRPr lang="en-US" alt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F586BC06-1921-4FFD-A515-2A67DCF2A0E1}" type="slidenum">
              <a:rPr lang="en-US" altLang="en-US"/>
              <a:pPr/>
              <a:t>‹#›</a:t>
            </a:fld>
            <a:endParaRPr lang="en-US" altLang="en-US"/>
          </a:p>
        </p:txBody>
      </p:sp>
    </p:spTree>
    <p:extLst>
      <p:ext uri="{BB962C8B-B14F-4D97-AF65-F5344CB8AC3E}">
        <p14:creationId xmlns:p14="http://schemas.microsoft.com/office/powerpoint/2010/main" val="296519337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8BA2441B-F81E-4CB4-AB25-8DDC7F3BC246}" type="datetime1">
              <a:rPr lang="en-US" altLang="en-US"/>
              <a:pPr/>
              <a:t>4/22/2018</a:t>
            </a:fld>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741CA61-7D64-409D-8A2E-2951C0B32CA2}" type="slidenum">
              <a:rPr lang="en-US" altLang="en-US"/>
              <a:pPr/>
              <a:t>‹#›</a:t>
            </a:fld>
            <a:endParaRPr lang="en-US" altLang="en-US"/>
          </a:p>
        </p:txBody>
      </p:sp>
    </p:spTree>
    <p:extLst>
      <p:ext uri="{BB962C8B-B14F-4D97-AF65-F5344CB8AC3E}">
        <p14:creationId xmlns:p14="http://schemas.microsoft.com/office/powerpoint/2010/main" val="413160613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FF8CC548-B284-4DD5-B001-BDF52D550E2A}" type="datetime1">
              <a:rPr lang="en-US" altLang="en-US"/>
              <a:pPr/>
              <a:t>4/22/2018</a:t>
            </a:fld>
            <a:endParaRPr lang="en-US" alt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ECE6E785-A6EB-4DDA-A0F9-D0B86A577850}" type="slidenum">
              <a:rPr lang="en-US" altLang="en-US"/>
              <a:pPr/>
              <a:t>‹#›</a:t>
            </a:fld>
            <a:endParaRPr lang="en-US" altLang="en-US"/>
          </a:p>
        </p:txBody>
      </p:sp>
    </p:spTree>
    <p:extLst>
      <p:ext uri="{BB962C8B-B14F-4D97-AF65-F5344CB8AC3E}">
        <p14:creationId xmlns:p14="http://schemas.microsoft.com/office/powerpoint/2010/main" val="193425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3A973070-52DB-4E61-9F32-C1A46D2C04BC}" type="datetime1">
              <a:rPr lang="en-US" altLang="en-US"/>
              <a:pPr/>
              <a:t>4/22/2018</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D61EF60-61CB-480E-A06A-E34FAA33C140}" type="slidenum">
              <a:rPr lang="en-US" altLang="en-US"/>
              <a:pPr/>
              <a:t>‹#›</a:t>
            </a:fld>
            <a:endParaRPr lang="en-US" altLang="en-US"/>
          </a:p>
        </p:txBody>
      </p:sp>
    </p:spTree>
    <p:extLst>
      <p:ext uri="{BB962C8B-B14F-4D97-AF65-F5344CB8AC3E}">
        <p14:creationId xmlns:p14="http://schemas.microsoft.com/office/powerpoint/2010/main" val="128385754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6" name="Freeform 5"/>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7" name="Right Triangle 6"/>
          <p:cNvSpPr>
            <a:spLocks/>
          </p:cNvSpPr>
          <p:nvPr/>
        </p:nvSpPr>
        <p:spPr bwMode="auto">
          <a:xfrm>
            <a:off x="-6042" y="5791253"/>
            <a:ext cx="3402314"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a:spLocks noChangeArrowheads="1"/>
          </p:cNvSpPr>
          <p:nvPr/>
        </p:nvSpPr>
        <p:spPr bwMode="auto">
          <a:xfrm>
            <a:off x="8664575" y="4987925"/>
            <a:ext cx="182563" cy="228600"/>
          </a:xfrm>
          <a:prstGeom prst="chevron">
            <a:avLst>
              <a:gd name="adj" fmla="val 50000"/>
            </a:avLst>
          </a:prstGeom>
          <a:gradFill rotWithShape="1">
            <a:gsLst>
              <a:gs pos="0">
                <a:srgbClr val="7FC4DD"/>
              </a:gs>
              <a:gs pos="28000">
                <a:srgbClr val="50B8DA"/>
              </a:gs>
              <a:gs pos="100000">
                <a:srgbClr val="1389A6"/>
              </a:gs>
            </a:gsLst>
            <a:lin ang="5400000"/>
          </a:gradFill>
          <a:ln w="3175" cap="rnd">
            <a:solidFill>
              <a:srgbClr val="1E768C"/>
            </a:solidFill>
            <a:miter lim="800000"/>
            <a:headEnd/>
            <a:tailEnd/>
          </a:ln>
          <a:effectLst>
            <a:outerShdw blurRad="50800" dist="25400" dir="5400000" rotWithShape="0">
              <a:srgbClr val="808080">
                <a:alpha val="45999"/>
              </a:srgbClr>
            </a:outerShdw>
          </a:effectLst>
        </p:spPr>
        <p:txBody>
          <a:bodyPr anchor="ctr"/>
          <a:lstStyle/>
          <a:p>
            <a:pPr fontAlgn="auto">
              <a:spcBef>
                <a:spcPts val="0"/>
              </a:spcBef>
              <a:spcAft>
                <a:spcPts val="0"/>
              </a:spcAft>
              <a:defRPr/>
            </a:pPr>
            <a:endParaRPr lang="en-US">
              <a:solidFill>
                <a:schemeClr val="lt1"/>
              </a:solidFill>
              <a:latin typeface="+mn-lt"/>
              <a:ea typeface="+mn-ea"/>
            </a:endParaRPr>
          </a:p>
        </p:txBody>
      </p:sp>
      <p:sp>
        <p:nvSpPr>
          <p:cNvPr id="10" name="Chevron 9"/>
          <p:cNvSpPr>
            <a:spLocks noChangeArrowheads="1"/>
          </p:cNvSpPr>
          <p:nvPr/>
        </p:nvSpPr>
        <p:spPr bwMode="auto">
          <a:xfrm>
            <a:off x="8477250" y="4987925"/>
            <a:ext cx="182563" cy="228600"/>
          </a:xfrm>
          <a:prstGeom prst="chevron">
            <a:avLst>
              <a:gd name="adj" fmla="val 50000"/>
            </a:avLst>
          </a:prstGeom>
          <a:gradFill rotWithShape="1">
            <a:gsLst>
              <a:gs pos="0">
                <a:srgbClr val="7FC4DD"/>
              </a:gs>
              <a:gs pos="28000">
                <a:srgbClr val="50B8DA"/>
              </a:gs>
              <a:gs pos="100000">
                <a:srgbClr val="1389A6"/>
              </a:gs>
            </a:gsLst>
            <a:lin ang="5400000"/>
          </a:gradFill>
          <a:ln w="3175" cap="rnd">
            <a:solidFill>
              <a:srgbClr val="1E768C"/>
            </a:solidFill>
            <a:miter lim="800000"/>
            <a:headEnd/>
            <a:tailEnd/>
          </a:ln>
          <a:effectLst>
            <a:outerShdw blurRad="50800" dist="25400" dir="5400000" rotWithShape="0">
              <a:srgbClr val="808080">
                <a:alpha val="45999"/>
              </a:srgbClr>
            </a:outerShdw>
          </a:effectLst>
        </p:spPr>
        <p:txBody>
          <a:bodyPr anchor="ctr"/>
          <a:lstStyle/>
          <a:p>
            <a:pPr fontAlgn="auto">
              <a:spcBef>
                <a:spcPts val="0"/>
              </a:spcBef>
              <a:spcAft>
                <a:spcPts val="0"/>
              </a:spcAft>
              <a:defRPr/>
            </a:pPr>
            <a:endParaRPr lang="en-US">
              <a:solidFill>
                <a:schemeClr val="lt1"/>
              </a:solidFill>
              <a:latin typeface="+mn-lt"/>
              <a:ea typeface="+mn-ea"/>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lvl1pPr>
          </a:lstStyle>
          <a:p>
            <a:fld id="{6AD9F227-9EC1-425C-9BA8-318E752632BE}" type="datetime1">
              <a:rPr lang="en-US" altLang="en-US"/>
              <a:pPr/>
              <a:t>4/22/2018</a:t>
            </a:fld>
            <a:endParaRPr lang="en-US" altLang="en-US"/>
          </a:p>
        </p:txBody>
      </p:sp>
      <p:sp>
        <p:nvSpPr>
          <p:cNvPr id="12" name="Footer Placeholder 5"/>
          <p:cNvSpPr>
            <a:spLocks noGrp="1"/>
          </p:cNvSpPr>
          <p:nvPr>
            <p:ph type="ftr" sz="quarter" idx="11"/>
          </p:nvPr>
        </p:nvSpPr>
        <p:spPr/>
        <p:txBody>
          <a:bodyPr/>
          <a:lstStyle>
            <a:lvl1pPr>
              <a:defRPr>
                <a:solidFill>
                  <a:schemeClr val="tx1"/>
                </a:solidFill>
              </a:defRPr>
            </a:lvl1pPr>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fld id="{8838B7E8-4DCB-4D83-A4F8-3E054EF8D543}" type="slidenum">
              <a:rPr lang="en-US" altLang="en-US"/>
              <a:pPr/>
              <a:t>‹#›</a:t>
            </a:fld>
            <a:endParaRPr lang="en-US" altLang="en-US"/>
          </a:p>
        </p:txBody>
      </p:sp>
    </p:spTree>
    <p:extLst>
      <p:ext uri="{BB962C8B-B14F-4D97-AF65-F5344CB8AC3E}">
        <p14:creationId xmlns:p14="http://schemas.microsoft.com/office/powerpoint/2010/main" val="81428240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a:defRPr sz="1000">
                <a:latin typeface="Lucida Sans Unicode" charset="-52"/>
              </a:defRPr>
            </a:lvl1pPr>
          </a:lstStyle>
          <a:p>
            <a:fld id="{CC59DCF7-289E-4898-A619-42E5A35DF5E1}" type="datetime1">
              <a:rPr lang="en-US" altLang="en-US"/>
              <a:pPr/>
              <a:t>4/22/2018</a:t>
            </a:fld>
            <a:endParaRPr lang="en-US" alt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ea typeface="+mn-ea"/>
              </a:defRPr>
            </a:lvl1pPr>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latin typeface="Lucida Sans Unicode" charset="-52"/>
              </a:defRPr>
            </a:lvl1pPr>
          </a:lstStyle>
          <a:p>
            <a:fld id="{F424D8BA-5CC5-41A3-B57B-3E21E3A03D7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3" r:id="rId1"/>
    <p:sldLayoutId id="2147483679" r:id="rId2"/>
    <p:sldLayoutId id="2147483684" r:id="rId3"/>
    <p:sldLayoutId id="2147483685" r:id="rId4"/>
    <p:sldLayoutId id="2147483686" r:id="rId5"/>
    <p:sldLayoutId id="2147483687" r:id="rId6"/>
    <p:sldLayoutId id="2147483680" r:id="rId7"/>
    <p:sldLayoutId id="2147483688" r:id="rId8"/>
    <p:sldLayoutId id="2147483689" r:id="rId9"/>
    <p:sldLayoutId id="2147483681" r:id="rId10"/>
    <p:sldLayoutId id="2147483682" r:id="rId11"/>
  </p:sldLayoutIdLst>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charset="-128"/>
          <a:cs typeface="+mj-cs"/>
        </a:defRPr>
      </a:lvl1pPr>
      <a:lvl2pPr algn="l" rtl="0" fontAlgn="base">
        <a:spcBef>
          <a:spcPct val="0"/>
        </a:spcBef>
        <a:spcAft>
          <a:spcPct val="0"/>
        </a:spcAft>
        <a:defRPr sz="4100" b="1">
          <a:solidFill>
            <a:schemeClr val="tx2"/>
          </a:solidFill>
          <a:latin typeface="Lucida Sans Unicode" charset="-52"/>
          <a:ea typeface="ＭＳ Ｐゴシック" charset="-128"/>
        </a:defRPr>
      </a:lvl2pPr>
      <a:lvl3pPr algn="l" rtl="0" fontAlgn="base">
        <a:spcBef>
          <a:spcPct val="0"/>
        </a:spcBef>
        <a:spcAft>
          <a:spcPct val="0"/>
        </a:spcAft>
        <a:defRPr sz="4100" b="1">
          <a:solidFill>
            <a:schemeClr val="tx2"/>
          </a:solidFill>
          <a:latin typeface="Lucida Sans Unicode" charset="-52"/>
          <a:ea typeface="ＭＳ Ｐゴシック" charset="-128"/>
        </a:defRPr>
      </a:lvl3pPr>
      <a:lvl4pPr algn="l" rtl="0" fontAlgn="base">
        <a:spcBef>
          <a:spcPct val="0"/>
        </a:spcBef>
        <a:spcAft>
          <a:spcPct val="0"/>
        </a:spcAft>
        <a:defRPr sz="4100" b="1">
          <a:solidFill>
            <a:schemeClr val="tx2"/>
          </a:solidFill>
          <a:latin typeface="Lucida Sans Unicode" charset="-52"/>
          <a:ea typeface="ＭＳ Ｐゴシック" charset="-128"/>
        </a:defRPr>
      </a:lvl4pPr>
      <a:lvl5pPr algn="l" rtl="0" fontAlgn="base">
        <a:spcBef>
          <a:spcPct val="0"/>
        </a:spcBef>
        <a:spcAft>
          <a:spcPct val="0"/>
        </a:spcAft>
        <a:defRPr sz="4100" b="1">
          <a:solidFill>
            <a:schemeClr val="tx2"/>
          </a:solidFill>
          <a:latin typeface="Lucida Sans Unicode" charset="-52"/>
          <a:ea typeface="ＭＳ Ｐゴシック" charset="-128"/>
        </a:defRPr>
      </a:lvl5pPr>
      <a:lvl6pPr marL="457200" algn="l" rtl="0" fontAlgn="base">
        <a:spcBef>
          <a:spcPct val="0"/>
        </a:spcBef>
        <a:spcAft>
          <a:spcPct val="0"/>
        </a:spcAft>
        <a:defRPr sz="4100" b="1">
          <a:solidFill>
            <a:schemeClr val="tx2"/>
          </a:solidFill>
          <a:latin typeface="Lucida Sans Unicode" charset="-52"/>
          <a:ea typeface="ＭＳ Ｐゴシック" charset="-128"/>
        </a:defRPr>
      </a:lvl6pPr>
      <a:lvl7pPr marL="914400" algn="l" rtl="0" fontAlgn="base">
        <a:spcBef>
          <a:spcPct val="0"/>
        </a:spcBef>
        <a:spcAft>
          <a:spcPct val="0"/>
        </a:spcAft>
        <a:defRPr sz="4100" b="1">
          <a:solidFill>
            <a:schemeClr val="tx2"/>
          </a:solidFill>
          <a:latin typeface="Lucida Sans Unicode" charset="-52"/>
          <a:ea typeface="ＭＳ Ｐゴシック" charset="-128"/>
        </a:defRPr>
      </a:lvl7pPr>
      <a:lvl8pPr marL="1371600" algn="l" rtl="0" fontAlgn="base">
        <a:spcBef>
          <a:spcPct val="0"/>
        </a:spcBef>
        <a:spcAft>
          <a:spcPct val="0"/>
        </a:spcAft>
        <a:defRPr sz="4100" b="1">
          <a:solidFill>
            <a:schemeClr val="tx2"/>
          </a:solidFill>
          <a:latin typeface="Lucida Sans Unicode" charset="-52"/>
          <a:ea typeface="ＭＳ Ｐゴシック" charset="-128"/>
        </a:defRPr>
      </a:lvl8pPr>
      <a:lvl9pPr marL="1828800" algn="l" rtl="0" fontAlgn="base">
        <a:spcBef>
          <a:spcPct val="0"/>
        </a:spcBef>
        <a:spcAft>
          <a:spcPct val="0"/>
        </a:spcAft>
        <a:defRPr sz="4100" b="1">
          <a:solidFill>
            <a:schemeClr val="tx2"/>
          </a:solidFill>
          <a:latin typeface="Lucida Sans Unicode" charset="-52"/>
          <a:ea typeface="ＭＳ Ｐゴシック" charset="-128"/>
        </a:defRPr>
      </a:lvl9pPr>
    </p:titleStyle>
    <p:bodyStyle>
      <a:lvl1pPr marL="365125" indent="-255588" algn="l" rtl="0" fontAlgn="base">
        <a:spcBef>
          <a:spcPts val="400"/>
        </a:spcBef>
        <a:spcAft>
          <a:spcPct val="0"/>
        </a:spcAft>
        <a:buClr>
          <a:schemeClr val="accent1"/>
        </a:buClr>
        <a:buSzPct val="68000"/>
        <a:buFont typeface="Wingdings 3" charset="2"/>
        <a:buChar char=""/>
        <a:defRPr sz="2700" kern="1200">
          <a:solidFill>
            <a:schemeClr val="tx1"/>
          </a:solidFill>
          <a:latin typeface="+mn-lt"/>
          <a:ea typeface="ＭＳ Ｐゴシック" charset="-128"/>
          <a:cs typeface="+mn-cs"/>
        </a:defRPr>
      </a:lvl1pPr>
      <a:lvl2pPr marL="620713" indent="-228600" algn="l" rtl="0" fontAlgn="base">
        <a:spcBef>
          <a:spcPts val="325"/>
        </a:spcBef>
        <a:spcAft>
          <a:spcPct val="0"/>
        </a:spcAft>
        <a:buClr>
          <a:schemeClr val="accent1"/>
        </a:buClr>
        <a:buFont typeface="Verdana" charset="0"/>
        <a:buChar char="◦"/>
        <a:defRPr sz="2300" kern="1200">
          <a:solidFill>
            <a:schemeClr val="tx1"/>
          </a:solidFill>
          <a:latin typeface="+mn-lt"/>
          <a:ea typeface="ＭＳ Ｐゴシック" charset="-128"/>
          <a:cs typeface="+mn-cs"/>
        </a:defRPr>
      </a:lvl2pPr>
      <a:lvl3pPr marL="858838" indent="-228600" algn="l" rtl="0" fontAlgn="base">
        <a:spcBef>
          <a:spcPts val="350"/>
        </a:spcBef>
        <a:spcAft>
          <a:spcPct val="0"/>
        </a:spcAft>
        <a:buClr>
          <a:schemeClr val="accent2"/>
        </a:buClr>
        <a:buSzPct val="100000"/>
        <a:buFont typeface="Wingdings 2" charset="2"/>
        <a:buChar char=""/>
        <a:defRPr sz="2100" kern="1200">
          <a:solidFill>
            <a:schemeClr val="tx1"/>
          </a:solidFill>
          <a:latin typeface="+mn-lt"/>
          <a:ea typeface="ＭＳ Ｐゴシック" charset="-128"/>
          <a:cs typeface="+mn-cs"/>
        </a:defRPr>
      </a:lvl3pPr>
      <a:lvl4pPr marL="1143000" indent="-228600" algn="l" rtl="0" fontAlgn="base">
        <a:spcBef>
          <a:spcPts val="350"/>
        </a:spcBef>
        <a:spcAft>
          <a:spcPct val="0"/>
        </a:spcAft>
        <a:buClr>
          <a:schemeClr val="accent2"/>
        </a:buClr>
        <a:buFont typeface="Wingdings 2" charset="2"/>
        <a:buChar char=""/>
        <a:defRPr sz="1900" kern="1200">
          <a:solidFill>
            <a:schemeClr val="tx1"/>
          </a:solidFill>
          <a:latin typeface="+mn-lt"/>
          <a:ea typeface="ＭＳ Ｐゴシック" charset="-128"/>
          <a:cs typeface="+mn-cs"/>
        </a:defRPr>
      </a:lvl4pPr>
      <a:lvl5pPr marL="1371600" indent="-228600" algn="l" rtl="0" fontAlgn="base">
        <a:spcBef>
          <a:spcPts val="350"/>
        </a:spcBef>
        <a:spcAft>
          <a:spcPct val="0"/>
        </a:spcAft>
        <a:buClr>
          <a:schemeClr val="accent2"/>
        </a:buClr>
        <a:buFont typeface="Wingdings 2" charset="2"/>
        <a:buChar char=""/>
        <a:defRPr kern="1200">
          <a:solidFill>
            <a:schemeClr val="tx1"/>
          </a:solidFill>
          <a:latin typeface="+mn-lt"/>
          <a:ea typeface="ＭＳ Ｐゴシック" charset="-128"/>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fontAlgn="auto">
              <a:spcAft>
                <a:spcPts val="0"/>
              </a:spcAft>
              <a:defRPr/>
            </a:pPr>
            <a:r>
              <a:rPr lang="en-US" dirty="0" smtClean="0">
                <a:ea typeface="+mj-ea"/>
              </a:rPr>
              <a:t>Federal Debt, Spending and Taxes 2018</a:t>
            </a:r>
            <a:endParaRPr lang="en-US" dirty="0">
              <a:ea typeface="+mj-ea"/>
            </a:endParaRPr>
          </a:p>
        </p:txBody>
      </p:sp>
      <p:sp>
        <p:nvSpPr>
          <p:cNvPr id="3" name="Subtitle 2"/>
          <p:cNvSpPr>
            <a:spLocks noGrp="1"/>
          </p:cNvSpPr>
          <p:nvPr>
            <p:ph type="subTitle" idx="1"/>
          </p:nvPr>
        </p:nvSpPr>
        <p:spPr>
          <a:xfrm>
            <a:off x="685800" y="3611563"/>
            <a:ext cx="7772400" cy="1200150"/>
          </a:xfrm>
        </p:spPr>
        <p:txBody>
          <a:bodyPr>
            <a:normAutofit/>
          </a:bodyPr>
          <a:lstStyle/>
          <a:p>
            <a:pPr marR="0">
              <a:lnSpc>
                <a:spcPct val="80000"/>
              </a:lnSpc>
            </a:pPr>
            <a:r>
              <a:rPr lang="en-US" altLang="en-US" sz="2500" dirty="0" smtClean="0"/>
              <a:t>Jim Cantwell, Instructor</a:t>
            </a:r>
          </a:p>
          <a:p>
            <a:pPr marR="0">
              <a:lnSpc>
                <a:spcPct val="80000"/>
              </a:lnSpc>
            </a:pPr>
            <a:r>
              <a:rPr lang="en-US" altLang="en-US" sz="2500" dirty="0" err="1" smtClean="0"/>
              <a:t>jcantwell@cox.net</a:t>
            </a:r>
            <a:endParaRPr lang="en-US" altLang="en-US" sz="2500" dirty="0" smtClean="0"/>
          </a:p>
          <a:p>
            <a:pPr marR="0">
              <a:lnSpc>
                <a:spcPct val="80000"/>
              </a:lnSpc>
            </a:pPr>
            <a:r>
              <a:rPr lang="en-US" altLang="en-US" sz="2500" dirty="0" smtClean="0"/>
              <a:t>April/May 2018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fontAlgn="auto">
              <a:spcAft>
                <a:spcPts val="0"/>
              </a:spcAft>
              <a:defRPr/>
            </a:pPr>
            <a:r>
              <a:rPr lang="en-US" altLang="en-US" sz="3200" dirty="0" smtClean="0">
                <a:ea typeface="+mj-ea"/>
              </a:rPr>
              <a:t>Explanation of $11.7 Trillion Change over 10 years ($ Trillions)</a:t>
            </a:r>
          </a:p>
        </p:txBody>
      </p:sp>
      <p:sp>
        <p:nvSpPr>
          <p:cNvPr id="3" name="TextBox 2"/>
          <p:cNvSpPr txBox="1"/>
          <p:nvPr/>
        </p:nvSpPr>
        <p:spPr>
          <a:xfrm>
            <a:off x="341313" y="1882775"/>
            <a:ext cx="8483600" cy="4001095"/>
          </a:xfrm>
          <a:prstGeom prst="rect">
            <a:avLst/>
          </a:prstGeom>
          <a:noFill/>
        </p:spPr>
        <p:txBody>
          <a:bodyPr>
            <a:spAutoFit/>
          </a:bodyPr>
          <a:lstStyle/>
          <a:p>
            <a:pPr fontAlgn="auto">
              <a:spcBef>
                <a:spcPts val="0"/>
              </a:spcBef>
              <a:spcAft>
                <a:spcPts val="0"/>
              </a:spcAft>
              <a:defRPr/>
            </a:pPr>
            <a:r>
              <a:rPr lang="en-US" sz="1600" b="1" dirty="0">
                <a:latin typeface="+mn-lt"/>
                <a:ea typeface="+mn-ea"/>
              </a:rPr>
              <a:t>What happened after the January 2001 Estimation of $</a:t>
            </a:r>
            <a:r>
              <a:rPr lang="en-US" sz="1600" b="1" dirty="0" smtClean="0">
                <a:latin typeface="+mn-lt"/>
                <a:ea typeface="+mn-ea"/>
              </a:rPr>
              <a:t>5.6 </a:t>
            </a:r>
            <a:r>
              <a:rPr lang="en-US" sz="1600" b="1" dirty="0">
                <a:latin typeface="+mn-lt"/>
                <a:ea typeface="+mn-ea"/>
              </a:rPr>
              <a:t>Total Surplus?</a:t>
            </a:r>
          </a:p>
          <a:p>
            <a:pPr fontAlgn="auto">
              <a:spcBef>
                <a:spcPts val="0"/>
              </a:spcBef>
              <a:spcAft>
                <a:spcPts val="0"/>
              </a:spcAft>
              <a:defRPr/>
            </a:pPr>
            <a:endParaRPr lang="en-US" sz="1600" b="1" dirty="0">
              <a:latin typeface="+mn-lt"/>
              <a:ea typeface="+mn-ea"/>
            </a:endParaRPr>
          </a:p>
          <a:p>
            <a:pPr lvl="1" fontAlgn="auto">
              <a:spcBef>
                <a:spcPts val="0"/>
              </a:spcBef>
              <a:spcAft>
                <a:spcPts val="0"/>
              </a:spcAft>
              <a:defRPr/>
            </a:pPr>
            <a:endParaRPr lang="en-US" sz="1600" b="1" dirty="0">
              <a:latin typeface="+mn-lt"/>
              <a:ea typeface="+mn-ea"/>
            </a:endParaRPr>
          </a:p>
          <a:p>
            <a:pPr marL="342900" indent="-342900" fontAlgn="auto">
              <a:spcBef>
                <a:spcPts val="0"/>
              </a:spcBef>
              <a:spcAft>
                <a:spcPts val="0"/>
              </a:spcAft>
              <a:buFontTx/>
              <a:buAutoNum type="arabicParenR"/>
              <a:defRPr/>
            </a:pPr>
            <a:r>
              <a:rPr lang="en-US" sz="1600" i="1" dirty="0">
                <a:latin typeface="+mn-lt"/>
                <a:ea typeface="+mn-ea"/>
              </a:rPr>
              <a:t>Changes to Outlay Projections</a:t>
            </a:r>
            <a:r>
              <a:rPr lang="en-US" sz="1600" dirty="0">
                <a:latin typeface="+mn-lt"/>
                <a:ea typeface="+mn-ea"/>
              </a:rPr>
              <a:t>:		     2) </a:t>
            </a:r>
            <a:r>
              <a:rPr lang="en-US" sz="1600" i="1" dirty="0">
                <a:latin typeface="+mn-lt"/>
                <a:ea typeface="+mn-ea"/>
              </a:rPr>
              <a:t>Changes to Revenue Projections</a:t>
            </a:r>
            <a:r>
              <a:rPr lang="en-US" sz="1600" dirty="0">
                <a:latin typeface="+mn-lt"/>
                <a:ea typeface="+mn-ea"/>
              </a:rPr>
              <a:t>:	</a:t>
            </a:r>
          </a:p>
          <a:p>
            <a:pPr fontAlgn="auto">
              <a:spcBef>
                <a:spcPts val="0"/>
              </a:spcBef>
              <a:spcAft>
                <a:spcPts val="0"/>
              </a:spcAft>
              <a:defRPr/>
            </a:pPr>
            <a:r>
              <a:rPr lang="en-US" sz="1600" dirty="0">
                <a:latin typeface="+mn-lt"/>
                <a:ea typeface="+mn-ea"/>
              </a:rPr>
              <a:t>	$</a:t>
            </a:r>
            <a:r>
              <a:rPr lang="en-US" sz="1600" dirty="0" smtClean="0">
                <a:latin typeface="+mn-lt"/>
                <a:ea typeface="+mn-ea"/>
              </a:rPr>
              <a:t>2.948 </a:t>
            </a:r>
            <a:r>
              <a:rPr lang="en-US" sz="1600" dirty="0">
                <a:latin typeface="+mn-lt"/>
                <a:ea typeface="+mn-ea"/>
              </a:rPr>
              <a:t>Discretionary (Legislative)	     - $</a:t>
            </a:r>
            <a:r>
              <a:rPr lang="en-US" sz="1600" dirty="0" smtClean="0">
                <a:latin typeface="+mn-lt"/>
                <a:ea typeface="+mn-ea"/>
              </a:rPr>
              <a:t>2.808 </a:t>
            </a:r>
            <a:r>
              <a:rPr lang="en-US" sz="1600" dirty="0">
                <a:latin typeface="+mn-lt"/>
                <a:ea typeface="+mn-ea"/>
              </a:rPr>
              <a:t>Legislative Changes</a:t>
            </a:r>
          </a:p>
          <a:p>
            <a:pPr fontAlgn="auto">
              <a:spcBef>
                <a:spcPts val="0"/>
              </a:spcBef>
              <a:spcAft>
                <a:spcPts val="0"/>
              </a:spcAft>
              <a:defRPr/>
            </a:pPr>
            <a:r>
              <a:rPr lang="en-US" sz="1600" dirty="0">
                <a:latin typeface="+mn-lt"/>
                <a:ea typeface="+mn-ea"/>
              </a:rPr>
              <a:t>	$</a:t>
            </a:r>
            <a:r>
              <a:rPr lang="en-US" sz="1600" dirty="0" smtClean="0">
                <a:latin typeface="+mn-lt"/>
                <a:ea typeface="+mn-ea"/>
              </a:rPr>
              <a:t>1.392 </a:t>
            </a:r>
            <a:r>
              <a:rPr lang="en-US" sz="1600" dirty="0">
                <a:latin typeface="+mn-lt"/>
                <a:ea typeface="+mn-ea"/>
              </a:rPr>
              <a:t>Mandatory (Legislative)</a:t>
            </a:r>
            <a:r>
              <a:rPr lang="en-US" sz="1600" dirty="0" smtClean="0">
                <a:latin typeface="+mn-lt"/>
                <a:ea typeface="+mn-ea"/>
              </a:rPr>
              <a:t>	     </a:t>
            </a:r>
            <a:r>
              <a:rPr lang="en-US" sz="1600" u="sng" dirty="0" smtClean="0">
                <a:latin typeface="+mn-lt"/>
                <a:ea typeface="+mn-ea"/>
              </a:rPr>
              <a:t>- </a:t>
            </a:r>
            <a:r>
              <a:rPr lang="en-US" sz="1600" u="sng" dirty="0">
                <a:latin typeface="+mn-lt"/>
                <a:ea typeface="+mn-ea"/>
              </a:rPr>
              <a:t>$</a:t>
            </a:r>
            <a:r>
              <a:rPr lang="en-US" sz="1600" u="sng" dirty="0" smtClean="0">
                <a:latin typeface="+mn-lt"/>
                <a:ea typeface="+mn-ea"/>
              </a:rPr>
              <a:t>3.339 </a:t>
            </a:r>
            <a:r>
              <a:rPr lang="en-US" sz="1600" dirty="0" smtClean="0">
                <a:latin typeface="+mn-lt"/>
                <a:ea typeface="+mn-ea"/>
              </a:rPr>
              <a:t>Economic</a:t>
            </a:r>
          </a:p>
          <a:p>
            <a:pPr fontAlgn="auto">
              <a:spcBef>
                <a:spcPts val="0"/>
              </a:spcBef>
              <a:spcAft>
                <a:spcPts val="0"/>
              </a:spcAft>
              <a:defRPr/>
            </a:pPr>
            <a:r>
              <a:rPr lang="en-US" sz="1600" dirty="0">
                <a:latin typeface="+mn-lt"/>
                <a:ea typeface="+mn-ea"/>
              </a:rPr>
              <a:t>	$</a:t>
            </a:r>
            <a:r>
              <a:rPr lang="en-US" sz="1600" dirty="0" smtClean="0">
                <a:latin typeface="+mn-lt"/>
                <a:ea typeface="+mn-ea"/>
              </a:rPr>
              <a:t>1.375 </a:t>
            </a:r>
            <a:r>
              <a:rPr lang="en-US" sz="1600" dirty="0">
                <a:latin typeface="+mn-lt"/>
                <a:ea typeface="+mn-ea"/>
              </a:rPr>
              <a:t>Net Interest (Legislative</a:t>
            </a:r>
            <a:r>
              <a:rPr lang="en-US" sz="1600" dirty="0" smtClean="0">
                <a:latin typeface="+mn-lt"/>
                <a:ea typeface="+mn-ea"/>
              </a:rPr>
              <a:t>)	     </a:t>
            </a:r>
            <a:r>
              <a:rPr lang="en-US" sz="1600" b="1" dirty="0" smtClean="0">
                <a:latin typeface="+mn-lt"/>
                <a:ea typeface="+mn-ea"/>
              </a:rPr>
              <a:t>- </a:t>
            </a:r>
            <a:r>
              <a:rPr lang="en-US" sz="1600" b="1" dirty="0">
                <a:latin typeface="+mn-lt"/>
                <a:ea typeface="+mn-ea"/>
              </a:rPr>
              <a:t>$</a:t>
            </a:r>
            <a:r>
              <a:rPr lang="en-US" sz="1600" b="1" dirty="0" smtClean="0">
                <a:latin typeface="+mn-lt"/>
                <a:ea typeface="+mn-ea"/>
              </a:rPr>
              <a:t>6.1 </a:t>
            </a:r>
            <a:r>
              <a:rPr lang="en-US" sz="1600" b="1" dirty="0">
                <a:latin typeface="+mn-lt"/>
                <a:ea typeface="+mn-ea"/>
              </a:rPr>
              <a:t>Total </a:t>
            </a:r>
            <a:r>
              <a:rPr lang="en-US" sz="1600" b="1" dirty="0" smtClean="0">
                <a:latin typeface="+mn-lt"/>
                <a:ea typeface="+mn-ea"/>
              </a:rPr>
              <a:t>Revenue Change</a:t>
            </a:r>
            <a:endParaRPr lang="en-US" sz="1600" dirty="0" smtClean="0">
              <a:latin typeface="+mn-lt"/>
              <a:ea typeface="+mn-ea"/>
            </a:endParaRPr>
          </a:p>
          <a:p>
            <a:pPr fontAlgn="auto">
              <a:spcBef>
                <a:spcPts val="0"/>
              </a:spcBef>
              <a:spcAft>
                <a:spcPts val="0"/>
              </a:spcAft>
              <a:defRPr/>
            </a:pPr>
            <a:r>
              <a:rPr lang="en-US" sz="1600" dirty="0">
                <a:latin typeface="+mn-lt"/>
                <a:ea typeface="+mn-ea"/>
              </a:rPr>
              <a:t>	</a:t>
            </a:r>
            <a:r>
              <a:rPr lang="en-US" sz="1600" u="sng" dirty="0">
                <a:latin typeface="+mn-lt"/>
                <a:ea typeface="+mn-ea"/>
              </a:rPr>
              <a:t>- </a:t>
            </a:r>
            <a:r>
              <a:rPr lang="en-US" sz="1600" u="sng" dirty="0" smtClean="0">
                <a:latin typeface="+mn-lt"/>
                <a:ea typeface="+mn-ea"/>
              </a:rPr>
              <a:t>$.112 </a:t>
            </a:r>
            <a:r>
              <a:rPr lang="en-US" sz="1600" u="sng" dirty="0">
                <a:latin typeface="+mn-lt"/>
                <a:ea typeface="+mn-ea"/>
              </a:rPr>
              <a:t>Economic and Technical</a:t>
            </a:r>
          </a:p>
          <a:p>
            <a:pPr fontAlgn="auto">
              <a:spcBef>
                <a:spcPts val="0"/>
              </a:spcBef>
              <a:spcAft>
                <a:spcPts val="0"/>
              </a:spcAft>
              <a:defRPr/>
            </a:pPr>
            <a:r>
              <a:rPr lang="en-US" sz="1600" dirty="0">
                <a:latin typeface="+mn-lt"/>
                <a:ea typeface="+mn-ea"/>
              </a:rPr>
              <a:t>	</a:t>
            </a:r>
            <a:r>
              <a:rPr lang="en-US" sz="1600" b="1" dirty="0">
                <a:latin typeface="+mn-lt"/>
                <a:ea typeface="+mn-ea"/>
              </a:rPr>
              <a:t>$</a:t>
            </a:r>
            <a:r>
              <a:rPr lang="en-US" sz="1600" b="1" dirty="0" smtClean="0">
                <a:latin typeface="+mn-lt"/>
                <a:ea typeface="+mn-ea"/>
              </a:rPr>
              <a:t>5.602 </a:t>
            </a:r>
            <a:r>
              <a:rPr lang="en-US" sz="1600" b="1" dirty="0">
                <a:latin typeface="+mn-lt"/>
                <a:ea typeface="+mn-ea"/>
              </a:rPr>
              <a:t>Total Outlay Changes</a:t>
            </a:r>
          </a:p>
          <a:p>
            <a:pPr fontAlgn="auto">
              <a:spcBef>
                <a:spcPts val="0"/>
              </a:spcBef>
              <a:spcAft>
                <a:spcPts val="0"/>
              </a:spcAft>
              <a:defRPr/>
            </a:pPr>
            <a:endParaRPr lang="en-US" b="1" dirty="0">
              <a:latin typeface="+mn-lt"/>
              <a:ea typeface="+mn-ea"/>
            </a:endParaRPr>
          </a:p>
          <a:p>
            <a:pPr fontAlgn="auto">
              <a:spcBef>
                <a:spcPts val="0"/>
              </a:spcBef>
              <a:spcAft>
                <a:spcPts val="0"/>
              </a:spcAft>
              <a:defRPr/>
            </a:pPr>
            <a:r>
              <a:rPr lang="en-US" sz="2000" b="1" dirty="0">
                <a:latin typeface="+mn-lt"/>
                <a:ea typeface="+mn-ea"/>
              </a:rPr>
              <a:t>	</a:t>
            </a:r>
            <a:r>
              <a:rPr lang="en-US" sz="2000" dirty="0">
                <a:latin typeface="+mn-lt"/>
                <a:ea typeface="+mn-ea"/>
              </a:rPr>
              <a:t>	</a:t>
            </a:r>
          </a:p>
          <a:p>
            <a:pPr fontAlgn="auto">
              <a:spcBef>
                <a:spcPts val="0"/>
              </a:spcBef>
              <a:spcAft>
                <a:spcPts val="0"/>
              </a:spcAft>
              <a:defRPr/>
            </a:pPr>
            <a:r>
              <a:rPr lang="en-US" sz="2000" dirty="0">
                <a:latin typeface="+mn-lt"/>
                <a:ea typeface="+mn-ea"/>
              </a:rPr>
              <a:t>		</a:t>
            </a:r>
            <a:r>
              <a:rPr lang="en-US" dirty="0">
                <a:latin typeface="+mn-lt"/>
                <a:ea typeface="+mn-ea"/>
              </a:rPr>
              <a:t>Total Impact on 2001 Projected Surplus = - $</a:t>
            </a:r>
            <a:r>
              <a:rPr lang="en-US" dirty="0" smtClean="0">
                <a:latin typeface="+mn-lt"/>
                <a:ea typeface="+mn-ea"/>
              </a:rPr>
              <a:t>11.7</a:t>
            </a:r>
          </a:p>
          <a:p>
            <a:pPr fontAlgn="auto">
              <a:spcBef>
                <a:spcPts val="0"/>
              </a:spcBef>
              <a:spcAft>
                <a:spcPts val="0"/>
              </a:spcAft>
              <a:defRPr/>
            </a:pPr>
            <a:endParaRPr lang="en-US" dirty="0">
              <a:latin typeface="+mn-lt"/>
              <a:ea typeface="+mn-ea"/>
            </a:endParaRPr>
          </a:p>
          <a:p>
            <a:pPr fontAlgn="auto">
              <a:spcBef>
                <a:spcPts val="0"/>
              </a:spcBef>
              <a:spcAft>
                <a:spcPts val="0"/>
              </a:spcAft>
              <a:defRPr/>
            </a:pPr>
            <a:r>
              <a:rPr lang="en-US" dirty="0">
                <a:latin typeface="+mn-lt"/>
                <a:ea typeface="+mn-ea"/>
              </a:rPr>
              <a:t>		Actual Cumulative Surplus or Deficit (-) = - $</a:t>
            </a:r>
            <a:r>
              <a:rPr lang="en-US" dirty="0" smtClean="0">
                <a:latin typeface="+mn-lt"/>
                <a:ea typeface="+mn-ea"/>
              </a:rPr>
              <a:t>6.1</a:t>
            </a:r>
            <a:endParaRPr lang="en-US" dirty="0">
              <a:latin typeface="+mn-lt"/>
              <a:ea typeface="+mn-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49275" y="107950"/>
            <a:ext cx="8042275" cy="1336675"/>
          </a:xfrm>
        </p:spPr>
        <p:txBody>
          <a:bodyPr/>
          <a:lstStyle/>
          <a:p>
            <a:pPr fontAlgn="auto">
              <a:spcAft>
                <a:spcPts val="0"/>
              </a:spcAft>
              <a:defRPr/>
            </a:pPr>
            <a:r>
              <a:rPr lang="en-US" altLang="en-US" sz="4000" dirty="0" smtClean="0">
                <a:ea typeface="+mj-ea"/>
              </a:rPr>
              <a:t>Federal Revenues and Outlays, 2018 </a:t>
            </a:r>
            <a:r>
              <a:rPr lang="en-US" altLang="en-US" sz="3600" dirty="0" smtClean="0">
                <a:ea typeface="+mj-ea"/>
              </a:rPr>
              <a:t>(in $billions</a:t>
            </a:r>
            <a:r>
              <a:rPr lang="en-US" altLang="en-US" sz="4000" dirty="0" smtClean="0">
                <a:ea typeface="+mj-ea"/>
              </a:rPr>
              <a:t>)</a:t>
            </a:r>
            <a:endParaRPr lang="en-US" altLang="en-US" sz="4000" i="1" dirty="0" smtClean="0">
              <a:ea typeface="+mj-ea"/>
            </a:endParaRPr>
          </a:p>
        </p:txBody>
      </p:sp>
      <p:sp>
        <p:nvSpPr>
          <p:cNvPr id="26627" name="Rectangle 10"/>
          <p:cNvSpPr>
            <a:spLocks noChangeArrowheads="1"/>
          </p:cNvSpPr>
          <p:nvPr/>
        </p:nvSpPr>
        <p:spPr bwMode="auto">
          <a:xfrm>
            <a:off x="6515100" y="6319838"/>
            <a:ext cx="20569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charset="-52"/>
                <a:ea typeface="ＭＳ Ｐゴシック" charset="-128"/>
              </a:defRPr>
            </a:lvl1pPr>
            <a:lvl2pPr marL="37931725" indent="-37474525">
              <a:defRPr>
                <a:solidFill>
                  <a:schemeClr val="tx1"/>
                </a:solidFill>
                <a:latin typeface="Lucida Sans Unicode" charset="-52"/>
                <a:ea typeface="ＭＳ Ｐゴシック" charset="-128"/>
              </a:defRPr>
            </a:lvl2pPr>
            <a:lvl3pPr>
              <a:defRPr>
                <a:solidFill>
                  <a:schemeClr val="tx1"/>
                </a:solidFill>
                <a:latin typeface="Lucida Sans Unicode" charset="-52"/>
                <a:ea typeface="ＭＳ Ｐゴシック" charset="-128"/>
              </a:defRPr>
            </a:lvl3pPr>
            <a:lvl4pPr>
              <a:defRPr>
                <a:solidFill>
                  <a:schemeClr val="tx1"/>
                </a:solidFill>
                <a:latin typeface="Lucida Sans Unicode" charset="-52"/>
                <a:ea typeface="ＭＳ Ｐゴシック" charset="-128"/>
              </a:defRPr>
            </a:lvl4pPr>
            <a:lvl5pPr>
              <a:defRPr>
                <a:solidFill>
                  <a:schemeClr val="tx1"/>
                </a:solidFill>
                <a:latin typeface="Lucida Sans Unicode" charset="-52"/>
                <a:ea typeface="ＭＳ Ｐゴシック" charset="-128"/>
              </a:defRPr>
            </a:lvl5pPr>
            <a:lvl6pPr marL="457200" fontAlgn="base">
              <a:spcBef>
                <a:spcPct val="0"/>
              </a:spcBef>
              <a:spcAft>
                <a:spcPct val="0"/>
              </a:spcAft>
              <a:defRPr>
                <a:solidFill>
                  <a:schemeClr val="tx1"/>
                </a:solidFill>
                <a:latin typeface="Lucida Sans Unicode" charset="-52"/>
                <a:ea typeface="ＭＳ Ｐゴシック" charset="-128"/>
              </a:defRPr>
            </a:lvl6pPr>
            <a:lvl7pPr marL="914400" fontAlgn="base">
              <a:spcBef>
                <a:spcPct val="0"/>
              </a:spcBef>
              <a:spcAft>
                <a:spcPct val="0"/>
              </a:spcAft>
              <a:defRPr>
                <a:solidFill>
                  <a:schemeClr val="tx1"/>
                </a:solidFill>
                <a:latin typeface="Lucida Sans Unicode" charset="-52"/>
                <a:ea typeface="ＭＳ Ｐゴシック" charset="-128"/>
              </a:defRPr>
            </a:lvl7pPr>
            <a:lvl8pPr marL="1371600" fontAlgn="base">
              <a:spcBef>
                <a:spcPct val="0"/>
              </a:spcBef>
              <a:spcAft>
                <a:spcPct val="0"/>
              </a:spcAft>
              <a:defRPr>
                <a:solidFill>
                  <a:schemeClr val="tx1"/>
                </a:solidFill>
                <a:latin typeface="Lucida Sans Unicode" charset="-52"/>
                <a:ea typeface="ＭＳ Ｐゴシック" charset="-128"/>
              </a:defRPr>
            </a:lvl8pPr>
            <a:lvl9pPr marL="1828800" fontAlgn="base">
              <a:spcBef>
                <a:spcPct val="0"/>
              </a:spcBef>
              <a:spcAft>
                <a:spcPct val="0"/>
              </a:spcAft>
              <a:defRPr>
                <a:solidFill>
                  <a:schemeClr val="tx1"/>
                </a:solidFill>
                <a:latin typeface="Lucida Sans Unicode" charset="-52"/>
                <a:ea typeface="ＭＳ Ｐゴシック" charset="-128"/>
              </a:defRPr>
            </a:lvl9pPr>
          </a:lstStyle>
          <a:p>
            <a:r>
              <a:rPr lang="en-US" altLang="en-US" sz="1600" dirty="0">
                <a:latin typeface="Corbel" charset="0"/>
              </a:rPr>
              <a:t>Source: CBO</a:t>
            </a:r>
            <a:r>
              <a:rPr lang="en-US" altLang="en-US" sz="1600" dirty="0" smtClean="0">
                <a:latin typeface="Corbel" charset="0"/>
              </a:rPr>
              <a:t> Estimate</a:t>
            </a:r>
            <a:endParaRPr lang="en-US" altLang="en-US" sz="1600" dirty="0">
              <a:latin typeface="Corbel" charset="0"/>
            </a:endParaRPr>
          </a:p>
        </p:txBody>
      </p:sp>
      <p:graphicFrame>
        <p:nvGraphicFramePr>
          <p:cNvPr id="12" name="Chart 11"/>
          <p:cNvGraphicFramePr>
            <a:graphicFrameLocks/>
          </p:cNvGraphicFramePr>
          <p:nvPr>
            <p:extLst>
              <p:ext uri="{D42A27DB-BD31-4B8C-83A1-F6EECF244321}">
                <p14:modId xmlns:p14="http://schemas.microsoft.com/office/powerpoint/2010/main" val="1835730675"/>
              </p:ext>
            </p:extLst>
          </p:nvPr>
        </p:nvGraphicFramePr>
        <p:xfrm>
          <a:off x="0" y="2286000"/>
          <a:ext cx="5933490" cy="41765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a:graphicFrameLocks/>
          </p:cNvGraphicFramePr>
          <p:nvPr>
            <p:extLst>
              <p:ext uri="{D42A27DB-BD31-4B8C-83A1-F6EECF244321}">
                <p14:modId xmlns:p14="http://schemas.microsoft.com/office/powerpoint/2010/main" val="828888873"/>
              </p:ext>
            </p:extLst>
          </p:nvPr>
        </p:nvGraphicFramePr>
        <p:xfrm>
          <a:off x="3886200" y="2057400"/>
          <a:ext cx="6085028" cy="403392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fontAlgn="auto">
              <a:spcAft>
                <a:spcPts val="0"/>
              </a:spcAft>
              <a:defRPr/>
            </a:pPr>
            <a:r>
              <a:rPr lang="en-US" altLang="en-US" dirty="0" smtClean="0">
                <a:ea typeface="+mj-ea"/>
              </a:rPr>
              <a:t>Mandatory Outlays, 2018</a:t>
            </a:r>
            <a:br>
              <a:rPr lang="en-US" altLang="en-US" dirty="0" smtClean="0">
                <a:ea typeface="+mj-ea"/>
              </a:rPr>
            </a:br>
            <a:r>
              <a:rPr lang="en-US" altLang="en-US" sz="3600" dirty="0" smtClean="0">
                <a:ea typeface="+mj-ea"/>
              </a:rPr>
              <a:t>(in $ Billions; Total = 2,546)</a:t>
            </a:r>
          </a:p>
        </p:txBody>
      </p:sp>
      <p:sp>
        <p:nvSpPr>
          <p:cNvPr id="27651" name="Rectangle 7"/>
          <p:cNvSpPr>
            <a:spLocks noChangeArrowheads="1"/>
          </p:cNvSpPr>
          <p:nvPr/>
        </p:nvSpPr>
        <p:spPr bwMode="auto">
          <a:xfrm>
            <a:off x="6643688" y="6421438"/>
            <a:ext cx="2168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charset="-52"/>
                <a:ea typeface="ＭＳ Ｐゴシック" charset="-128"/>
              </a:defRPr>
            </a:lvl1pPr>
            <a:lvl2pPr marL="37931725" indent="-37474525">
              <a:defRPr>
                <a:solidFill>
                  <a:schemeClr val="tx1"/>
                </a:solidFill>
                <a:latin typeface="Lucida Sans Unicode" charset="-52"/>
                <a:ea typeface="ＭＳ Ｐゴシック" charset="-128"/>
              </a:defRPr>
            </a:lvl2pPr>
            <a:lvl3pPr>
              <a:defRPr>
                <a:solidFill>
                  <a:schemeClr val="tx1"/>
                </a:solidFill>
                <a:latin typeface="Lucida Sans Unicode" charset="-52"/>
                <a:ea typeface="ＭＳ Ｐゴシック" charset="-128"/>
              </a:defRPr>
            </a:lvl3pPr>
            <a:lvl4pPr>
              <a:defRPr>
                <a:solidFill>
                  <a:schemeClr val="tx1"/>
                </a:solidFill>
                <a:latin typeface="Lucida Sans Unicode" charset="-52"/>
                <a:ea typeface="ＭＳ Ｐゴシック" charset="-128"/>
              </a:defRPr>
            </a:lvl4pPr>
            <a:lvl5pPr>
              <a:defRPr>
                <a:solidFill>
                  <a:schemeClr val="tx1"/>
                </a:solidFill>
                <a:latin typeface="Lucida Sans Unicode" charset="-52"/>
                <a:ea typeface="ＭＳ Ｐゴシック" charset="-128"/>
              </a:defRPr>
            </a:lvl5pPr>
            <a:lvl6pPr marL="457200" fontAlgn="base">
              <a:spcBef>
                <a:spcPct val="0"/>
              </a:spcBef>
              <a:spcAft>
                <a:spcPct val="0"/>
              </a:spcAft>
              <a:defRPr>
                <a:solidFill>
                  <a:schemeClr val="tx1"/>
                </a:solidFill>
                <a:latin typeface="Lucida Sans Unicode" charset="-52"/>
                <a:ea typeface="ＭＳ Ｐゴシック" charset="-128"/>
              </a:defRPr>
            </a:lvl6pPr>
            <a:lvl7pPr marL="914400" fontAlgn="base">
              <a:spcBef>
                <a:spcPct val="0"/>
              </a:spcBef>
              <a:spcAft>
                <a:spcPct val="0"/>
              </a:spcAft>
              <a:defRPr>
                <a:solidFill>
                  <a:schemeClr val="tx1"/>
                </a:solidFill>
                <a:latin typeface="Lucida Sans Unicode" charset="-52"/>
                <a:ea typeface="ＭＳ Ｐゴシック" charset="-128"/>
              </a:defRPr>
            </a:lvl7pPr>
            <a:lvl8pPr marL="1371600" fontAlgn="base">
              <a:spcBef>
                <a:spcPct val="0"/>
              </a:spcBef>
              <a:spcAft>
                <a:spcPct val="0"/>
              </a:spcAft>
              <a:defRPr>
                <a:solidFill>
                  <a:schemeClr val="tx1"/>
                </a:solidFill>
                <a:latin typeface="Lucida Sans Unicode" charset="-52"/>
                <a:ea typeface="ＭＳ Ｐゴシック" charset="-128"/>
              </a:defRPr>
            </a:lvl8pPr>
            <a:lvl9pPr marL="1828800" fontAlgn="base">
              <a:spcBef>
                <a:spcPct val="0"/>
              </a:spcBef>
              <a:spcAft>
                <a:spcPct val="0"/>
              </a:spcAft>
              <a:defRPr>
                <a:solidFill>
                  <a:schemeClr val="tx1"/>
                </a:solidFill>
                <a:latin typeface="Lucida Sans Unicode" charset="-52"/>
                <a:ea typeface="ＭＳ Ｐゴシック" charset="-128"/>
              </a:defRPr>
            </a:lvl9pPr>
          </a:lstStyle>
          <a:p>
            <a:r>
              <a:rPr lang="en-US" altLang="en-US" sz="1600" dirty="0">
                <a:latin typeface="Corbel" charset="0"/>
              </a:rPr>
              <a:t>Source: CBO</a:t>
            </a:r>
            <a:r>
              <a:rPr lang="en-US" altLang="en-US" sz="1600" dirty="0" smtClean="0">
                <a:latin typeface="Corbel" charset="0"/>
              </a:rPr>
              <a:t> Estimate</a:t>
            </a:r>
            <a:endParaRPr lang="en-US" altLang="en-US" sz="1600" dirty="0">
              <a:latin typeface="Corbel" charset="0"/>
            </a:endParaRPr>
          </a:p>
        </p:txBody>
      </p:sp>
      <p:graphicFrame>
        <p:nvGraphicFramePr>
          <p:cNvPr id="6" name="Chart 5"/>
          <p:cNvGraphicFramePr>
            <a:graphicFrameLocks/>
          </p:cNvGraphicFramePr>
          <p:nvPr>
            <p:extLst>
              <p:ext uri="{D42A27DB-BD31-4B8C-83A1-F6EECF244321}">
                <p14:modId xmlns:p14="http://schemas.microsoft.com/office/powerpoint/2010/main" val="2641347815"/>
              </p:ext>
            </p:extLst>
          </p:nvPr>
        </p:nvGraphicFramePr>
        <p:xfrm>
          <a:off x="1628775" y="1886753"/>
          <a:ext cx="5886450" cy="429577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71450"/>
            <a:ext cx="7772400" cy="5829300"/>
          </a:xfrm>
          <a:prstGeom prst="rect">
            <a:avLst/>
          </a:prstGeom>
        </p:spPr>
      </p:pic>
    </p:spTree>
    <p:extLst>
      <p:ext uri="{BB962C8B-B14F-4D97-AF65-F5344CB8AC3E}">
        <p14:creationId xmlns:p14="http://schemas.microsoft.com/office/powerpoint/2010/main" val="147800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www.pgpf.org/sites/default/files/Manadatory-spending-and-interest-costs-will-climb-significant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77216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976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p:txBody>
          <a:bodyPr/>
          <a:lstStyle/>
          <a:p>
            <a:r>
              <a:rPr lang="en-US" altLang="en-US" smtClean="0"/>
              <a:t>“When you borrow a lot of money to create a false prosperity, you import the future into the present. “  Michael Lewis, </a:t>
            </a:r>
            <a:r>
              <a:rPr lang="en-US" altLang="en-US" i="1" smtClean="0"/>
              <a:t>Boomerang</a:t>
            </a:r>
            <a:r>
              <a:rPr lang="en-US" altLang="en-US" smtClean="0"/>
              <a:t>.</a:t>
            </a:r>
          </a:p>
          <a:p>
            <a:r>
              <a:rPr lang="en-US" altLang="en-US" smtClean="0"/>
              <a:t>The U.S. government has to come to terms with the painful fact that the good old days when it could just borrow its way out of messes of its own making are finally gone.”  Xinhua, Chinese news agency</a:t>
            </a:r>
          </a:p>
          <a:p>
            <a:endParaRPr lang="en-US" alt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p:txBody>
          <a:bodyPr/>
          <a:lstStyle/>
          <a:p>
            <a:r>
              <a:rPr lang="en-US" altLang="en-US" smtClean="0"/>
              <a:t>He said to the nation of Israel:  “For the Lord your God will bless you just as He promised you; you shall lend to many nations, but you shall not borrow; you shall reign over many nations , but they shall not reign over you.”  (Deuteronomy 15:6)  “The borrower is the servant of the lender.”  (Proverbs 22:7)</a:t>
            </a:r>
          </a:p>
          <a:p>
            <a:endParaRPr lang="en-US" alt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fontAlgn="auto">
              <a:spcAft>
                <a:spcPts val="0"/>
              </a:spcAft>
              <a:defRPr/>
            </a:pPr>
            <a:r>
              <a:rPr lang="en-US" dirty="0" smtClean="0">
                <a:ea typeface="+mj-ea"/>
              </a:rPr>
              <a:t>Federal Debt, Spending and Taxes 2018</a:t>
            </a:r>
            <a:endParaRPr lang="en-US" dirty="0">
              <a:ea typeface="+mj-ea"/>
            </a:endParaRPr>
          </a:p>
        </p:txBody>
      </p:sp>
      <p:sp>
        <p:nvSpPr>
          <p:cNvPr id="3" name="Subtitle 2"/>
          <p:cNvSpPr>
            <a:spLocks noGrp="1"/>
          </p:cNvSpPr>
          <p:nvPr>
            <p:ph type="subTitle" idx="1"/>
          </p:nvPr>
        </p:nvSpPr>
        <p:spPr>
          <a:xfrm>
            <a:off x="685800" y="3611563"/>
            <a:ext cx="7772400" cy="1200150"/>
          </a:xfrm>
        </p:spPr>
        <p:txBody>
          <a:bodyPr>
            <a:normAutofit/>
          </a:bodyPr>
          <a:lstStyle/>
          <a:p>
            <a:pPr marR="0">
              <a:lnSpc>
                <a:spcPct val="80000"/>
              </a:lnSpc>
            </a:pPr>
            <a:r>
              <a:rPr lang="en-US" altLang="en-US" sz="2500" dirty="0" smtClean="0"/>
              <a:t>Jim Cantwell, Instructor</a:t>
            </a:r>
          </a:p>
          <a:p>
            <a:pPr marR="0">
              <a:lnSpc>
                <a:spcPct val="80000"/>
              </a:lnSpc>
            </a:pPr>
            <a:r>
              <a:rPr lang="en-US" altLang="en-US" sz="2500" dirty="0" err="1" smtClean="0"/>
              <a:t>jcantwell@cox.net</a:t>
            </a:r>
            <a:endParaRPr lang="en-US" altLang="en-US" sz="2500" dirty="0" smtClean="0"/>
          </a:p>
          <a:p>
            <a:pPr marR="0">
              <a:lnSpc>
                <a:spcPct val="80000"/>
              </a:lnSpc>
            </a:pPr>
            <a:r>
              <a:rPr lang="en-US" altLang="en-US" sz="2500" dirty="0" smtClean="0"/>
              <a:t>April 30, 2018</a:t>
            </a:r>
          </a:p>
        </p:txBody>
      </p:sp>
    </p:spTree>
    <p:extLst>
      <p:ext uri="{BB962C8B-B14F-4D97-AF65-F5344CB8AC3E}">
        <p14:creationId xmlns:p14="http://schemas.microsoft.com/office/powerpoint/2010/main" val="1156622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138"/>
            <a:ext cx="8229600" cy="4919662"/>
          </a:xfrm>
        </p:spPr>
        <p:txBody>
          <a:bodyPr>
            <a:normAutofit/>
          </a:bodyPr>
          <a:lstStyle/>
          <a:p>
            <a:pPr>
              <a:spcAft>
                <a:spcPts val="1200"/>
              </a:spcAft>
            </a:pPr>
            <a:r>
              <a:rPr lang="en-US" altLang="en-US" sz="1900" b="1" dirty="0" smtClean="0"/>
              <a:t>…WHEN INTEREST RATES RETURN TO MORE TYPICAL, HIGHER LEVELS, FEDERAL SPENDING ON INTEREST PAYMENTS WILL INCREASE SUBSTANTIALLY.</a:t>
            </a:r>
            <a:endParaRPr lang="en-US" altLang="en-US" sz="1900" dirty="0" smtClean="0"/>
          </a:p>
          <a:p>
            <a:pPr>
              <a:spcAft>
                <a:spcPts val="1200"/>
              </a:spcAft>
            </a:pPr>
            <a:r>
              <a:rPr lang="en-US" altLang="en-US" sz="1900" b="1" dirty="0" smtClean="0"/>
              <a:t>…ECONOMIC GROWTH WILL BE REDUCED.</a:t>
            </a:r>
            <a:endParaRPr lang="en-US" altLang="en-US" sz="1900" dirty="0" smtClean="0"/>
          </a:p>
          <a:p>
            <a:pPr>
              <a:spcAft>
                <a:spcPts val="1200"/>
              </a:spcAft>
            </a:pPr>
            <a:r>
              <a:rPr lang="en-US" altLang="en-US" sz="1900" b="1" dirty="0" smtClean="0"/>
              <a:t>…LAWMAKERS WILL HAVE LESS FLEXIBILITY TO USE TAX AND SPENDING POLICIES TO RESPOND TO UNEXPECTED CHALLENGES.</a:t>
            </a:r>
            <a:endParaRPr lang="en-US" altLang="en-US" sz="1900" dirty="0" smtClean="0"/>
          </a:p>
          <a:p>
            <a:pPr>
              <a:spcAft>
                <a:spcPts val="1200"/>
              </a:spcAft>
            </a:pPr>
            <a:r>
              <a:rPr lang="en-US" altLang="en-US" sz="1900" b="1" dirty="0" smtClean="0"/>
              <a:t>…THE LIKELIHOOD OF A FISCAL CRISIS IN THE UNITED STATES WILL INCREASE.</a:t>
            </a:r>
            <a:endParaRPr lang="en-US" altLang="en-US" sz="1900" dirty="0" smtClean="0"/>
          </a:p>
          <a:p>
            <a:pPr>
              <a:spcAft>
                <a:spcPts val="1200"/>
              </a:spcAft>
            </a:pPr>
            <a:r>
              <a:rPr lang="en-US" altLang="en-US" sz="1900" b="1" dirty="0" smtClean="0"/>
              <a:t>…THE BURDEN OF THE DEBT IS SHIFTED TO FUTURE GENERATIONS.</a:t>
            </a:r>
            <a:endParaRPr lang="en-US" altLang="en-US" sz="1900" dirty="0" smtClean="0"/>
          </a:p>
          <a:p>
            <a:pPr>
              <a:spcAft>
                <a:spcPts val="1200"/>
              </a:spcAft>
            </a:pPr>
            <a:r>
              <a:rPr lang="en-US" altLang="en-US" sz="1900" b="1" dirty="0" smtClean="0"/>
              <a:t>…FEDERAL SPENDING ON OTHER PROGRAMS LIMITED.</a:t>
            </a:r>
            <a:endParaRPr lang="en-US" altLang="en-US" sz="1900" dirty="0" smtClean="0"/>
          </a:p>
          <a:p>
            <a:endParaRPr lang="en-US" altLang="en-US" dirty="0" smtClean="0"/>
          </a:p>
        </p:txBody>
      </p:sp>
      <p:sp>
        <p:nvSpPr>
          <p:cNvPr id="3" name="Title 2"/>
          <p:cNvSpPr>
            <a:spLocks noGrp="1"/>
          </p:cNvSpPr>
          <p:nvPr>
            <p:ph type="title"/>
          </p:nvPr>
        </p:nvSpPr>
        <p:spPr>
          <a:xfrm>
            <a:off x="457200" y="457200"/>
            <a:ext cx="8229600" cy="944562"/>
          </a:xfrm>
        </p:spPr>
        <p:txBody>
          <a:bodyPr>
            <a:normAutofit fontScale="90000"/>
          </a:bodyPr>
          <a:lstStyle/>
          <a:p>
            <a:pPr algn="ctr" fontAlgn="auto">
              <a:spcAft>
                <a:spcPts val="0"/>
              </a:spcAft>
              <a:defRPr/>
            </a:pPr>
            <a:r>
              <a:rPr lang="en-US" sz="3556" dirty="0" smtClean="0">
                <a:ea typeface="+mj-ea"/>
              </a:rPr>
              <a:t>SIGNIFICANT CONSEQUENCES OF </a:t>
            </a:r>
            <a:br>
              <a:rPr lang="en-US" sz="3556" dirty="0" smtClean="0">
                <a:ea typeface="+mj-ea"/>
              </a:rPr>
            </a:br>
            <a:r>
              <a:rPr lang="en-US" sz="3556" dirty="0" smtClean="0">
                <a:ea typeface="+mj-ea"/>
              </a:rPr>
              <a:t>HIGH AND RISING DEBT</a:t>
            </a:r>
            <a:r>
              <a:rPr lang="en-US" dirty="0" smtClean="0">
                <a:ea typeface="+mj-ea"/>
              </a:rPr>
              <a:t/>
            </a:r>
            <a:br>
              <a:rPr lang="en-US" dirty="0" smtClean="0">
                <a:ea typeface="+mj-ea"/>
              </a:rPr>
            </a:br>
            <a:endParaRPr lang="en-US" dirty="0">
              <a:ea typeface="+mj-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Content Placeholder 3" descr="b12.jpg"/>
          <p:cNvPicPr>
            <a:picLocks noGrp="1" noChangeAspect="1"/>
          </p:cNvPicPr>
          <p:nvPr>
            <p:ph idx="1"/>
          </p:nvPr>
        </p:nvPicPr>
        <p:blipFill>
          <a:blip r:embed="rId2">
            <a:extLst>
              <a:ext uri="{28A0092B-C50C-407E-A947-70E740481C1C}">
                <a14:useLocalDpi xmlns:a14="http://schemas.microsoft.com/office/drawing/2010/main" val="0"/>
              </a:ext>
            </a:extLst>
          </a:blip>
          <a:srcRect l="-18225" r="-18225"/>
          <a:stretch>
            <a:fillRect/>
          </a:stretch>
        </p:blipFill>
        <p:spPr>
          <a:xfrm>
            <a:off x="-838200" y="381000"/>
            <a:ext cx="11083925" cy="6096000"/>
          </a:xfrm>
        </p:spPr>
      </p:pic>
    </p:spTree>
    <p:extLst>
      <p:ext uri="{BB962C8B-B14F-4D97-AF65-F5344CB8AC3E}">
        <p14:creationId xmlns:p14="http://schemas.microsoft.com/office/powerpoint/2010/main" val="1042500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fontAlgn="auto">
              <a:spcAft>
                <a:spcPts val="0"/>
              </a:spcAft>
              <a:defRPr/>
            </a:pPr>
            <a:r>
              <a:rPr lang="en-US" altLang="en-US" dirty="0" smtClean="0">
                <a:ea typeface="+mj-ea"/>
              </a:rPr>
              <a:t>Deficit (2018)</a:t>
            </a:r>
          </a:p>
        </p:txBody>
      </p:sp>
      <p:sp>
        <p:nvSpPr>
          <p:cNvPr id="15363" name="TextBox 3"/>
          <p:cNvSpPr txBox="1">
            <a:spLocks noChangeArrowheads="1"/>
          </p:cNvSpPr>
          <p:nvPr/>
        </p:nvSpPr>
        <p:spPr bwMode="auto">
          <a:xfrm>
            <a:off x="1912938" y="2568575"/>
            <a:ext cx="63785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charset="-52"/>
                <a:ea typeface="ＭＳ Ｐゴシック" charset="-128"/>
              </a:defRPr>
            </a:lvl1pPr>
            <a:lvl2pPr marL="37931725" indent="-37474525">
              <a:defRPr>
                <a:solidFill>
                  <a:schemeClr val="tx1"/>
                </a:solidFill>
                <a:latin typeface="Lucida Sans Unicode" charset="-52"/>
                <a:ea typeface="ＭＳ Ｐゴシック" charset="-128"/>
              </a:defRPr>
            </a:lvl2pPr>
            <a:lvl3pPr>
              <a:defRPr>
                <a:solidFill>
                  <a:schemeClr val="tx1"/>
                </a:solidFill>
                <a:latin typeface="Lucida Sans Unicode" charset="-52"/>
                <a:ea typeface="ＭＳ Ｐゴシック" charset="-128"/>
              </a:defRPr>
            </a:lvl3pPr>
            <a:lvl4pPr>
              <a:defRPr>
                <a:solidFill>
                  <a:schemeClr val="tx1"/>
                </a:solidFill>
                <a:latin typeface="Lucida Sans Unicode" charset="-52"/>
                <a:ea typeface="ＭＳ Ｐゴシック" charset="-128"/>
              </a:defRPr>
            </a:lvl4pPr>
            <a:lvl5pPr>
              <a:defRPr>
                <a:solidFill>
                  <a:schemeClr val="tx1"/>
                </a:solidFill>
                <a:latin typeface="Lucida Sans Unicode" charset="-52"/>
                <a:ea typeface="ＭＳ Ｐゴシック" charset="-128"/>
              </a:defRPr>
            </a:lvl5pPr>
            <a:lvl6pPr marL="457200" fontAlgn="base">
              <a:spcBef>
                <a:spcPct val="0"/>
              </a:spcBef>
              <a:spcAft>
                <a:spcPct val="0"/>
              </a:spcAft>
              <a:defRPr>
                <a:solidFill>
                  <a:schemeClr val="tx1"/>
                </a:solidFill>
                <a:latin typeface="Lucida Sans Unicode" charset="-52"/>
                <a:ea typeface="ＭＳ Ｐゴシック" charset="-128"/>
              </a:defRPr>
            </a:lvl6pPr>
            <a:lvl7pPr marL="914400" fontAlgn="base">
              <a:spcBef>
                <a:spcPct val="0"/>
              </a:spcBef>
              <a:spcAft>
                <a:spcPct val="0"/>
              </a:spcAft>
              <a:defRPr>
                <a:solidFill>
                  <a:schemeClr val="tx1"/>
                </a:solidFill>
                <a:latin typeface="Lucida Sans Unicode" charset="-52"/>
                <a:ea typeface="ＭＳ Ｐゴシック" charset="-128"/>
              </a:defRPr>
            </a:lvl7pPr>
            <a:lvl8pPr marL="1371600" fontAlgn="base">
              <a:spcBef>
                <a:spcPct val="0"/>
              </a:spcBef>
              <a:spcAft>
                <a:spcPct val="0"/>
              </a:spcAft>
              <a:defRPr>
                <a:solidFill>
                  <a:schemeClr val="tx1"/>
                </a:solidFill>
                <a:latin typeface="Lucida Sans Unicode" charset="-52"/>
                <a:ea typeface="ＭＳ Ｐゴシック" charset="-128"/>
              </a:defRPr>
            </a:lvl8pPr>
            <a:lvl9pPr marL="1828800" fontAlgn="base">
              <a:spcBef>
                <a:spcPct val="0"/>
              </a:spcBef>
              <a:spcAft>
                <a:spcPct val="0"/>
              </a:spcAft>
              <a:defRPr>
                <a:solidFill>
                  <a:schemeClr val="tx1"/>
                </a:solidFill>
                <a:latin typeface="Lucida Sans Unicode" charset="-52"/>
                <a:ea typeface="ＭＳ Ｐゴシック" charset="-128"/>
              </a:defRPr>
            </a:lvl9pPr>
          </a:lstStyle>
          <a:p>
            <a:pPr>
              <a:spcAft>
                <a:spcPts val="1200"/>
              </a:spcAft>
            </a:pPr>
            <a:r>
              <a:rPr lang="en-US" altLang="en-US" sz="2800" dirty="0">
                <a:latin typeface="Corbel" charset="0"/>
              </a:rPr>
              <a:t>	Outlays		</a:t>
            </a:r>
            <a:r>
              <a:rPr lang="en-US" altLang="en-US" sz="2800" dirty="0" smtClean="0">
                <a:latin typeface="Corbel" charset="0"/>
              </a:rPr>
              <a:t>$4.142 </a:t>
            </a:r>
            <a:r>
              <a:rPr lang="en-US" altLang="en-US" sz="2800" dirty="0">
                <a:latin typeface="Corbel" charset="0"/>
              </a:rPr>
              <a:t>Trillion</a:t>
            </a:r>
          </a:p>
          <a:p>
            <a:pPr>
              <a:spcAft>
                <a:spcPts val="1200"/>
              </a:spcAft>
            </a:pPr>
            <a:r>
              <a:rPr lang="en-US" altLang="en-US" sz="2800" dirty="0">
                <a:latin typeface="Corbel" charset="0"/>
              </a:rPr>
              <a:t>	Revenues	             </a:t>
            </a:r>
            <a:r>
              <a:rPr lang="en-US" altLang="en-US" sz="2800" u="sng" dirty="0" smtClean="0">
                <a:latin typeface="Corbel" charset="0"/>
              </a:rPr>
              <a:t>$3.338Trillion</a:t>
            </a:r>
            <a:endParaRPr lang="en-US" altLang="en-US" sz="2800" u="sng" dirty="0">
              <a:latin typeface="Corbel" charset="0"/>
            </a:endParaRPr>
          </a:p>
          <a:p>
            <a:pPr>
              <a:spcAft>
                <a:spcPts val="1200"/>
              </a:spcAft>
            </a:pPr>
            <a:r>
              <a:rPr lang="en-US" altLang="en-US" sz="2800" dirty="0">
                <a:latin typeface="Corbel" charset="0"/>
              </a:rPr>
              <a:t>	Deficit		</a:t>
            </a:r>
            <a:r>
              <a:rPr lang="en-US" altLang="en-US" sz="2800" dirty="0" smtClean="0">
                <a:latin typeface="Corbel" charset="0"/>
              </a:rPr>
              <a:t>$804 Billion</a:t>
            </a:r>
            <a:endParaRPr lang="en-US" altLang="en-US" sz="2800" dirty="0">
              <a:latin typeface="Corbel" charset="0"/>
            </a:endParaRPr>
          </a:p>
          <a:p>
            <a:endParaRPr lang="en-US" altLang="en-US" sz="2800" dirty="0">
              <a:latin typeface="Corbel" charset="0"/>
            </a:endParaRPr>
          </a:p>
          <a:p>
            <a:r>
              <a:rPr lang="en-US" altLang="en-US" dirty="0">
                <a:latin typeface="Corbel" charset="0"/>
              </a:rPr>
              <a:t>Source: CBO</a:t>
            </a:r>
            <a:r>
              <a:rPr lang="en-US" altLang="en-US" dirty="0" smtClean="0">
                <a:latin typeface="Corbel" charset="0"/>
              </a:rPr>
              <a:t> Actual</a:t>
            </a:r>
            <a:endParaRPr lang="en-US" altLang="en-US" dirty="0">
              <a:latin typeface="Corbe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1"/>
          <p:cNvSpPr>
            <a:spLocks noGrp="1"/>
          </p:cNvSpPr>
          <p:nvPr>
            <p:ph idx="1"/>
          </p:nvPr>
        </p:nvSpPr>
        <p:spPr/>
        <p:txBody>
          <a:bodyPr/>
          <a:lstStyle/>
          <a:p>
            <a:endParaRPr lang="en-US" altLang="en-US" smtClean="0"/>
          </a:p>
        </p:txBody>
      </p:sp>
      <p:pic>
        <p:nvPicPr>
          <p:cNvPr id="39939" name="Picture 3" descr="b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34400"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2635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3" descr="b14.jpg"/>
          <p:cNvPicPr>
            <a:picLocks noGrp="1" noChangeAspect="1"/>
          </p:cNvPicPr>
          <p:nvPr>
            <p:ph idx="1"/>
          </p:nvPr>
        </p:nvPicPr>
        <p:blipFill>
          <a:blip r:embed="rId2">
            <a:extLst>
              <a:ext uri="{28A0092B-C50C-407E-A947-70E740481C1C}">
                <a14:useLocalDpi xmlns:a14="http://schemas.microsoft.com/office/drawing/2010/main" val="0"/>
              </a:ext>
            </a:extLst>
          </a:blip>
          <a:srcRect l="-18149" r="-18149"/>
          <a:stretch>
            <a:fillRect/>
          </a:stretch>
        </p:blipFill>
        <p:spPr>
          <a:xfrm>
            <a:off x="-1143000" y="152400"/>
            <a:ext cx="11637963" cy="6400800"/>
          </a:xfrm>
        </p:spPr>
      </p:pic>
    </p:spTree>
    <p:extLst>
      <p:ext uri="{BB962C8B-B14F-4D97-AF65-F5344CB8AC3E}">
        <p14:creationId xmlns:p14="http://schemas.microsoft.com/office/powerpoint/2010/main" val="2873280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1"/>
          <p:cNvSpPr>
            <a:spLocks noGrp="1"/>
          </p:cNvSpPr>
          <p:nvPr>
            <p:ph idx="1"/>
          </p:nvPr>
        </p:nvSpPr>
        <p:spPr/>
        <p:txBody>
          <a:bodyPr/>
          <a:lstStyle/>
          <a:p>
            <a:endParaRPr lang="en-US" altLang="en-US" smtClean="0"/>
          </a:p>
        </p:txBody>
      </p:sp>
      <p:pic>
        <p:nvPicPr>
          <p:cNvPr id="41987" name="Picture 3" descr="b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84582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505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3" descr="b16.jpg"/>
          <p:cNvPicPr>
            <a:picLocks noGrp="1" noChangeAspect="1"/>
          </p:cNvPicPr>
          <p:nvPr>
            <p:ph idx="1"/>
          </p:nvPr>
        </p:nvPicPr>
        <p:blipFill>
          <a:blip r:embed="rId2">
            <a:extLst>
              <a:ext uri="{28A0092B-C50C-407E-A947-70E740481C1C}">
                <a14:useLocalDpi xmlns:a14="http://schemas.microsoft.com/office/drawing/2010/main" val="0"/>
              </a:ext>
            </a:extLst>
          </a:blip>
          <a:srcRect l="-18205" r="-18205"/>
          <a:stretch>
            <a:fillRect/>
          </a:stretch>
        </p:blipFill>
        <p:spPr>
          <a:xfrm>
            <a:off x="-1143000" y="228600"/>
            <a:ext cx="11514138" cy="6332538"/>
          </a:xfrm>
        </p:spPr>
      </p:pic>
    </p:spTree>
    <p:extLst>
      <p:ext uri="{BB962C8B-B14F-4D97-AF65-F5344CB8AC3E}">
        <p14:creationId xmlns:p14="http://schemas.microsoft.com/office/powerpoint/2010/main" val="17667579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descr="b17.jpg"/>
          <p:cNvPicPr>
            <a:picLocks noGrp="1" noChangeAspect="1"/>
          </p:cNvPicPr>
          <p:nvPr>
            <p:ph idx="1"/>
          </p:nvPr>
        </p:nvPicPr>
        <p:blipFill>
          <a:blip r:embed="rId2">
            <a:extLst>
              <a:ext uri="{28A0092B-C50C-407E-A947-70E740481C1C}">
                <a14:useLocalDpi xmlns:a14="http://schemas.microsoft.com/office/drawing/2010/main" val="0"/>
              </a:ext>
            </a:extLst>
          </a:blip>
          <a:srcRect l="-18130" r="-18130"/>
          <a:stretch>
            <a:fillRect/>
          </a:stretch>
        </p:blipFill>
        <p:spPr>
          <a:xfrm>
            <a:off x="-838200" y="228600"/>
            <a:ext cx="11223625" cy="6172200"/>
          </a:xfrm>
        </p:spPr>
      </p:pic>
    </p:spTree>
    <p:extLst>
      <p:ext uri="{BB962C8B-B14F-4D97-AF65-F5344CB8AC3E}">
        <p14:creationId xmlns:p14="http://schemas.microsoft.com/office/powerpoint/2010/main" val="22447378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Content Placeholder 3" descr="b18.jpg"/>
          <p:cNvPicPr>
            <a:picLocks noGrp="1" noChangeAspect="1"/>
          </p:cNvPicPr>
          <p:nvPr>
            <p:ph idx="1"/>
          </p:nvPr>
        </p:nvPicPr>
        <p:blipFill>
          <a:blip r:embed="rId2">
            <a:extLst>
              <a:ext uri="{28A0092B-C50C-407E-A947-70E740481C1C}">
                <a14:useLocalDpi xmlns:a14="http://schemas.microsoft.com/office/drawing/2010/main" val="0"/>
              </a:ext>
            </a:extLst>
          </a:blip>
          <a:srcRect l="-18282" r="-18282"/>
          <a:stretch>
            <a:fillRect/>
          </a:stretch>
        </p:blipFill>
        <p:spPr>
          <a:xfrm>
            <a:off x="-1066800" y="228600"/>
            <a:ext cx="11528425" cy="6340475"/>
          </a:xfrm>
        </p:spPr>
      </p:pic>
    </p:spTree>
    <p:extLst>
      <p:ext uri="{BB962C8B-B14F-4D97-AF65-F5344CB8AC3E}">
        <p14:creationId xmlns:p14="http://schemas.microsoft.com/office/powerpoint/2010/main" val="11137975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OLLI presentation files\BROTHER_Scanner\CleanImageScans\Cco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5888"/>
            <a:ext cx="6019800" cy="671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1391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F:\OLLI presentation files\BROTHER_Scanner\CleanImageScans\B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54075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227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OLLI presentation files\BROTHER_Scanner\CleanImageScans\B6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1000"/>
            <a:ext cx="514350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5544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228600" y="533400"/>
            <a:ext cx="87185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07950"/>
            <a:ext cx="8677275" cy="1336675"/>
          </a:xfrm>
        </p:spPr>
        <p:txBody>
          <a:bodyPr/>
          <a:lstStyle/>
          <a:p>
            <a:pPr fontAlgn="auto">
              <a:spcAft>
                <a:spcPts val="0"/>
              </a:spcAft>
              <a:defRPr/>
            </a:pPr>
            <a:r>
              <a:rPr lang="en-US" altLang="en-US" sz="3200" dirty="0" smtClean="0">
                <a:ea typeface="+mj-ea"/>
              </a:rPr>
              <a:t>Where the 2018 Federal Dollar Spent Comes From:</a:t>
            </a:r>
          </a:p>
        </p:txBody>
      </p:sp>
      <p:sp>
        <p:nvSpPr>
          <p:cNvPr id="17411" name="TextBox 3"/>
          <p:cNvSpPr txBox="1">
            <a:spLocks noChangeArrowheads="1"/>
          </p:cNvSpPr>
          <p:nvPr/>
        </p:nvSpPr>
        <p:spPr bwMode="auto">
          <a:xfrm>
            <a:off x="457200" y="2339975"/>
            <a:ext cx="8040688"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charset="-52"/>
                <a:ea typeface="ＭＳ Ｐゴシック" charset="-128"/>
              </a:defRPr>
            </a:lvl1pPr>
            <a:lvl2pPr marL="37931725" indent="-37474525">
              <a:defRPr>
                <a:solidFill>
                  <a:schemeClr val="tx1"/>
                </a:solidFill>
                <a:latin typeface="Lucida Sans Unicode" charset="-52"/>
                <a:ea typeface="ＭＳ Ｐゴシック" charset="-128"/>
              </a:defRPr>
            </a:lvl2pPr>
            <a:lvl3pPr>
              <a:defRPr>
                <a:solidFill>
                  <a:schemeClr val="tx1"/>
                </a:solidFill>
                <a:latin typeface="Lucida Sans Unicode" charset="-52"/>
                <a:ea typeface="ＭＳ Ｐゴシック" charset="-128"/>
              </a:defRPr>
            </a:lvl3pPr>
            <a:lvl4pPr>
              <a:defRPr>
                <a:solidFill>
                  <a:schemeClr val="tx1"/>
                </a:solidFill>
                <a:latin typeface="Lucida Sans Unicode" charset="-52"/>
                <a:ea typeface="ＭＳ Ｐゴシック" charset="-128"/>
              </a:defRPr>
            </a:lvl4pPr>
            <a:lvl5pPr>
              <a:defRPr>
                <a:solidFill>
                  <a:schemeClr val="tx1"/>
                </a:solidFill>
                <a:latin typeface="Lucida Sans Unicode" charset="-52"/>
                <a:ea typeface="ＭＳ Ｐゴシック" charset="-128"/>
              </a:defRPr>
            </a:lvl5pPr>
            <a:lvl6pPr marL="457200" fontAlgn="base">
              <a:spcBef>
                <a:spcPct val="0"/>
              </a:spcBef>
              <a:spcAft>
                <a:spcPct val="0"/>
              </a:spcAft>
              <a:defRPr>
                <a:solidFill>
                  <a:schemeClr val="tx1"/>
                </a:solidFill>
                <a:latin typeface="Lucida Sans Unicode" charset="-52"/>
                <a:ea typeface="ＭＳ Ｐゴシック" charset="-128"/>
              </a:defRPr>
            </a:lvl6pPr>
            <a:lvl7pPr marL="914400" fontAlgn="base">
              <a:spcBef>
                <a:spcPct val="0"/>
              </a:spcBef>
              <a:spcAft>
                <a:spcPct val="0"/>
              </a:spcAft>
              <a:defRPr>
                <a:solidFill>
                  <a:schemeClr val="tx1"/>
                </a:solidFill>
                <a:latin typeface="Lucida Sans Unicode" charset="-52"/>
                <a:ea typeface="ＭＳ Ｐゴシック" charset="-128"/>
              </a:defRPr>
            </a:lvl7pPr>
            <a:lvl8pPr marL="1371600" fontAlgn="base">
              <a:spcBef>
                <a:spcPct val="0"/>
              </a:spcBef>
              <a:spcAft>
                <a:spcPct val="0"/>
              </a:spcAft>
              <a:defRPr>
                <a:solidFill>
                  <a:schemeClr val="tx1"/>
                </a:solidFill>
                <a:latin typeface="Lucida Sans Unicode" charset="-52"/>
                <a:ea typeface="ＭＳ Ｐゴシック" charset="-128"/>
              </a:defRPr>
            </a:lvl8pPr>
            <a:lvl9pPr marL="1828800" fontAlgn="base">
              <a:spcBef>
                <a:spcPct val="0"/>
              </a:spcBef>
              <a:spcAft>
                <a:spcPct val="0"/>
              </a:spcAft>
              <a:defRPr>
                <a:solidFill>
                  <a:schemeClr val="tx1"/>
                </a:solidFill>
                <a:latin typeface="Lucida Sans Unicode" charset="-52"/>
                <a:ea typeface="ＭＳ Ｐゴシック" charset="-128"/>
              </a:defRPr>
            </a:lvl9pPr>
          </a:lstStyle>
          <a:p>
            <a:pPr>
              <a:spcAft>
                <a:spcPts val="1800"/>
              </a:spcAft>
            </a:pPr>
            <a:r>
              <a:rPr lang="en-US" altLang="en-US" sz="3200" dirty="0">
                <a:latin typeface="Corbel" charset="0"/>
              </a:rPr>
              <a:t>	</a:t>
            </a:r>
            <a:r>
              <a:rPr lang="en-US" altLang="en-US" sz="3200" dirty="0" smtClean="0">
                <a:latin typeface="Corbel" charset="0"/>
              </a:rPr>
              <a:t>3.338 </a:t>
            </a:r>
            <a:r>
              <a:rPr lang="en-US" altLang="en-US" sz="3200" dirty="0">
                <a:latin typeface="Corbel" charset="0"/>
              </a:rPr>
              <a:t>÷ </a:t>
            </a:r>
            <a:r>
              <a:rPr lang="en-US" altLang="en-US" sz="3200" dirty="0" smtClean="0">
                <a:latin typeface="Corbel" charset="0"/>
              </a:rPr>
              <a:t>4.142 </a:t>
            </a:r>
            <a:r>
              <a:rPr lang="en-US" altLang="en-US" sz="3200" dirty="0">
                <a:latin typeface="Corbel" charset="0"/>
              </a:rPr>
              <a:t>= .</a:t>
            </a:r>
            <a:r>
              <a:rPr lang="en-US" altLang="en-US" sz="3200" dirty="0" smtClean="0">
                <a:latin typeface="Corbel" charset="0"/>
              </a:rPr>
              <a:t>81</a:t>
            </a:r>
          </a:p>
          <a:p>
            <a:pPr>
              <a:spcAft>
                <a:spcPts val="1800"/>
              </a:spcAft>
            </a:pPr>
            <a:r>
              <a:rPr lang="en-US" altLang="en-US" sz="3200" dirty="0">
                <a:latin typeface="Corbel" charset="0"/>
              </a:rPr>
              <a:t>	$1 spent = </a:t>
            </a:r>
            <a:r>
              <a:rPr lang="en-US" altLang="en-US" sz="3200" dirty="0" smtClean="0">
                <a:latin typeface="Corbel" charset="0"/>
              </a:rPr>
              <a:t>81¢ </a:t>
            </a:r>
            <a:r>
              <a:rPr lang="en-US" altLang="en-US" sz="3200" dirty="0">
                <a:latin typeface="Corbel" charset="0"/>
              </a:rPr>
              <a:t>revenue + </a:t>
            </a:r>
            <a:r>
              <a:rPr lang="en-US" altLang="en-US" sz="3200" dirty="0" smtClean="0">
                <a:latin typeface="Corbel" charset="0"/>
              </a:rPr>
              <a:t>19¢ </a:t>
            </a:r>
            <a:r>
              <a:rPr lang="en-US" altLang="en-US" sz="3200" dirty="0">
                <a:latin typeface="Corbel" charset="0"/>
              </a:rPr>
              <a:t>borrowed</a:t>
            </a:r>
          </a:p>
          <a:p>
            <a:endParaRPr lang="en-US" altLang="en-US" sz="2800" dirty="0">
              <a:latin typeface="Corbel" charset="0"/>
            </a:endParaRPr>
          </a:p>
          <a:p>
            <a:r>
              <a:rPr lang="en-US" altLang="en-US" dirty="0">
                <a:latin typeface="Corbel" charset="0"/>
              </a:rPr>
              <a:t>Source: CBO</a:t>
            </a:r>
            <a:r>
              <a:rPr lang="en-US" altLang="en-US" dirty="0" smtClean="0">
                <a:latin typeface="Corbel" charset="0"/>
              </a:rPr>
              <a:t> Actual</a:t>
            </a:r>
            <a:endParaRPr lang="en-US" altLang="en-US" dirty="0">
              <a:latin typeface="Corbe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1"/>
          <p:cNvSpPr>
            <a:spLocks noGrp="1"/>
          </p:cNvSpPr>
          <p:nvPr>
            <p:ph idx="1"/>
          </p:nvPr>
        </p:nvSpPr>
        <p:spPr>
          <a:xfrm>
            <a:off x="1143000" y="1905000"/>
            <a:ext cx="8229600" cy="4525963"/>
          </a:xfrm>
        </p:spPr>
        <p:txBody>
          <a:bodyPr/>
          <a:lstStyle/>
          <a:p>
            <a:r>
              <a:rPr lang="en-US" altLang="en-US" dirty="0" smtClean="0"/>
              <a:t>Domestic Investors (8.3 Trillion, or 58%)</a:t>
            </a:r>
          </a:p>
          <a:p>
            <a:pPr lvl="1"/>
            <a:r>
              <a:rPr lang="en-US" altLang="en-US" dirty="0" smtClean="0"/>
              <a:t>Federal Reserve (20%)</a:t>
            </a:r>
          </a:p>
          <a:p>
            <a:pPr lvl="1"/>
            <a:r>
              <a:rPr lang="en-US" altLang="en-US" dirty="0" smtClean="0"/>
              <a:t>Individual Investors (10%)</a:t>
            </a:r>
          </a:p>
          <a:p>
            <a:pPr lvl="1"/>
            <a:r>
              <a:rPr lang="en-US" altLang="en-US" dirty="0" smtClean="0"/>
              <a:t>Mutual Funds (9%)</a:t>
            </a:r>
          </a:p>
          <a:p>
            <a:pPr lvl="1"/>
            <a:r>
              <a:rPr lang="en-US" altLang="en-US" dirty="0" smtClean="0"/>
              <a:t>Other Investors (19%)</a:t>
            </a:r>
          </a:p>
          <a:p>
            <a:r>
              <a:rPr lang="en-US" altLang="en-US" dirty="0" smtClean="0"/>
              <a:t>Foreign Investors (6.0 Trillion, or 42%)</a:t>
            </a:r>
          </a:p>
          <a:p>
            <a:pPr lvl="1"/>
            <a:r>
              <a:rPr lang="en-US" altLang="en-US" dirty="0" smtClean="0"/>
              <a:t>Japan (8%)</a:t>
            </a:r>
          </a:p>
          <a:p>
            <a:pPr lvl="1"/>
            <a:r>
              <a:rPr lang="en-US" altLang="en-US" dirty="0" smtClean="0"/>
              <a:t>China (8%)</a:t>
            </a:r>
          </a:p>
          <a:p>
            <a:pPr lvl="1"/>
            <a:r>
              <a:rPr lang="en-US" altLang="en-US" dirty="0" smtClean="0"/>
              <a:t>Other Countries (26%)</a:t>
            </a:r>
          </a:p>
          <a:p>
            <a:endParaRPr lang="en-US" altLang="en-US" dirty="0" smtClean="0"/>
          </a:p>
        </p:txBody>
      </p:sp>
      <p:sp>
        <p:nvSpPr>
          <p:cNvPr id="3" name="Title 2"/>
          <p:cNvSpPr>
            <a:spLocks noGrp="1"/>
          </p:cNvSpPr>
          <p:nvPr>
            <p:ph type="title"/>
          </p:nvPr>
        </p:nvSpPr>
        <p:spPr/>
        <p:txBody>
          <a:bodyPr>
            <a:normAutofit fontScale="90000"/>
          </a:bodyPr>
          <a:lstStyle/>
          <a:p>
            <a:pPr algn="ctr" fontAlgn="auto">
              <a:spcAft>
                <a:spcPts val="0"/>
              </a:spcAft>
              <a:defRPr/>
            </a:pPr>
            <a:r>
              <a:rPr lang="en-US" dirty="0" smtClean="0">
                <a:ea typeface="+mj-ea"/>
              </a:rPr>
              <a:t>Who Holds the $14.3 Trillion Publicly-Held Debt?</a:t>
            </a:r>
            <a:endParaRPr lang="en-US" dirty="0">
              <a:ea typeface="+mj-e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OLLI presentation files\BROTHER_Scanner\CleanImageScans\B2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1371600"/>
            <a:ext cx="8543925"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1266" name="Picture 2" descr="https://www.pgpf.org/sites/default/files/Healthcare-is-the-major-driver-of-the-projected-growth-in-federal-spending-over-the-next-10-yea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fontAlgn="auto">
              <a:spcAft>
                <a:spcPts val="0"/>
              </a:spcAft>
              <a:defRPr/>
            </a:pPr>
            <a:r>
              <a:rPr lang="en-US" dirty="0" smtClean="0">
                <a:ea typeface="+mj-ea"/>
              </a:rPr>
              <a:t>Federal Debt, Spending and Taxes 2018</a:t>
            </a:r>
            <a:endParaRPr lang="en-US" dirty="0">
              <a:ea typeface="+mj-ea"/>
            </a:endParaRPr>
          </a:p>
        </p:txBody>
      </p:sp>
      <p:sp>
        <p:nvSpPr>
          <p:cNvPr id="3" name="Subtitle 2"/>
          <p:cNvSpPr>
            <a:spLocks noGrp="1"/>
          </p:cNvSpPr>
          <p:nvPr>
            <p:ph type="subTitle" idx="1"/>
          </p:nvPr>
        </p:nvSpPr>
        <p:spPr>
          <a:xfrm>
            <a:off x="685800" y="3611563"/>
            <a:ext cx="7772400" cy="1200150"/>
          </a:xfrm>
        </p:spPr>
        <p:txBody>
          <a:bodyPr>
            <a:normAutofit/>
          </a:bodyPr>
          <a:lstStyle/>
          <a:p>
            <a:pPr marR="0">
              <a:lnSpc>
                <a:spcPct val="80000"/>
              </a:lnSpc>
            </a:pPr>
            <a:r>
              <a:rPr lang="en-US" altLang="en-US" sz="2500" dirty="0" smtClean="0"/>
              <a:t>Jim Cantwell, Instructor</a:t>
            </a:r>
          </a:p>
          <a:p>
            <a:pPr marR="0">
              <a:lnSpc>
                <a:spcPct val="80000"/>
              </a:lnSpc>
            </a:pPr>
            <a:r>
              <a:rPr lang="en-US" altLang="en-US" sz="2500" dirty="0" err="1" smtClean="0"/>
              <a:t>jcantwell@cox.net</a:t>
            </a:r>
            <a:endParaRPr lang="en-US" altLang="en-US" sz="2500" dirty="0" smtClean="0"/>
          </a:p>
          <a:p>
            <a:pPr marR="0">
              <a:lnSpc>
                <a:spcPct val="80000"/>
              </a:lnSpc>
            </a:pPr>
            <a:r>
              <a:rPr lang="en-US" altLang="en-US" sz="2500" dirty="0" smtClean="0"/>
              <a:t>May 7, 2018</a:t>
            </a:r>
          </a:p>
        </p:txBody>
      </p:sp>
    </p:spTree>
    <p:extLst>
      <p:ext uri="{BB962C8B-B14F-4D97-AF65-F5344CB8AC3E}">
        <p14:creationId xmlns:p14="http://schemas.microsoft.com/office/powerpoint/2010/main" val="23463984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9218" name="Picture 2" descr="https://www.pgpf.org/sites/default/files/CBO-projects-that-interest-rates-will-rise-significantly-from-current-lev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2296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029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2" descr="https://www.pgpf.org/sites/default/files/The-federal-budget-deficit-is-projected-to-reach-almost-1-trillion-next-year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153400" cy="565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402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7170" name="Picture 2" descr="https://www.pgpf.org/sites/default/files/Federal-debt-is-projected-to-increase-steadily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2296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002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8194" name="Picture 2" descr="https://www.pgpf.org/sites/default/files/Net-interest-costs-are-projected-to-rise-sharply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8125"/>
            <a:ext cx="83058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140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5344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3227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
            <a:ext cx="84582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9374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a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382000"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1"/>
          <p:cNvSpPr>
            <a:spLocks noGrp="1"/>
          </p:cNvSpPr>
          <p:nvPr>
            <p:ph idx="1"/>
          </p:nvPr>
        </p:nvSpPr>
        <p:spPr/>
        <p:txBody>
          <a:bodyPr/>
          <a:lstStyle/>
          <a:p>
            <a:endParaRPr lang="en-US" altLang="en-US" smtClean="0"/>
          </a:p>
        </p:txBody>
      </p:sp>
      <p:pic>
        <p:nvPicPr>
          <p:cNvPr id="52227" name="Picture 3" descr="c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4625"/>
            <a:ext cx="8915400"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Content Placeholder 3" descr="c3.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1143000" y="228600"/>
            <a:ext cx="11637963" cy="6400800"/>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descr="deficit carto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66800"/>
            <a:ext cx="70913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704850"/>
            <a:ext cx="9163050"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3" descr="c4.jpg"/>
          <p:cNvPicPr>
            <a:picLocks noGrp="1" noChangeAspect="1"/>
          </p:cNvPicPr>
          <p:nvPr>
            <p:ph idx="1"/>
          </p:nvPr>
        </p:nvPicPr>
        <p:blipFill>
          <a:blip r:embed="rId2">
            <a:extLst>
              <a:ext uri="{28A0092B-C50C-407E-A947-70E740481C1C}">
                <a14:useLocalDpi xmlns:a14="http://schemas.microsoft.com/office/drawing/2010/main" val="0"/>
              </a:ext>
            </a:extLst>
          </a:blip>
          <a:srcRect l="-18169" r="-18169"/>
          <a:stretch>
            <a:fillRect/>
          </a:stretch>
        </p:blipFill>
        <p:spPr>
          <a:xfrm>
            <a:off x="-381000" y="152400"/>
            <a:ext cx="9296400" cy="64770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71450"/>
            <a:ext cx="7772400" cy="5829300"/>
          </a:xfrm>
          <a:prstGeom prst="rect">
            <a:avLst/>
          </a:prstGeom>
        </p:spPr>
      </p:pic>
    </p:spTree>
    <p:extLst>
      <p:ext uri="{BB962C8B-B14F-4D97-AF65-F5344CB8AC3E}">
        <p14:creationId xmlns:p14="http://schemas.microsoft.com/office/powerpoint/2010/main" val="14658831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47862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018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Content Placeholder 3" descr="d2.jpg"/>
          <p:cNvPicPr>
            <a:picLocks noGrp="1" noChangeAspect="1"/>
          </p:cNvPicPr>
          <p:nvPr>
            <p:ph idx="1"/>
          </p:nvPr>
        </p:nvPicPr>
        <p:blipFill>
          <a:blip r:embed="rId2">
            <a:extLst>
              <a:ext uri="{28A0092B-C50C-407E-A947-70E740481C1C}">
                <a14:useLocalDpi xmlns:a14="http://schemas.microsoft.com/office/drawing/2010/main" val="0"/>
              </a:ext>
            </a:extLst>
          </a:blip>
          <a:srcRect l="-18111" r="-18111"/>
          <a:stretch>
            <a:fillRect/>
          </a:stretch>
        </p:blipFill>
        <p:spPr>
          <a:xfrm>
            <a:off x="-876300" y="0"/>
            <a:ext cx="10058400" cy="6297613"/>
          </a:xfrm>
        </p:spPr>
      </p:pic>
    </p:spTree>
    <p:extLst>
      <p:ext uri="{BB962C8B-B14F-4D97-AF65-F5344CB8AC3E}">
        <p14:creationId xmlns:p14="http://schemas.microsoft.com/office/powerpoint/2010/main" val="34925203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534400"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676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52400"/>
            <a:ext cx="851535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14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btmountain.jpeg"/>
          <p:cNvPicPr>
            <a:picLocks noGrp="1" noChangeAspect="1"/>
          </p:cNvPicPr>
          <p:nvPr>
            <p:ph idx="1"/>
          </p:nvPr>
        </p:nvPicPr>
        <p:blipFill>
          <a:blip r:embed="rId2"/>
          <a:srcRect l="17252" t="37702" r="11192" b="22884"/>
          <a:stretch>
            <a:fillRect/>
          </a:stretch>
        </p:blipFill>
        <p:spPr>
          <a:xfrm rot="10800000">
            <a:off x="1143000" y="228600"/>
            <a:ext cx="7242349" cy="5486400"/>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5344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814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5344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1707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5571537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457200" y="1447800"/>
            <a:ext cx="8229600" cy="5181600"/>
          </a:xfrm>
        </p:spPr>
        <p:txBody>
          <a:bodyPr/>
          <a:lstStyle/>
          <a:p>
            <a:r>
              <a:rPr lang="en-US" altLang="en-US" smtClean="0"/>
              <a:t>“The fiscal path we are on today is simply not sustainable.  These deficits that we are incurring on an annual basis are like a cancer, and they are truly going to destroy this country from within unless we have the common sense to do something about it.  We face the most predictable economic crisis in history.”    Erskin Bowles, who was Bill Clinton’s Chief of Staff and later co-chairman of an Obama-appointed commission of the debt.  </a:t>
            </a:r>
          </a:p>
          <a:p>
            <a:endParaRPr lang="en-US" altLang="en-US" smtClean="0"/>
          </a:p>
        </p:txBody>
      </p:sp>
      <p:sp>
        <p:nvSpPr>
          <p:cNvPr id="2" name="Title 1"/>
          <p:cNvSpPr>
            <a:spLocks noGrp="1"/>
          </p:cNvSpPr>
          <p:nvPr>
            <p:ph type="title"/>
          </p:nvPr>
        </p:nvSpPr>
        <p:spPr>
          <a:xfrm>
            <a:off x="457200" y="228600"/>
            <a:ext cx="8229600" cy="1143000"/>
          </a:xfrm>
        </p:spPr>
        <p:txBody>
          <a:bodyPr/>
          <a:lstStyle/>
          <a:p>
            <a:pPr fontAlgn="auto">
              <a:spcAft>
                <a:spcPts val="0"/>
              </a:spcAft>
              <a:defRPr/>
            </a:pPr>
            <a:r>
              <a:rPr lang="en-US" dirty="0" smtClean="0">
                <a:ea typeface="+mj-ea"/>
              </a:rPr>
              <a:t>Quotes</a:t>
            </a:r>
            <a:endParaRPr lang="en-US" dirty="0">
              <a:ea typeface="+mj-ea"/>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1"/>
          <p:cNvSpPr>
            <a:spLocks noGrp="1"/>
          </p:cNvSpPr>
          <p:nvPr>
            <p:ph idx="1"/>
          </p:nvPr>
        </p:nvSpPr>
        <p:spPr/>
        <p:txBody>
          <a:bodyPr/>
          <a:lstStyle/>
          <a:p>
            <a:r>
              <a:rPr lang="en-US" altLang="en-US" smtClean="0"/>
              <a:t>“We’re driving seventy miles an hour toward a cliff.  And when we reach that cliff will be determined by events over which we have very little control.  The path we’re on can’t go on for fifteen years.  Whether it can go on for two, three, four years, I have no idea.”   Robert Reischauer, former CBO Director.</a:t>
            </a:r>
          </a:p>
          <a:p>
            <a:endParaRPr lang="en-US" altLang="en-US" smtClean="0"/>
          </a:p>
        </p:txBody>
      </p:sp>
      <p:sp>
        <p:nvSpPr>
          <p:cNvPr id="3" name="Title 2"/>
          <p:cNvSpPr>
            <a:spLocks noGrp="1"/>
          </p:cNvSpPr>
          <p:nvPr>
            <p:ph type="title"/>
          </p:nvPr>
        </p:nvSpPr>
        <p:spPr/>
        <p:txBody>
          <a:bodyPr/>
          <a:lstStyle/>
          <a:p>
            <a:pPr fontAlgn="auto">
              <a:spcAft>
                <a:spcPts val="0"/>
              </a:spcAft>
              <a:defRPr/>
            </a:pPr>
            <a:r>
              <a:rPr lang="en-US" dirty="0">
                <a:ea typeface="+mj-ea"/>
              </a:rPr>
              <a:t>Quotes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fontAlgn="auto">
              <a:spcAft>
                <a:spcPts val="0"/>
              </a:spcAft>
              <a:defRPr/>
            </a:pPr>
            <a:r>
              <a:rPr lang="en-US" dirty="0" smtClean="0">
                <a:ea typeface="+mj-ea"/>
              </a:rPr>
              <a:t>Federal Debt, Spending and Taxes 2018</a:t>
            </a:r>
            <a:endParaRPr lang="en-US" dirty="0">
              <a:ea typeface="+mj-ea"/>
            </a:endParaRPr>
          </a:p>
        </p:txBody>
      </p:sp>
      <p:sp>
        <p:nvSpPr>
          <p:cNvPr id="3" name="Subtitle 2"/>
          <p:cNvSpPr>
            <a:spLocks noGrp="1"/>
          </p:cNvSpPr>
          <p:nvPr>
            <p:ph type="subTitle" idx="1"/>
          </p:nvPr>
        </p:nvSpPr>
        <p:spPr>
          <a:xfrm>
            <a:off x="685800" y="3611563"/>
            <a:ext cx="7772400" cy="1200150"/>
          </a:xfrm>
        </p:spPr>
        <p:txBody>
          <a:bodyPr>
            <a:normAutofit/>
          </a:bodyPr>
          <a:lstStyle/>
          <a:p>
            <a:pPr marR="0">
              <a:lnSpc>
                <a:spcPct val="80000"/>
              </a:lnSpc>
            </a:pPr>
            <a:r>
              <a:rPr lang="en-US" altLang="en-US" sz="2500" dirty="0" smtClean="0"/>
              <a:t>Jim Cantwell, Instructor</a:t>
            </a:r>
          </a:p>
          <a:p>
            <a:pPr marR="0">
              <a:lnSpc>
                <a:spcPct val="80000"/>
              </a:lnSpc>
            </a:pPr>
            <a:r>
              <a:rPr lang="en-US" altLang="en-US" sz="2500" dirty="0" err="1" smtClean="0"/>
              <a:t>jcantwell@cox.net</a:t>
            </a:r>
            <a:endParaRPr lang="en-US" altLang="en-US" sz="2500" dirty="0" smtClean="0"/>
          </a:p>
          <a:p>
            <a:pPr marR="0">
              <a:lnSpc>
                <a:spcPct val="80000"/>
              </a:lnSpc>
            </a:pPr>
            <a:r>
              <a:rPr lang="en-US" altLang="en-US" sz="2500" dirty="0" smtClean="0"/>
              <a:t>May 14, 2018</a:t>
            </a:r>
          </a:p>
        </p:txBody>
      </p:sp>
    </p:spTree>
    <p:extLst>
      <p:ext uri="{BB962C8B-B14F-4D97-AF65-F5344CB8AC3E}">
        <p14:creationId xmlns:p14="http://schemas.microsoft.com/office/powerpoint/2010/main" val="218586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50" y="152400"/>
            <a:ext cx="7721600" cy="5791200"/>
          </a:xfrm>
          <a:prstGeom prst="rect">
            <a:avLst/>
          </a:prstGeom>
        </p:spPr>
      </p:pic>
    </p:spTree>
    <p:extLst>
      <p:ext uri="{BB962C8B-B14F-4D97-AF65-F5344CB8AC3E}">
        <p14:creationId xmlns:p14="http://schemas.microsoft.com/office/powerpoint/2010/main" val="11373390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F:\OLLI presentation files\BROTHER_Scanner\CleanImageScans\D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7175"/>
            <a:ext cx="7823200"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F:\OLLI presentation files\BROTHER_Scanner\CleanImageScans\D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38125"/>
            <a:ext cx="75279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F:\OLLI presentation files\BROTHER_Scanner\CleanImageScans\D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381000"/>
            <a:ext cx="7696200" cy="619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3076" name="Picture 4" descr="https://www.pgpf.org/sites/default/files/The-federal-budget-deficit-is-projected-to-reach-almost-1-trillion-next-year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7315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8706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OLLI presentation files\BROTHER_Scanner\CleanImageScans\B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36550"/>
            <a:ext cx="5468938"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Content Placeholder 3" descr="d1.jpg"/>
          <p:cNvPicPr>
            <a:picLocks noGrp="1" noChangeAspect="1"/>
          </p:cNvPicPr>
          <p:nvPr>
            <p:ph idx="1"/>
          </p:nvPr>
        </p:nvPicPr>
        <p:blipFill>
          <a:blip r:embed="rId2">
            <a:extLst>
              <a:ext uri="{28A0092B-C50C-407E-A947-70E740481C1C}">
                <a14:useLocalDpi xmlns:a14="http://schemas.microsoft.com/office/drawing/2010/main" val="0"/>
              </a:ext>
            </a:extLst>
          </a:blip>
          <a:srcRect l="-17998" r="-17998"/>
          <a:stretch>
            <a:fillRect/>
          </a:stretch>
        </p:blipFill>
        <p:spPr>
          <a:xfrm>
            <a:off x="-1219200" y="228600"/>
            <a:ext cx="11452225" cy="6297613"/>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OLLI presentation files\BROTHER_Scanner\CleanImageScans\A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4709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OLLI presentation files\BROTHER_Scanner\CleanImageScans\B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838" y="0"/>
            <a:ext cx="4700587" cy="668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descr="b6.jpg"/>
          <p:cNvPicPr>
            <a:picLocks noGrp="1" noChangeAspect="1"/>
          </p:cNvPicPr>
          <p:nvPr>
            <p:ph idx="1"/>
          </p:nvPr>
        </p:nvPicPr>
        <p:blipFill>
          <a:blip r:embed="rId2">
            <a:extLst>
              <a:ext uri="{28A0092B-C50C-407E-A947-70E740481C1C}">
                <a14:useLocalDpi xmlns:a14="http://schemas.microsoft.com/office/drawing/2010/main" val="0"/>
              </a:ext>
            </a:extLst>
          </a:blip>
          <a:srcRect l="-18169" r="-18169"/>
          <a:stretch>
            <a:fillRect/>
          </a:stretch>
        </p:blipFill>
        <p:spPr>
          <a:xfrm>
            <a:off x="-1600200" y="38100"/>
            <a:ext cx="12399963" cy="6819900"/>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OLLI presentation files\BROTHER_Scanner\CleanImageScans\B10slant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525" y="304800"/>
            <a:ext cx="6997700"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descr="b7.jpg"/>
          <p:cNvPicPr>
            <a:picLocks noGrp="1" noChangeAspect="1"/>
          </p:cNvPicPr>
          <p:nvPr>
            <p:ph idx="1"/>
          </p:nvPr>
        </p:nvPicPr>
        <p:blipFill>
          <a:blip r:embed="rId2">
            <a:extLst>
              <a:ext uri="{28A0092B-C50C-407E-A947-70E740481C1C}">
                <a14:useLocalDpi xmlns:a14="http://schemas.microsoft.com/office/drawing/2010/main" val="0"/>
              </a:ext>
            </a:extLst>
          </a:blip>
          <a:srcRect l="-18169" r="-18169"/>
          <a:stretch>
            <a:fillRect/>
          </a:stretch>
        </p:blipFill>
        <p:spPr>
          <a:xfrm>
            <a:off x="-990600" y="228600"/>
            <a:ext cx="11637963" cy="6400800"/>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1"/>
          <p:cNvSpPr>
            <a:spLocks noGrp="1"/>
          </p:cNvSpPr>
          <p:nvPr>
            <p:ph idx="1"/>
          </p:nvPr>
        </p:nvSpPr>
        <p:spPr/>
        <p:txBody>
          <a:bodyPr/>
          <a:lstStyle/>
          <a:p>
            <a:endParaRPr lang="en-US" altLang="en-US" smtClean="0"/>
          </a:p>
        </p:txBody>
      </p:sp>
      <p:pic>
        <p:nvPicPr>
          <p:cNvPr id="34819" name="Picture 3" descr="b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610600"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3" descr="b9.jpg"/>
          <p:cNvPicPr>
            <a:picLocks noGrp="1" noChangeAspect="1"/>
          </p:cNvPicPr>
          <p:nvPr>
            <p:ph idx="1"/>
          </p:nvPr>
        </p:nvPicPr>
        <p:blipFill>
          <a:blip r:embed="rId2">
            <a:extLst>
              <a:ext uri="{28A0092B-C50C-407E-A947-70E740481C1C}">
                <a14:useLocalDpi xmlns:a14="http://schemas.microsoft.com/office/drawing/2010/main" val="0"/>
              </a:ext>
            </a:extLst>
          </a:blip>
          <a:srcRect l="-18073" r="-18073"/>
          <a:stretch>
            <a:fillRect/>
          </a:stretch>
        </p:blipFill>
        <p:spPr>
          <a:xfrm>
            <a:off x="-1143000" y="228600"/>
            <a:ext cx="11604625" cy="6381750"/>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1"/>
          <p:cNvSpPr>
            <a:spLocks noGrp="1"/>
          </p:cNvSpPr>
          <p:nvPr>
            <p:ph idx="1"/>
          </p:nvPr>
        </p:nvSpPr>
        <p:spPr/>
        <p:txBody>
          <a:bodyPr/>
          <a:lstStyle/>
          <a:p>
            <a:endParaRPr lang="en-US" altLang="en-US" smtClean="0"/>
          </a:p>
        </p:txBody>
      </p:sp>
      <p:pic>
        <p:nvPicPr>
          <p:cNvPr id="36867" name="Picture 3" descr="bt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84582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098" name="Picture 2" descr="https://www.pgpf.org/sites/default/files/Federal-debt-is-projected-to-increase-steadily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78486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5600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1"/>
          <p:cNvSpPr>
            <a:spLocks noGrp="1"/>
          </p:cNvSpPr>
          <p:nvPr>
            <p:ph idx="1"/>
          </p:nvPr>
        </p:nvSpPr>
        <p:spPr/>
        <p:txBody>
          <a:bodyPr/>
          <a:lstStyle/>
          <a:p>
            <a:endParaRPr lang="en-US" altLang="en-US" smtClean="0"/>
          </a:p>
        </p:txBody>
      </p:sp>
      <p:pic>
        <p:nvPicPr>
          <p:cNvPr id="37891" name="Picture 3" descr="b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328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Content Placeholder 3" descr="b4_d3.jpg"/>
          <p:cNvPicPr>
            <a:picLocks noGrp="1" noChangeAspect="1"/>
          </p:cNvPicPr>
          <p:nvPr>
            <p:ph idx="1"/>
          </p:nvPr>
        </p:nvPicPr>
        <p:blipFill>
          <a:blip r:embed="rId2">
            <a:extLst>
              <a:ext uri="{28A0092B-C50C-407E-A947-70E740481C1C}">
                <a14:useLocalDpi xmlns:a14="http://schemas.microsoft.com/office/drawing/2010/main" val="0"/>
              </a:ext>
            </a:extLst>
          </a:blip>
          <a:srcRect l="-18149" r="-18149"/>
          <a:stretch>
            <a:fillRect/>
          </a:stretch>
        </p:blipFill>
        <p:spPr>
          <a:xfrm>
            <a:off x="-1192213" y="0"/>
            <a:ext cx="11777663" cy="6477000"/>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F:\OLLI presentation files\BROTHER_Scanner\CleanImageScans\B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0175"/>
            <a:ext cx="4713288" cy="669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850" y="152400"/>
            <a:ext cx="5532438"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509000"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idx="1"/>
          </p:nvPr>
        </p:nvSpPr>
        <p:spPr/>
        <p:txBody>
          <a:bodyPr/>
          <a:lstStyle/>
          <a:p>
            <a:r>
              <a:rPr lang="en-US" altLang="en-US" dirty="0" smtClean="0"/>
              <a:t>In April 2018, CBO projected 2018 federal spending of $4.142 trillion (or 20.8 percent of GDP) and revenues of $3.338 trillion (or 16.6 percent of GDP) for a deficit of $804 billion. While the annual deficit has declined over the last several years, debt held by the public has increased, doubling since 2008 to $12.77 trillion in 2014, or 74 percent of GDP, and 14.43 trillion in 2017, or 76.5 percent of GDP.</a:t>
            </a:r>
          </a:p>
          <a:p>
            <a:endParaRPr lang="en-US" altLang="en-US" dirty="0" smtClean="0"/>
          </a:p>
        </p:txBody>
      </p:sp>
      <p:sp>
        <p:nvSpPr>
          <p:cNvPr id="2" name="Title 1"/>
          <p:cNvSpPr>
            <a:spLocks noGrp="1"/>
          </p:cNvSpPr>
          <p:nvPr>
            <p:ph type="title"/>
          </p:nvPr>
        </p:nvSpPr>
        <p:spPr/>
        <p:txBody>
          <a:bodyPr>
            <a:normAutofit fontScale="90000"/>
          </a:bodyPr>
          <a:lstStyle/>
          <a:p>
            <a:pPr fontAlgn="auto">
              <a:spcAft>
                <a:spcPts val="0"/>
              </a:spcAft>
              <a:defRPr/>
            </a:pPr>
            <a:r>
              <a:rPr lang="en-US" dirty="0">
                <a:ea typeface="+mj-ea"/>
              </a:rPr>
              <a:t>Summary: Federal Deficits and Debt </a:t>
            </a:r>
            <a:r>
              <a:rPr lang="en-US" dirty="0" smtClean="0">
                <a:ea typeface="+mj-ea"/>
              </a:rPr>
              <a:t>(April 2018)   </a:t>
            </a:r>
            <a:endParaRPr lang="en-US" dirty="0">
              <a:ea typeface="+mj-ea"/>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90000"/>
              </a:lnSpc>
            </a:pPr>
            <a:r>
              <a:rPr lang="en-US" altLang="en-US" dirty="0" smtClean="0"/>
              <a:t>Federal spending on the elderly, especially Social Security, Medicare and Medicaid, account for a large and growing proportion of federal spending.   </a:t>
            </a:r>
          </a:p>
          <a:p>
            <a:pPr>
              <a:lnSpc>
                <a:spcPct val="90000"/>
              </a:lnSpc>
            </a:pPr>
            <a:r>
              <a:rPr lang="en-US" altLang="en-US" dirty="0" smtClean="0"/>
              <a:t>CBO states that outlays for Social Security totaled $939 billion (or 4.9 percent of GDP) in fiscal year 2017, accounting for nearly 23 percent of all federal spending.   In 2010, and since, annual outlays for the program have exceeded annual revenues excluding interest credited to the trust funds.</a:t>
            </a:r>
          </a:p>
          <a:p>
            <a:pPr>
              <a:lnSpc>
                <a:spcPct val="90000"/>
              </a:lnSpc>
            </a:pPr>
            <a:endParaRPr lang="en-US" altLang="en-US" dirty="0" smtClean="0"/>
          </a:p>
        </p:txBody>
      </p:sp>
      <p:sp>
        <p:nvSpPr>
          <p:cNvPr id="2" name="Title 1"/>
          <p:cNvSpPr>
            <a:spLocks noGrp="1"/>
          </p:cNvSpPr>
          <p:nvPr>
            <p:ph type="title"/>
          </p:nvPr>
        </p:nvSpPr>
        <p:spPr/>
        <p:txBody>
          <a:bodyPr>
            <a:normAutofit fontScale="90000"/>
          </a:bodyPr>
          <a:lstStyle/>
          <a:p>
            <a:pPr fontAlgn="auto">
              <a:spcAft>
                <a:spcPts val="0"/>
              </a:spcAft>
              <a:defRPr/>
            </a:pPr>
            <a:r>
              <a:rPr lang="en-US" dirty="0" smtClean="0">
                <a:ea typeface="+mj-ea"/>
              </a:rPr>
              <a:t>Summary: Federal Deficits and Debt (April 2018) </a:t>
            </a:r>
            <a:endParaRPr lang="en-US" dirty="0">
              <a:ea typeface="+mj-ea"/>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2"/>
          <p:cNvSpPr>
            <a:spLocks noGrp="1"/>
          </p:cNvSpPr>
          <p:nvPr>
            <p:ph idx="1"/>
          </p:nvPr>
        </p:nvSpPr>
        <p:spPr/>
        <p:txBody>
          <a:bodyPr/>
          <a:lstStyle/>
          <a:p>
            <a:r>
              <a:rPr lang="en-US" altLang="en-US" dirty="0" smtClean="0"/>
              <a:t>As a percent of GDP, CBO projects that under current law spending on budget items other than Social Security, Medicare, Medicaid, and net interest will decline from 10.2 percent currently to 8.7 percent in 2028.</a:t>
            </a:r>
          </a:p>
        </p:txBody>
      </p:sp>
      <p:sp>
        <p:nvSpPr>
          <p:cNvPr id="2" name="Title 1"/>
          <p:cNvSpPr>
            <a:spLocks noGrp="1"/>
          </p:cNvSpPr>
          <p:nvPr>
            <p:ph type="title"/>
          </p:nvPr>
        </p:nvSpPr>
        <p:spPr/>
        <p:txBody>
          <a:bodyPr>
            <a:normAutofit fontScale="90000"/>
          </a:bodyPr>
          <a:lstStyle/>
          <a:p>
            <a:pPr fontAlgn="auto">
              <a:spcAft>
                <a:spcPts val="0"/>
              </a:spcAft>
              <a:defRPr/>
            </a:pPr>
            <a:r>
              <a:rPr lang="en-US" dirty="0" smtClean="0">
                <a:ea typeface="+mj-ea"/>
              </a:rPr>
              <a:t>Summary: Federal Deficits and Debt (April 2018) </a:t>
            </a:r>
            <a:endParaRPr lang="en-US" dirty="0">
              <a:ea typeface="+mj-ea"/>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ltLang="en-US" sz="2500" dirty="0" smtClean="0"/>
              <a:t>For 2017, CBO reports federal spending for Medicare (net of offsetting receipts), Medicaid, and CHIP plus health care exchange subsidies accounted for 5.5 percent of GDP, with Medicare alone accounting for 3.7 percent, rising to 5.1 percent by 2028.    </a:t>
            </a:r>
          </a:p>
          <a:p>
            <a:r>
              <a:rPr lang="en-US" altLang="en-US" sz="2500" dirty="0" smtClean="0"/>
              <a:t>Interest on the debt is expected to rise very rapidly as interest rates return to more normal levels.  As a percent of GDP, CBO projects net interest will rise from 1.4 percent currently to </a:t>
            </a:r>
            <a:r>
              <a:rPr lang="en-US" altLang="en-US" sz="2500" dirty="0"/>
              <a:t>5</a:t>
            </a:r>
            <a:r>
              <a:rPr lang="en-US" altLang="en-US" sz="2500" dirty="0" smtClean="0"/>
              <a:t>.5 percent in 2028.</a:t>
            </a:r>
          </a:p>
          <a:p>
            <a:endParaRPr lang="en-US" altLang="en-US" sz="2500" dirty="0" smtClean="0"/>
          </a:p>
        </p:txBody>
      </p:sp>
      <p:sp>
        <p:nvSpPr>
          <p:cNvPr id="2" name="Title 1"/>
          <p:cNvSpPr>
            <a:spLocks noGrp="1"/>
          </p:cNvSpPr>
          <p:nvPr>
            <p:ph type="title"/>
          </p:nvPr>
        </p:nvSpPr>
        <p:spPr/>
        <p:txBody>
          <a:bodyPr>
            <a:normAutofit fontScale="90000"/>
          </a:bodyPr>
          <a:lstStyle/>
          <a:p>
            <a:pPr fontAlgn="auto">
              <a:spcAft>
                <a:spcPts val="0"/>
              </a:spcAft>
              <a:defRPr/>
            </a:pPr>
            <a:r>
              <a:rPr lang="en-US" dirty="0" smtClean="0">
                <a:ea typeface="+mj-ea"/>
              </a:rPr>
              <a:t>Summary: Federal Deficits and Debt (April 2018) </a:t>
            </a:r>
            <a:endParaRPr lang="en-US" dirty="0">
              <a:ea typeface="+mj-ea"/>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90000"/>
              </a:lnSpc>
            </a:pPr>
            <a:r>
              <a:rPr lang="en-US" altLang="en-US" sz="2500" dirty="0" smtClean="0"/>
              <a:t>As a percent of GDP, Federal revenues include individual income taxes (8.0 percent), social insurance taxes (6.0 percent), corporate income taxes (2.0 percent) and other taxes (1.5 percent) in 2014.  The federal tax system is progressive.  In 2010, the top 20 percent received 51.9 of before-tax income, and paid 68.8 percent of federal taxes.  The top one percent received 12.8 percent of before-tax income and paid 22.2 percent of federal taxes.  The lowest 20 percent received 5.1 percent of before-tax income and paid 0.4 percent of federal taxes. </a:t>
            </a:r>
          </a:p>
          <a:p>
            <a:pPr>
              <a:lnSpc>
                <a:spcPct val="90000"/>
              </a:lnSpc>
            </a:pPr>
            <a:endParaRPr lang="en-US" altLang="en-US" sz="2500" dirty="0" smtClean="0"/>
          </a:p>
        </p:txBody>
      </p:sp>
      <p:sp>
        <p:nvSpPr>
          <p:cNvPr id="2" name="Title 1"/>
          <p:cNvSpPr>
            <a:spLocks noGrp="1"/>
          </p:cNvSpPr>
          <p:nvPr>
            <p:ph type="title"/>
          </p:nvPr>
        </p:nvSpPr>
        <p:spPr/>
        <p:txBody>
          <a:bodyPr>
            <a:normAutofit fontScale="90000"/>
          </a:bodyPr>
          <a:lstStyle/>
          <a:p>
            <a:pPr fontAlgn="auto">
              <a:spcAft>
                <a:spcPts val="0"/>
              </a:spcAft>
              <a:defRPr/>
            </a:pPr>
            <a:r>
              <a:rPr lang="en-US" dirty="0" smtClean="0">
                <a:ea typeface="+mj-ea"/>
              </a:rPr>
              <a:t>Summary: Federal Deficits and Debt (April 2018) </a:t>
            </a:r>
            <a:endParaRPr lang="en-US" dirty="0">
              <a:ea typeface="+mj-e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122" name="Picture 2" descr="https://www.pgpf.org/sites/default/files/Net-interest-costs-are-projected-to-rise-sharply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95274"/>
            <a:ext cx="7467600" cy="59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356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altLang="en-US" smtClean="0">
                <a:ea typeface="+mj-ea"/>
              </a:rPr>
              <a:t>CBO Baseline Projections 2002-2011</a:t>
            </a:r>
          </a:p>
        </p:txBody>
      </p:sp>
      <p:sp>
        <p:nvSpPr>
          <p:cNvPr id="21507" name="TextBox 2"/>
          <p:cNvSpPr txBox="1">
            <a:spLocks noChangeArrowheads="1"/>
          </p:cNvSpPr>
          <p:nvPr/>
        </p:nvSpPr>
        <p:spPr bwMode="auto">
          <a:xfrm>
            <a:off x="354013" y="2127250"/>
            <a:ext cx="8507412"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charset="-52"/>
                <a:ea typeface="ＭＳ Ｐゴシック" charset="-128"/>
              </a:defRPr>
            </a:lvl1pPr>
            <a:lvl2pPr marL="37931725" indent="-37474525">
              <a:defRPr>
                <a:solidFill>
                  <a:schemeClr val="tx1"/>
                </a:solidFill>
                <a:latin typeface="Lucida Sans Unicode" charset="-52"/>
                <a:ea typeface="ＭＳ Ｐゴシック" charset="-128"/>
              </a:defRPr>
            </a:lvl2pPr>
            <a:lvl3pPr>
              <a:defRPr>
                <a:solidFill>
                  <a:schemeClr val="tx1"/>
                </a:solidFill>
                <a:latin typeface="Lucida Sans Unicode" charset="-52"/>
                <a:ea typeface="ＭＳ Ｐゴシック" charset="-128"/>
              </a:defRPr>
            </a:lvl3pPr>
            <a:lvl4pPr>
              <a:defRPr>
                <a:solidFill>
                  <a:schemeClr val="tx1"/>
                </a:solidFill>
                <a:latin typeface="Lucida Sans Unicode" charset="-52"/>
                <a:ea typeface="ＭＳ Ｐゴシック" charset="-128"/>
              </a:defRPr>
            </a:lvl4pPr>
            <a:lvl5pPr>
              <a:defRPr>
                <a:solidFill>
                  <a:schemeClr val="tx1"/>
                </a:solidFill>
                <a:latin typeface="Lucida Sans Unicode" charset="-52"/>
                <a:ea typeface="ＭＳ Ｐゴシック" charset="-128"/>
              </a:defRPr>
            </a:lvl5pPr>
            <a:lvl6pPr marL="457200" fontAlgn="base">
              <a:spcBef>
                <a:spcPct val="0"/>
              </a:spcBef>
              <a:spcAft>
                <a:spcPct val="0"/>
              </a:spcAft>
              <a:defRPr>
                <a:solidFill>
                  <a:schemeClr val="tx1"/>
                </a:solidFill>
                <a:latin typeface="Lucida Sans Unicode" charset="-52"/>
                <a:ea typeface="ＭＳ Ｐゴシック" charset="-128"/>
              </a:defRPr>
            </a:lvl6pPr>
            <a:lvl7pPr marL="914400" fontAlgn="base">
              <a:spcBef>
                <a:spcPct val="0"/>
              </a:spcBef>
              <a:spcAft>
                <a:spcPct val="0"/>
              </a:spcAft>
              <a:defRPr>
                <a:solidFill>
                  <a:schemeClr val="tx1"/>
                </a:solidFill>
                <a:latin typeface="Lucida Sans Unicode" charset="-52"/>
                <a:ea typeface="ＭＳ Ｐゴシック" charset="-128"/>
              </a:defRPr>
            </a:lvl7pPr>
            <a:lvl8pPr marL="1371600" fontAlgn="base">
              <a:spcBef>
                <a:spcPct val="0"/>
              </a:spcBef>
              <a:spcAft>
                <a:spcPct val="0"/>
              </a:spcAft>
              <a:defRPr>
                <a:solidFill>
                  <a:schemeClr val="tx1"/>
                </a:solidFill>
                <a:latin typeface="Lucida Sans Unicode" charset="-52"/>
                <a:ea typeface="ＭＳ Ｐゴシック" charset="-128"/>
              </a:defRPr>
            </a:lvl8pPr>
            <a:lvl9pPr marL="1828800" fontAlgn="base">
              <a:spcBef>
                <a:spcPct val="0"/>
              </a:spcBef>
              <a:spcAft>
                <a:spcPct val="0"/>
              </a:spcAft>
              <a:defRPr>
                <a:solidFill>
                  <a:schemeClr val="tx1"/>
                </a:solidFill>
                <a:latin typeface="Lucida Sans Unicode" charset="-52"/>
                <a:ea typeface="ＭＳ Ｐゴシック" charset="-128"/>
              </a:defRPr>
            </a:lvl9pPr>
          </a:lstStyle>
          <a:p>
            <a:pPr>
              <a:spcAft>
                <a:spcPts val="1200"/>
              </a:spcAft>
              <a:buFont typeface="Arial" charset="0"/>
              <a:buChar char="•"/>
            </a:pPr>
            <a:r>
              <a:rPr lang="en-US" altLang="en-US" sz="2400">
                <a:latin typeface="Corbel" charset="0"/>
              </a:rPr>
              <a:t> </a:t>
            </a:r>
            <a:r>
              <a:rPr lang="en-US" altLang="en-US" sz="2400" b="1">
                <a:latin typeface="Corbel" charset="0"/>
              </a:rPr>
              <a:t>January 2001 projection: </a:t>
            </a:r>
            <a:r>
              <a:rPr lang="en-US" altLang="en-US" sz="2400">
                <a:latin typeface="Corbel" charset="0"/>
              </a:rPr>
              <a:t>$5.6 Trillion Surplus over next 10 years.</a:t>
            </a:r>
          </a:p>
          <a:p>
            <a:pPr>
              <a:spcAft>
                <a:spcPts val="1200"/>
              </a:spcAft>
              <a:buFont typeface="Arial" charset="0"/>
              <a:buChar char="•"/>
            </a:pPr>
            <a:r>
              <a:rPr lang="en-US" altLang="en-US" sz="2400">
                <a:latin typeface="Corbel" charset="0"/>
              </a:rPr>
              <a:t> </a:t>
            </a:r>
            <a:r>
              <a:rPr lang="en-US" altLang="en-US" sz="2400" b="1">
                <a:latin typeface="Corbel" charset="0"/>
              </a:rPr>
              <a:t>Actual: </a:t>
            </a:r>
            <a:r>
              <a:rPr lang="en-US" altLang="en-US" sz="2400">
                <a:latin typeface="Corbel" charset="0"/>
              </a:rPr>
              <a:t>$6.1 Trillion cumulative deficit.</a:t>
            </a:r>
          </a:p>
          <a:p>
            <a:pPr>
              <a:spcAft>
                <a:spcPts val="1200"/>
              </a:spcAft>
              <a:buFont typeface="Arial" charset="0"/>
              <a:buChar char="•"/>
            </a:pPr>
            <a:r>
              <a:rPr lang="en-US" altLang="en-US" sz="2400">
                <a:latin typeface="Corbel" charset="0"/>
              </a:rPr>
              <a:t> </a:t>
            </a:r>
            <a:r>
              <a:rPr lang="en-US" altLang="en-US" sz="2400" b="1">
                <a:latin typeface="Corbel" charset="0"/>
              </a:rPr>
              <a:t>Total change: </a:t>
            </a:r>
            <a:r>
              <a:rPr lang="en-US" altLang="en-US" sz="2400">
                <a:latin typeface="Corbel" charset="0"/>
              </a:rPr>
              <a:t>$11.7 Trillion.</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9.jpeg"/></Relationships>
</file>

<file path=ppt/theme/_rels/themeOverride6.xml.rels><?xml version="1.0" encoding="UTF-8" standalone="yes"?>
<Relationships xmlns="http://schemas.openxmlformats.org/package/2006/relationships"><Relationship Id="rId1" Type="http://schemas.openxmlformats.org/officeDocument/2006/relationships/image" Target="../media/image9.jpeg"/></Relationships>
</file>

<file path=ppt/theme/_rels/themeOverride7.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5.xml><?xml version="1.0" encoding="utf-8"?>
<a:themeOverride xmlns:a="http://schemas.openxmlformats.org/drawingml/2006/main">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ppt/theme/themeOverride6.xml><?xml version="1.0" encoding="utf-8"?>
<a:themeOverride xmlns:a="http://schemas.openxmlformats.org/drawingml/2006/main">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ppt/theme/themeOverride7.xml><?xml version="1.0" encoding="utf-8"?>
<a:themeOverride xmlns:a="http://schemas.openxmlformats.org/drawingml/2006/main">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docProps/app.xml><?xml version="1.0" encoding="utf-8"?>
<Properties xmlns="http://schemas.openxmlformats.org/officeDocument/2006/extended-properties" xmlns:vt="http://schemas.openxmlformats.org/officeDocument/2006/docPropsVTypes">
  <Template>Concourse</Template>
  <TotalTime>669</TotalTime>
  <Words>1081</Words>
  <Application>Microsoft Office PowerPoint</Application>
  <PresentationFormat>On-screen Show (4:3)</PresentationFormat>
  <Paragraphs>104</Paragraphs>
  <Slides>79</Slides>
  <Notes>2</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Concourse</vt:lpstr>
      <vt:lpstr>Federal Debt, Spending and Taxes 2018</vt:lpstr>
      <vt:lpstr>Deficit (2018)</vt:lpstr>
      <vt:lpstr>Where the 2018 Federal Dollar Spent Comes From:</vt:lpstr>
      <vt:lpstr>PowerPoint Presentation</vt:lpstr>
      <vt:lpstr>PowerPoint Presentation</vt:lpstr>
      <vt:lpstr>PowerPoint Presentation</vt:lpstr>
      <vt:lpstr>PowerPoint Presentation</vt:lpstr>
      <vt:lpstr>PowerPoint Presentation</vt:lpstr>
      <vt:lpstr>CBO Baseline Projections 2002-2011</vt:lpstr>
      <vt:lpstr>Explanation of $11.7 Trillion Change over 10 years ($ Trillions)</vt:lpstr>
      <vt:lpstr>Federal Revenues and Outlays, 2018 (in $billions)</vt:lpstr>
      <vt:lpstr>Mandatory Outlays, 2018 (in $ Billions; Total = 2,546)</vt:lpstr>
      <vt:lpstr>PowerPoint Presentation</vt:lpstr>
      <vt:lpstr>PowerPoint Presentation</vt:lpstr>
      <vt:lpstr>PowerPoint Presentation</vt:lpstr>
      <vt:lpstr>PowerPoint Presentation</vt:lpstr>
      <vt:lpstr>Federal Debt, Spending and Taxes 2018</vt:lpstr>
      <vt:lpstr>SIGNIFICANT CONSEQUENCES OF  HIGH AND RISING DEBT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Holds the $14.3 Trillion Publicly-Held Debt?</vt:lpstr>
      <vt:lpstr>PowerPoint Presentation</vt:lpstr>
      <vt:lpstr>PowerPoint Presentation</vt:lpstr>
      <vt:lpstr>Federal Debt, Spending and Taxes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Quotes</vt:lpstr>
      <vt:lpstr>Quotes</vt:lpstr>
      <vt:lpstr>Federal Debt, Spending and Taxes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Federal Deficits and Debt (April 2018)   </vt:lpstr>
      <vt:lpstr>Summary: Federal Deficits and Debt (April 2018) </vt:lpstr>
      <vt:lpstr>Summary: Federal Deficits and Debt (April 2018) </vt:lpstr>
      <vt:lpstr>Summary: Federal Deficits and Debt (April 2018) </vt:lpstr>
      <vt:lpstr>Summary: Federal Deficits and Debt (April 2018)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Deficits and Debt 2014 Set B</dc:title>
  <dc:creator>Joy</dc:creator>
  <cp:lastModifiedBy>Johns</cp:lastModifiedBy>
  <cp:revision>82</cp:revision>
  <cp:lastPrinted>2018-04-22T21:10:05Z</cp:lastPrinted>
  <dcterms:created xsi:type="dcterms:W3CDTF">2017-03-27T17:45:25Z</dcterms:created>
  <dcterms:modified xsi:type="dcterms:W3CDTF">2018-04-22T21:11:11Z</dcterms:modified>
</cp:coreProperties>
</file>