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handoutMasterIdLst>
    <p:handoutMasterId r:id="rId36"/>
  </p:handoutMasterIdLst>
  <p:sldIdLst>
    <p:sldId id="257" r:id="rId2"/>
    <p:sldId id="276" r:id="rId3"/>
    <p:sldId id="277" r:id="rId4"/>
    <p:sldId id="261" r:id="rId5"/>
    <p:sldId id="259" r:id="rId6"/>
    <p:sldId id="262" r:id="rId7"/>
    <p:sldId id="258" r:id="rId8"/>
    <p:sldId id="294" r:id="rId9"/>
    <p:sldId id="292" r:id="rId10"/>
    <p:sldId id="293" r:id="rId11"/>
    <p:sldId id="270" r:id="rId12"/>
    <p:sldId id="271" r:id="rId13"/>
    <p:sldId id="272" r:id="rId14"/>
    <p:sldId id="273" r:id="rId15"/>
    <p:sldId id="274" r:id="rId16"/>
    <p:sldId id="275" r:id="rId17"/>
    <p:sldId id="268" r:id="rId18"/>
    <p:sldId id="269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95" r:id="rId28"/>
    <p:sldId id="287" r:id="rId29"/>
    <p:sldId id="286" r:id="rId30"/>
    <p:sldId id="288" r:id="rId31"/>
    <p:sldId id="289" r:id="rId32"/>
    <p:sldId id="290" r:id="rId33"/>
    <p:sldId id="291" r:id="rId3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65"/>
    <p:restoredTop sz="94592"/>
  </p:normalViewPr>
  <p:slideViewPr>
    <p:cSldViewPr>
      <p:cViewPr varScale="1">
        <p:scale>
          <a:sx n="68" d="100"/>
          <a:sy n="68" d="100"/>
        </p:scale>
        <p:origin x="224" y="9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C15C34C-1AAF-41D9-9DFC-1E4E349D65C1}" type="datetimeFigureOut">
              <a:rPr lang="en-US" smtClean="0"/>
              <a:pPr/>
              <a:t>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4192BC6-EC19-480C-A03D-4F80DD9062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599C67C-AD74-45F1-9F83-D74A142D5864}" type="datetimeFigureOut">
              <a:rPr lang="en-US" smtClean="0"/>
              <a:pPr/>
              <a:t>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CBA5A84-00E2-48EF-9762-537E56EC97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28BA73-2EF3-47BF-B18C-BE3E7876D833}" type="slidenum">
              <a:rPr lang="en-US"/>
              <a:pPr/>
              <a:t>2</a:t>
            </a:fld>
            <a:endParaRPr lang="en-US"/>
          </a:p>
        </p:txBody>
      </p:sp>
      <p:sp>
        <p:nvSpPr>
          <p:cNvPr id="1935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531E04-E173-4BD3-8C7B-82493100FFF9}" type="slidenum">
              <a:rPr lang="en-US"/>
              <a:pPr/>
              <a:t>25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9444A-EAA4-487B-A481-8D2612B74C6F}" type="slidenum">
              <a:rPr lang="en-US"/>
              <a:pPr/>
              <a:t>26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F37EDB-8A63-4F7B-9003-054F94C463CD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91DEC-9635-4231-92C9-544236E453A7}" type="slidenum">
              <a:rPr lang="en-US"/>
              <a:pPr/>
              <a:t>29</a:t>
            </a:fld>
            <a:endParaRPr lang="en-US"/>
          </a:p>
        </p:txBody>
      </p:sp>
      <p:sp>
        <p:nvSpPr>
          <p:cNvPr id="1822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AF986-59C8-4C06-8CB5-D4406E757143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EF3F8C-06A2-43E2-8692-514928D54821}" type="slidenum">
              <a:rPr lang="en-US"/>
              <a:pPr/>
              <a:t>31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5D3E3-DAEA-4EDB-9318-6112BF566226}" type="slidenum">
              <a:rPr lang="en-US"/>
              <a:pPr/>
              <a:t>32</a:t>
            </a:fld>
            <a:endParaRPr lang="en-US"/>
          </a:p>
        </p:txBody>
      </p:sp>
      <p:sp>
        <p:nvSpPr>
          <p:cNvPr id="190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72E413-D154-497D-9E23-3D8E7DDC808C}" type="slidenum">
              <a:rPr lang="en-US"/>
              <a:pPr/>
              <a:t>33</a:t>
            </a:fld>
            <a:endParaRPr lang="en-US"/>
          </a:p>
        </p:txBody>
      </p:sp>
      <p:sp>
        <p:nvSpPr>
          <p:cNvPr id="192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5F6A83-5E06-439D-8396-9C479BD43117}" type="slidenum">
              <a:rPr lang="en-US"/>
              <a:pPr/>
              <a:t>3</a:t>
            </a:fld>
            <a:endParaRPr lang="en-US"/>
          </a:p>
        </p:txBody>
      </p:sp>
      <p:sp>
        <p:nvSpPr>
          <p:cNvPr id="1945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384574-DF2F-486F-ACD6-C31FEEDDB49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1219200" y="720090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975361" y="4560570"/>
            <a:ext cx="5361093" cy="4320540"/>
          </a:xfrm>
          <a:noFill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C4143-C1FC-48A7-95B4-0FD2CF3B7E82}" type="slidenum">
              <a:rPr lang="en-US"/>
              <a:pPr/>
              <a:t>19</a:t>
            </a:fld>
            <a:endParaRPr lang="en-US"/>
          </a:p>
        </p:txBody>
      </p:sp>
      <p:sp>
        <p:nvSpPr>
          <p:cNvPr id="134146" name="Text Box 2"/>
          <p:cNvSpPr txBox="1">
            <a:spLocks noChangeArrowheads="1"/>
          </p:cNvSpPr>
          <p:nvPr/>
        </p:nvSpPr>
        <p:spPr bwMode="auto">
          <a:xfrm>
            <a:off x="1219200" y="720090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6661" tIns="48331" rIns="96661" bIns="48331" anchor="ctr"/>
          <a:lstStyle/>
          <a:p>
            <a:endParaRPr lang="en-US"/>
          </a:p>
        </p:txBody>
      </p:sp>
      <p:sp>
        <p:nvSpPr>
          <p:cNvPr id="134147" name="Rectangle 3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5361" y="4560570"/>
            <a:ext cx="5361093" cy="432054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859F1-A3E6-4829-920F-3AF486AEA86D}" type="slidenum">
              <a:rPr lang="en-US"/>
              <a:pPr/>
              <a:t>20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CA1AD-8839-4B65-BFC6-36BAFF37AC0D}" type="slidenum">
              <a:rPr lang="en-US"/>
              <a:pPr/>
              <a:t>21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0E7F0C-524E-4583-BF1B-B6859EDE79B7}" type="slidenum">
              <a:rPr lang="en-US"/>
              <a:pPr/>
              <a:t>22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D4E93-090C-4C88-BE19-967285E51263}" type="slidenum">
              <a:rPr lang="en-US"/>
              <a:pPr/>
              <a:t>23</a:t>
            </a:fld>
            <a:endParaRPr lang="en-US"/>
          </a:p>
        </p:txBody>
      </p:sp>
      <p:sp>
        <p:nvSpPr>
          <p:cNvPr id="1740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4D3169-3757-466F-9D7F-F11326F0EDBE}" type="slidenum">
              <a:rPr lang="en-US"/>
              <a:pPr/>
              <a:t>24</a:t>
            </a:fld>
            <a:endParaRPr lang="en-US"/>
          </a:p>
        </p:txBody>
      </p:sp>
      <p:sp>
        <p:nvSpPr>
          <p:cNvPr id="176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1FF1AB0-8027-41E8-9E55-4DBD57E33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Tax Preparation Simplified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John Higgins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6000" dirty="0" smtClean="0">
                <a:solidFill>
                  <a:schemeClr val="tx1"/>
                </a:solidFill>
              </a:rPr>
              <a:t>Today: </a:t>
            </a:r>
            <a:r>
              <a:rPr lang="en-US" sz="4800" dirty="0" smtClean="0">
                <a:solidFill>
                  <a:schemeClr val="tx1"/>
                </a:solidFill>
              </a:rPr>
              <a:t>Virginia Taxes and Record Keeping</a:t>
            </a:r>
            <a:endParaRPr lang="en-US" sz="6000" dirty="0" smtClean="0">
              <a:solidFill>
                <a:schemeClr val="tx1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2091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TAX INCLUDING STA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069068"/>
            <a:ext cx="124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2864" y="3974068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2937" y="4572000"/>
            <a:ext cx="1904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VOLUNTARY CONTRIBUTIONS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49637" y="5223804"/>
            <a:ext cx="2421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CONSUMER”S USE TAX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2936" y="57544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TAX OWED OR REFUND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730" y="0"/>
            <a:ext cx="520387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</a:t>
            </a:r>
            <a:r>
              <a:rPr lang="en-US" dirty="0" smtClean="0"/>
              <a:t> Additions to Fed AGI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760 Line 1 is </a:t>
            </a:r>
            <a:r>
              <a:rPr lang="en-US" u="sng" dirty="0" smtClean="0"/>
              <a:t>Federal AGI (1040 Line 37)</a:t>
            </a:r>
          </a:p>
          <a:p>
            <a:r>
              <a:rPr lang="en-US" dirty="0" smtClean="0"/>
              <a:t>760 Line 2 is Additions from Schedule ADJ Line 3</a:t>
            </a:r>
          </a:p>
          <a:p>
            <a:pPr lvl="1"/>
            <a:r>
              <a:rPr lang="en-US" dirty="0" smtClean="0"/>
              <a:t>E.g., Schedule ADJ Code 10 Interest on obligations of other states not taxed federally but taxable in Virginia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52628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Va</a:t>
            </a:r>
            <a:r>
              <a:rPr lang="en-US" dirty="0" smtClean="0"/>
              <a:t> AGE Deduction and Subtractions from Federal AGI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63658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760 Line 4 is the Age Deduction – use worksheet</a:t>
            </a:r>
          </a:p>
          <a:p>
            <a:pPr lvl="1"/>
            <a:r>
              <a:rPr lang="en-US" dirty="0" smtClean="0"/>
              <a:t>As much as $12,000 for taxpayers 65 or older</a:t>
            </a:r>
          </a:p>
          <a:p>
            <a:pPr lvl="1"/>
            <a:r>
              <a:rPr lang="en-US" dirty="0" smtClean="0"/>
              <a:t>Can be limited if Income minus SS benefits &gt; $75,000</a:t>
            </a:r>
          </a:p>
          <a:p>
            <a:r>
              <a:rPr lang="en-US" dirty="0" smtClean="0"/>
              <a:t>760 Line 5 subtracts SSI and RRB that was taxed on 1040 Line 20b – not taxed in </a:t>
            </a:r>
            <a:r>
              <a:rPr lang="en-US" dirty="0" err="1" smtClean="0"/>
              <a:t>Va</a:t>
            </a:r>
            <a:endParaRPr lang="en-US" dirty="0" smtClean="0"/>
          </a:p>
          <a:p>
            <a:r>
              <a:rPr lang="en-US" dirty="0" smtClean="0"/>
              <a:t>760 Line 6 subtracts the federally taxed state refund amount on 1040 Line 10</a:t>
            </a:r>
          </a:p>
          <a:p>
            <a:r>
              <a:rPr lang="en-US" dirty="0" smtClean="0"/>
              <a:t>760 Line 7 is the total subtractions from Schedule ADJ Line 7 (see next slide)</a:t>
            </a:r>
          </a:p>
          <a:p>
            <a:r>
              <a:rPr lang="en-US" u="sng" dirty="0" smtClean="0"/>
              <a:t>760 Line 9 is your Virginia AGI (VAGI)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7220"/>
            <a:ext cx="8229600" cy="1143000"/>
          </a:xfrm>
        </p:spPr>
        <p:txBody>
          <a:bodyPr/>
          <a:lstStyle/>
          <a:p>
            <a:r>
              <a:rPr lang="en-US" dirty="0" smtClean="0"/>
              <a:t>760 line 7 = Schedule ADJ Line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47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Schedule ADJ Line 4 is income from obligations of the US not taxed in </a:t>
            </a:r>
            <a:r>
              <a:rPr lang="en-US" dirty="0" err="1" smtClean="0"/>
              <a:t>Va</a:t>
            </a:r>
            <a:r>
              <a:rPr lang="en-US" dirty="0"/>
              <a:t> </a:t>
            </a:r>
            <a:r>
              <a:rPr lang="en-US" dirty="0" smtClean="0"/>
              <a:t>(e.g., US Savings Bond Interest )</a:t>
            </a:r>
          </a:p>
          <a:p>
            <a:r>
              <a:rPr lang="en-US" dirty="0" smtClean="0"/>
              <a:t>Schedule ADJ Line 5 is disability income reported as wages on 1040 (e.g., 1099-R Distribution Code 3)</a:t>
            </a:r>
          </a:p>
          <a:p>
            <a:pPr lvl="1"/>
            <a:r>
              <a:rPr lang="en-US" dirty="0" smtClean="0"/>
              <a:t>If over 65 can deduct up to $20,000 if Age Deduction not taken</a:t>
            </a:r>
          </a:p>
          <a:p>
            <a:r>
              <a:rPr lang="en-US" dirty="0" smtClean="0"/>
              <a:t>Schedule ADJ Line 6 is other subtraction codes from the instructions. Common ones include:</a:t>
            </a:r>
          </a:p>
          <a:p>
            <a:pPr lvl="1"/>
            <a:r>
              <a:rPr lang="en-US" dirty="0" smtClean="0"/>
              <a:t>Code 20 – Capital Gains on </a:t>
            </a:r>
            <a:r>
              <a:rPr lang="en-US" dirty="0" err="1" smtClean="0"/>
              <a:t>Va</a:t>
            </a:r>
            <a:r>
              <a:rPr lang="en-US" dirty="0" smtClean="0"/>
              <a:t> obligations (taxed by IRS, not </a:t>
            </a:r>
            <a:r>
              <a:rPr lang="en-US" dirty="0" err="1" smtClean="0"/>
              <a:t>Va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Code 22 – RR retirement benefits (Pensions)</a:t>
            </a:r>
          </a:p>
          <a:p>
            <a:pPr lvl="1"/>
            <a:r>
              <a:rPr lang="en-US" dirty="0" smtClean="0"/>
              <a:t>Code 24 – VA Lottery winnings less than $600 (Not a deduction or “floor” - $600 or more is fully taxable)</a:t>
            </a:r>
          </a:p>
          <a:p>
            <a:pPr lvl="1"/>
            <a:r>
              <a:rPr lang="en-US" dirty="0" smtClean="0"/>
              <a:t>Code 34 – Certain distributions from College Savings plan (not used for education due to death, disability, or availability of scholarship funds)</a:t>
            </a:r>
          </a:p>
          <a:p>
            <a:pPr lvl="1"/>
            <a:r>
              <a:rPr lang="en-US" dirty="0" smtClean="0"/>
              <a:t>Code 37 – Unemployment Benefits (taxed by IRS, not </a:t>
            </a:r>
            <a:r>
              <a:rPr lang="en-US" dirty="0" err="1" smtClean="0"/>
              <a:t>Va</a:t>
            </a:r>
            <a:r>
              <a:rPr lang="en-US" dirty="0" smtClean="0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the Virginia Taxable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760 Line 9 is Virginia AGI</a:t>
            </a:r>
          </a:p>
          <a:p>
            <a:r>
              <a:rPr lang="en-US" dirty="0" smtClean="0"/>
              <a:t>760 Line 10 is Federal Itemized Deductions</a:t>
            </a:r>
          </a:p>
          <a:p>
            <a:r>
              <a:rPr lang="en-US" dirty="0" smtClean="0"/>
              <a:t>760 Line 11 and 12 add back the Federal “State Income Tax Deduction” or adds the Virginia Standard Deduction if not itemizing</a:t>
            </a:r>
          </a:p>
          <a:p>
            <a:r>
              <a:rPr lang="en-US" dirty="0" smtClean="0"/>
              <a:t>760 Line 13 has the total personal and dependent exemptions from top of 760 page 1</a:t>
            </a:r>
          </a:p>
          <a:p>
            <a:r>
              <a:rPr lang="en-US" dirty="0" smtClean="0"/>
              <a:t>760 Line 14 totals the Deductions from Schedule ADJ Line 9 (see next slide)</a:t>
            </a:r>
          </a:p>
          <a:p>
            <a:r>
              <a:rPr lang="en-US" u="sng" dirty="0" smtClean="0"/>
              <a:t>760 Line 15 is the Virginia Taxable Income</a:t>
            </a:r>
            <a:endParaRPr lang="en-US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ADJ Deductions Line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69423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Typical Deduction Codes on Schedule ADJ Line 8 that are totaled to Schedule ADJ Line 9</a:t>
            </a:r>
          </a:p>
          <a:p>
            <a:pPr lvl="1"/>
            <a:r>
              <a:rPr lang="en-US" dirty="0" smtClean="0"/>
              <a:t>Code 101 – Child/Dependent Care (total expense, not just Federal Credit on 1040 Line 49)</a:t>
            </a:r>
          </a:p>
          <a:p>
            <a:pPr lvl="1"/>
            <a:r>
              <a:rPr lang="en-US" dirty="0" smtClean="0"/>
              <a:t>Code 104 – Virginia College Savings Plan contributions (Up to $4000 except unlimited if over age 70)</a:t>
            </a:r>
          </a:p>
          <a:p>
            <a:pPr lvl="1"/>
            <a:r>
              <a:rPr lang="en-US" dirty="0" smtClean="0"/>
              <a:t>Code 106 – Long Term Care Insurance Premiums, if not deducted on Fed </a:t>
            </a:r>
            <a:r>
              <a:rPr lang="en-US" dirty="0" err="1" smtClean="0"/>
              <a:t>Sch</a:t>
            </a:r>
            <a:r>
              <a:rPr lang="en-US" dirty="0" smtClean="0"/>
              <a:t> A Medical</a:t>
            </a:r>
          </a:p>
          <a:p>
            <a:pPr lvl="1"/>
            <a:r>
              <a:rPr lang="en-US" dirty="0" smtClean="0"/>
              <a:t>Code 109 – Sales tax on energy efficient appliances</a:t>
            </a:r>
          </a:p>
          <a:p>
            <a:pPr lvl="1"/>
            <a:r>
              <a:rPr lang="en-US" dirty="0" smtClean="0"/>
              <a:t>Code 111 – Charitable Miles ($0.18/mile in </a:t>
            </a:r>
            <a:r>
              <a:rPr lang="en-US" dirty="0" err="1" smtClean="0"/>
              <a:t>Va</a:t>
            </a:r>
            <a:r>
              <a:rPr lang="en-US" dirty="0" smtClean="0"/>
              <a:t>/$0.14 IRS)</a:t>
            </a:r>
          </a:p>
          <a:p>
            <a:pPr lvl="1"/>
            <a:r>
              <a:rPr lang="en-US" dirty="0" smtClean="0"/>
              <a:t>Code 114 – Funeral, Medical, and/or Dental Insurance Premiums (for certain low income taxpayers age 66 or older)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Tax Owed or Refunded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686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760 Page 2 calculates the tax on </a:t>
            </a:r>
            <a:r>
              <a:rPr lang="en-US" dirty="0" err="1" smtClean="0">
                <a:solidFill>
                  <a:schemeClr val="tx1"/>
                </a:solidFill>
              </a:rPr>
              <a:t>Va</a:t>
            </a:r>
            <a:r>
              <a:rPr lang="en-US" dirty="0" smtClean="0">
                <a:solidFill>
                  <a:schemeClr val="tx1"/>
                </a:solidFill>
              </a:rPr>
              <a:t> Taxable Income </a:t>
            </a:r>
            <a:r>
              <a:rPr lang="en-US" dirty="0" smtClean="0"/>
              <a:t>and applies payments, credits, and voluntary contributions to arrive at your final refund or tax bill</a:t>
            </a:r>
          </a:p>
          <a:p>
            <a:r>
              <a:rPr lang="en-US" dirty="0" smtClean="0"/>
              <a:t>Some credits are worth examining</a:t>
            </a:r>
          </a:p>
          <a:p>
            <a:pPr lvl="1"/>
            <a:r>
              <a:rPr lang="en-US" dirty="0" smtClean="0"/>
              <a:t>760 Line 18 is the Spouse Tax Adjustment (STA) (see next slide)</a:t>
            </a:r>
          </a:p>
          <a:p>
            <a:pPr lvl="1"/>
            <a:r>
              <a:rPr lang="en-US" dirty="0" smtClean="0"/>
              <a:t>760 Line 24 is </a:t>
            </a:r>
            <a:r>
              <a:rPr lang="en-US" dirty="0" err="1" smtClean="0"/>
              <a:t>Va</a:t>
            </a:r>
            <a:r>
              <a:rPr lang="en-US" dirty="0" smtClean="0"/>
              <a:t> equivalent of Federal EIC</a:t>
            </a:r>
          </a:p>
          <a:p>
            <a:pPr lvl="1"/>
            <a:r>
              <a:rPr lang="en-US" dirty="0" smtClean="0"/>
              <a:t>760 Line 26 is credit for political contributions</a:t>
            </a:r>
          </a:p>
          <a:p>
            <a:pPr lvl="2"/>
            <a:r>
              <a:rPr lang="en-US" dirty="0" smtClean="0"/>
              <a:t>One half the contribution up to $50 (MFJ)/$25 (all others) for state offices</a:t>
            </a:r>
          </a:p>
          <a:p>
            <a:pPr lvl="1"/>
            <a:r>
              <a:rPr lang="en-US" dirty="0" smtClean="0"/>
              <a:t>760 line 27 is credits from Schedule CR</a:t>
            </a:r>
          </a:p>
          <a:p>
            <a:pPr lvl="2"/>
            <a:r>
              <a:rPr lang="en-US" dirty="0" smtClean="0"/>
              <a:t>Various obscure credits.  See instructions</a:t>
            </a:r>
          </a:p>
          <a:p>
            <a:r>
              <a:rPr lang="en-US" dirty="0" smtClean="0"/>
              <a:t>760 Page 2 Line 36 is the Consumer’s Use Tax</a:t>
            </a:r>
          </a:p>
          <a:p>
            <a:pPr lvl="1"/>
            <a:r>
              <a:rPr lang="en-US" dirty="0" smtClean="0"/>
              <a:t>Tax on  internet and out-of-state purchases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Spouse Tax Adjustment (STA)</a:t>
            </a:r>
            <a:endParaRPr lang="en-US" dirty="0" smtClean="0">
              <a:solidFill>
                <a:srgbClr val="33CC33"/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VA only has one tax table for everyone</a:t>
            </a:r>
          </a:p>
          <a:p>
            <a:pPr eaLnBrk="1" hangingPunct="1"/>
            <a:r>
              <a:rPr lang="en-US" dirty="0" smtClean="0"/>
              <a:t>STA corrects for MFJ taxpayers paying more than if they filed single</a:t>
            </a:r>
          </a:p>
          <a:p>
            <a:pPr eaLnBrk="1" hangingPunct="1"/>
            <a:r>
              <a:rPr lang="en-US" dirty="0" smtClean="0"/>
              <a:t>Maximum adjustment is $259</a:t>
            </a:r>
          </a:p>
          <a:p>
            <a:pPr lvl="1" eaLnBrk="1" hangingPunct="1"/>
            <a:r>
              <a:rPr lang="en-US" dirty="0" smtClean="0"/>
              <a:t>Can shift joint income (interest, dividends, etc.) and expenses between spouses to get maximum STA</a:t>
            </a:r>
          </a:p>
          <a:p>
            <a:pPr lvl="1" eaLnBrk="1" hangingPunct="1"/>
            <a:r>
              <a:rPr lang="en-US" dirty="0" smtClean="0"/>
              <a:t>Strategy is to get one spouse close to, but under, $17K</a:t>
            </a:r>
          </a:p>
          <a:p>
            <a:pPr lvl="1" eaLnBrk="1" hangingPunct="1"/>
            <a:endParaRPr lang="en-US" dirty="0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Effect of Spouse Tax Adjustment</a:t>
            </a:r>
          </a:p>
        </p:txBody>
      </p:sp>
      <p:sp>
        <p:nvSpPr>
          <p:cNvPr id="29" name="Date Placeholder 2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18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147763" y="5943600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168400" y="1905000"/>
            <a:ext cx="0" cy="403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158875" y="5562600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58875" y="5334000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181100" y="4133850"/>
            <a:ext cx="7391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88" name="TextBox 17"/>
          <p:cNvSpPr txBox="1">
            <a:spLocks noChangeArrowheads="1"/>
          </p:cNvSpPr>
          <p:nvPr/>
        </p:nvSpPr>
        <p:spPr bwMode="auto">
          <a:xfrm>
            <a:off x="385763" y="5359400"/>
            <a:ext cx="82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$3000</a:t>
            </a:r>
          </a:p>
        </p:txBody>
      </p:sp>
      <p:sp>
        <p:nvSpPr>
          <p:cNvPr id="20489" name="TextBox 18"/>
          <p:cNvSpPr txBox="1">
            <a:spLocks noChangeArrowheads="1"/>
          </p:cNvSpPr>
          <p:nvPr/>
        </p:nvSpPr>
        <p:spPr bwMode="auto">
          <a:xfrm>
            <a:off x="379413" y="5119688"/>
            <a:ext cx="825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$5000</a:t>
            </a:r>
          </a:p>
        </p:txBody>
      </p:sp>
      <p:sp>
        <p:nvSpPr>
          <p:cNvPr id="20490" name="TextBox 19"/>
          <p:cNvSpPr txBox="1">
            <a:spLocks noChangeArrowheads="1"/>
          </p:cNvSpPr>
          <p:nvPr/>
        </p:nvSpPr>
        <p:spPr bwMode="auto">
          <a:xfrm>
            <a:off x="157163" y="3973513"/>
            <a:ext cx="10175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$17,000</a:t>
            </a:r>
          </a:p>
        </p:txBody>
      </p:sp>
      <p:sp>
        <p:nvSpPr>
          <p:cNvPr id="20491" name="TextBox 21"/>
          <p:cNvSpPr txBox="1">
            <a:spLocks noChangeArrowheads="1"/>
          </p:cNvSpPr>
          <p:nvPr/>
        </p:nvSpPr>
        <p:spPr bwMode="auto">
          <a:xfrm>
            <a:off x="1447800" y="5562600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2%</a:t>
            </a:r>
          </a:p>
        </p:txBody>
      </p:sp>
      <p:sp>
        <p:nvSpPr>
          <p:cNvPr id="20492" name="TextBox 22"/>
          <p:cNvSpPr txBox="1">
            <a:spLocks noChangeArrowheads="1"/>
          </p:cNvSpPr>
          <p:nvPr/>
        </p:nvSpPr>
        <p:spPr bwMode="auto">
          <a:xfrm>
            <a:off x="1447800" y="5257800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3%</a:t>
            </a:r>
          </a:p>
        </p:txBody>
      </p:sp>
      <p:sp>
        <p:nvSpPr>
          <p:cNvPr id="20493" name="TextBox 23"/>
          <p:cNvSpPr txBox="1">
            <a:spLocks noChangeArrowheads="1"/>
          </p:cNvSpPr>
          <p:nvPr/>
        </p:nvSpPr>
        <p:spPr bwMode="auto">
          <a:xfrm>
            <a:off x="1463675" y="4572000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5%</a:t>
            </a:r>
          </a:p>
        </p:txBody>
      </p:sp>
      <p:sp>
        <p:nvSpPr>
          <p:cNvPr id="20494" name="TextBox 24"/>
          <p:cNvSpPr txBox="1">
            <a:spLocks noChangeArrowheads="1"/>
          </p:cNvSpPr>
          <p:nvPr/>
        </p:nvSpPr>
        <p:spPr bwMode="auto">
          <a:xfrm>
            <a:off x="1447800" y="35814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5.75%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64163" y="3448050"/>
            <a:ext cx="533400" cy="24796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6" name="TextBox 27"/>
          <p:cNvSpPr txBox="1">
            <a:spLocks noChangeArrowheads="1"/>
          </p:cNvSpPr>
          <p:nvPr/>
        </p:nvSpPr>
        <p:spPr bwMode="auto">
          <a:xfrm rot="5400000">
            <a:off x="5105400" y="4479926"/>
            <a:ext cx="1120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Taxpayer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10288" y="4246563"/>
            <a:ext cx="533400" cy="167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98" name="TextBox 29"/>
          <p:cNvSpPr txBox="1">
            <a:spLocks noChangeArrowheads="1"/>
          </p:cNvSpPr>
          <p:nvPr/>
        </p:nvSpPr>
        <p:spPr bwMode="auto">
          <a:xfrm rot="5400000">
            <a:off x="5887244" y="4847432"/>
            <a:ext cx="966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Spouse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65438" y="3429000"/>
            <a:ext cx="533400" cy="24812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873375" y="1752600"/>
            <a:ext cx="533400" cy="167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01" name="TextBox 28"/>
          <p:cNvSpPr txBox="1">
            <a:spLocks noChangeArrowheads="1"/>
          </p:cNvSpPr>
          <p:nvPr/>
        </p:nvSpPr>
        <p:spPr bwMode="auto">
          <a:xfrm rot="5400000">
            <a:off x="2596356" y="4504532"/>
            <a:ext cx="1120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Taxpayer</a:t>
            </a:r>
          </a:p>
        </p:txBody>
      </p:sp>
      <p:sp>
        <p:nvSpPr>
          <p:cNvPr id="20502" name="TextBox 30"/>
          <p:cNvSpPr txBox="1">
            <a:spLocks noChangeArrowheads="1"/>
          </p:cNvSpPr>
          <p:nvPr/>
        </p:nvSpPr>
        <p:spPr bwMode="auto">
          <a:xfrm rot="5400000">
            <a:off x="2687638" y="2438400"/>
            <a:ext cx="966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Spouse</a:t>
            </a:r>
          </a:p>
        </p:txBody>
      </p:sp>
      <p:sp>
        <p:nvSpPr>
          <p:cNvPr id="20507" name="TextBox 42"/>
          <p:cNvSpPr txBox="1">
            <a:spLocks noChangeArrowheads="1"/>
          </p:cNvSpPr>
          <p:nvPr/>
        </p:nvSpPr>
        <p:spPr bwMode="auto">
          <a:xfrm>
            <a:off x="2667000" y="601980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Before</a:t>
            </a:r>
          </a:p>
        </p:txBody>
      </p:sp>
      <p:sp>
        <p:nvSpPr>
          <p:cNvPr id="20508" name="TextBox 43"/>
          <p:cNvSpPr txBox="1">
            <a:spLocks noChangeArrowheads="1"/>
          </p:cNvSpPr>
          <p:nvPr/>
        </p:nvSpPr>
        <p:spPr bwMode="auto">
          <a:xfrm>
            <a:off x="5624513" y="5986463"/>
            <a:ext cx="6715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After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Conclude Virginia Taxes	</a:t>
            </a:r>
            <a:endParaRPr lang="en-GB" dirty="0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Virginia Tax Laws are complicated</a:t>
            </a:r>
          </a:p>
          <a:p>
            <a:r>
              <a:rPr lang="en-GB" dirty="0" smtClean="0"/>
              <a:t>You can reduce your Virginia taxes by: </a:t>
            </a:r>
          </a:p>
          <a:p>
            <a:pPr lvl="1"/>
            <a:r>
              <a:rPr lang="en-GB" dirty="0" smtClean="0"/>
              <a:t>Not missing Subtractions and Deductions</a:t>
            </a:r>
          </a:p>
          <a:p>
            <a:pPr lvl="1"/>
            <a:r>
              <a:rPr lang="en-GB" dirty="0" err="1" smtClean="0"/>
              <a:t>Optimizing</a:t>
            </a:r>
            <a:r>
              <a:rPr lang="en-GB" dirty="0" smtClean="0"/>
              <a:t> the Spouse Tax Adjustment</a:t>
            </a:r>
          </a:p>
          <a:p>
            <a:pPr lvl="1"/>
            <a:r>
              <a:rPr lang="en-GB" dirty="0" smtClean="0"/>
              <a:t>Taking advantage of Credits</a:t>
            </a:r>
          </a:p>
          <a:p>
            <a:r>
              <a:rPr lang="en-GB" dirty="0" smtClean="0"/>
              <a:t>Final Caution – Penalty threshold is low ($150)</a:t>
            </a:r>
          </a:p>
          <a:p>
            <a:r>
              <a:rPr lang="en-GB" dirty="0" smtClean="0"/>
              <a:t>QUESTIONS OR COMMENTS ON VIRGINIA TAXES?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E768E-AB02-4594-912C-6EEEB650759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Tax Topics</a:t>
            </a:r>
            <a:endParaRPr 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Virginia Tax Law	</a:t>
            </a:r>
          </a:p>
          <a:p>
            <a:r>
              <a:rPr lang="en-US" dirty="0" smtClean="0"/>
              <a:t>2. Organizing your tax records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6D2EE-F5D7-4134-923A-C122101DAD5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 of Your Tax Records</a:t>
            </a:r>
            <a:endParaRPr lang="en-US" dirty="0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Proverbial Shoebox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Is There a Better Way?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040E-859D-4AA1-8BDA-F704DAFAF60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Records</a:t>
            </a:r>
            <a:endParaRPr lang="en-US" dirty="0"/>
          </a:p>
        </p:txBody>
      </p:sp>
      <p:sp>
        <p:nvSpPr>
          <p:cNvPr id="168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Essential for filing</a:t>
            </a:r>
          </a:p>
          <a:p>
            <a:pPr marL="971550" lvl="1" indent="-514350">
              <a:buNone/>
            </a:pPr>
            <a:r>
              <a:rPr lang="en-US" dirty="0" smtClean="0"/>
              <a:t>	Required by the IRS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Desirable for filing</a:t>
            </a:r>
          </a:p>
          <a:p>
            <a:pPr marL="971550" lvl="1" indent="-514350">
              <a:buNone/>
            </a:pPr>
            <a:r>
              <a:rPr lang="en-US" dirty="0" smtClean="0"/>
              <a:t>	Needed to maximize deductions &amp; credits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Retention Documents</a:t>
            </a:r>
          </a:p>
          <a:p>
            <a:pPr marL="971550" lvl="1" indent="-514350">
              <a:buNone/>
            </a:pPr>
            <a:r>
              <a:rPr lang="en-US" dirty="0" smtClean="0"/>
              <a:t>	May be required in the long term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CB20A-78DA-466B-83C6-E5AC02D7940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Essential Filing Documents</a:t>
            </a:r>
            <a:endParaRPr lang="en-US" dirty="0"/>
          </a:p>
        </p:txBody>
      </p:sp>
      <p:sp>
        <p:nvSpPr>
          <p:cNvPr id="171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		IRS NUMBERED INCOME FORMS</a:t>
            </a:r>
          </a:p>
          <a:p>
            <a:endParaRPr lang="en-US" dirty="0" smtClean="0"/>
          </a:p>
          <a:p>
            <a:r>
              <a:rPr lang="en-US" dirty="0" smtClean="0"/>
              <a:t>W-2					Wages</a:t>
            </a:r>
          </a:p>
          <a:p>
            <a:r>
              <a:rPr lang="en-US" dirty="0" smtClean="0"/>
              <a:t>W-2G				Gambling Winnings</a:t>
            </a:r>
          </a:p>
          <a:p>
            <a:r>
              <a:rPr lang="en-US" dirty="0" smtClean="0"/>
              <a:t>1099’s</a:t>
            </a:r>
          </a:p>
          <a:p>
            <a:pPr lvl="2"/>
            <a:r>
              <a:rPr lang="en-US" dirty="0" smtClean="0"/>
              <a:t>Interest			1099-INT &amp; 1099-OID</a:t>
            </a:r>
          </a:p>
          <a:p>
            <a:pPr lvl="2"/>
            <a:r>
              <a:rPr lang="en-US" dirty="0" smtClean="0"/>
              <a:t>Dividends			1099-DIV</a:t>
            </a:r>
          </a:p>
          <a:p>
            <a:pPr lvl="2"/>
            <a:r>
              <a:rPr lang="en-US" dirty="0" smtClean="0"/>
              <a:t>Sale of Stock			1099-B, Broker Statements</a:t>
            </a:r>
          </a:p>
          <a:p>
            <a:pPr lvl="2"/>
            <a:r>
              <a:rPr lang="en-US" dirty="0" smtClean="0"/>
              <a:t>Sale of Home			1099-S</a:t>
            </a:r>
          </a:p>
          <a:p>
            <a:pPr lvl="2"/>
            <a:r>
              <a:rPr lang="en-US" dirty="0" smtClean="0"/>
              <a:t>Retirement Income		1099-R, RRB-1099 &amp; SSA-1099</a:t>
            </a:r>
          </a:p>
          <a:p>
            <a:pPr lvl="2"/>
            <a:r>
              <a:rPr lang="en-US" dirty="0" smtClean="0"/>
              <a:t>Unemployment/Refund		1099-G</a:t>
            </a:r>
          </a:p>
          <a:p>
            <a:pPr lvl="2"/>
            <a:r>
              <a:rPr lang="en-US" dirty="0" smtClean="0"/>
              <a:t>Cancellation of Debt		1099-A, 1099-C</a:t>
            </a:r>
          </a:p>
          <a:p>
            <a:pPr lvl="2"/>
            <a:r>
              <a:rPr lang="en-US" dirty="0" smtClean="0"/>
              <a:t>Odds &amp; Ends			1099-MISC</a:t>
            </a:r>
          </a:p>
          <a:p>
            <a:r>
              <a:rPr lang="en-US" dirty="0" smtClean="0"/>
              <a:t>1095-A				Affordable Care Act		</a:t>
            </a:r>
          </a:p>
          <a:p>
            <a:r>
              <a:rPr lang="en-US" dirty="0" smtClean="0"/>
              <a:t>K-1’s				Partnerships and Trusts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0A306-26E4-4D8C-B17E-EBF98838E64E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These Forms</a:t>
            </a:r>
            <a:endParaRPr lang="en-US" dirty="0"/>
          </a:p>
        </p:txBody>
      </p:sp>
      <p:sp>
        <p:nvSpPr>
          <p:cNvPr id="173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vary in size and design</a:t>
            </a:r>
          </a:p>
          <a:p>
            <a:pPr lvl="1"/>
            <a:r>
              <a:rPr lang="en-US" dirty="0" smtClean="0"/>
              <a:t>Don’t be confused</a:t>
            </a:r>
          </a:p>
          <a:p>
            <a:r>
              <a:rPr lang="en-US" dirty="0" smtClean="0"/>
              <a:t>They contain information other than income</a:t>
            </a:r>
          </a:p>
          <a:p>
            <a:pPr lvl="1"/>
            <a:r>
              <a:rPr lang="en-US" dirty="0" smtClean="0"/>
              <a:t>Don’t overlook anything</a:t>
            </a:r>
          </a:p>
          <a:p>
            <a:r>
              <a:rPr lang="en-US" dirty="0" smtClean="0"/>
              <a:t>They have been sent to the IRS</a:t>
            </a:r>
          </a:p>
          <a:p>
            <a:pPr lvl="1"/>
            <a:r>
              <a:rPr lang="en-US" dirty="0" smtClean="0"/>
              <a:t>Don’t ignore anything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92FCF-6592-4AD4-A074-CB93E46E0A8E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Filing Essentials</a:t>
            </a:r>
            <a:endParaRPr lang="en-US" dirty="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Un-numbered forms or records</a:t>
            </a:r>
          </a:p>
          <a:p>
            <a:pPr lvl="1"/>
            <a:r>
              <a:rPr lang="en-US" dirty="0" smtClean="0"/>
              <a:t>Interest paid or received from individuals</a:t>
            </a:r>
          </a:p>
          <a:p>
            <a:pPr lvl="2"/>
            <a:r>
              <a:rPr lang="en-US" dirty="0" smtClean="0"/>
              <a:t>Seller-financed home sale</a:t>
            </a:r>
          </a:p>
          <a:p>
            <a:pPr lvl="1"/>
            <a:r>
              <a:rPr lang="en-US" dirty="0" smtClean="0"/>
              <a:t>Alimony received</a:t>
            </a:r>
          </a:p>
          <a:p>
            <a:pPr lvl="1"/>
            <a:r>
              <a:rPr lang="en-US" dirty="0" smtClean="0"/>
              <a:t>Self Employment Income</a:t>
            </a:r>
          </a:p>
          <a:p>
            <a:pPr lvl="1"/>
            <a:r>
              <a:rPr lang="en-US" dirty="0" smtClean="0"/>
              <a:t>Prizes and Awards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C28D-36BB-4A67-A8AF-54B5D9DB422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Desirable (to your benefit) for Filing</a:t>
            </a:r>
            <a:endParaRPr lang="en-US" dirty="0"/>
          </a:p>
        </p:txBody>
      </p:sp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Adjustments to Income</a:t>
            </a:r>
          </a:p>
          <a:p>
            <a:pPr lvl="1"/>
            <a:r>
              <a:rPr lang="en-US" dirty="0" smtClean="0"/>
              <a:t>Alimony paid</a:t>
            </a:r>
          </a:p>
          <a:p>
            <a:pPr lvl="1"/>
            <a:r>
              <a:rPr lang="en-US" dirty="0" smtClean="0"/>
              <a:t>IRA contributions	</a:t>
            </a:r>
          </a:p>
          <a:p>
            <a:pPr lvl="1"/>
            <a:r>
              <a:rPr lang="en-US" dirty="0" smtClean="0"/>
              <a:t>Student Loan Interest</a:t>
            </a:r>
          </a:p>
          <a:p>
            <a:r>
              <a:rPr lang="en-US" dirty="0" smtClean="0"/>
              <a:t>Itemized Deductions (Schedule A)</a:t>
            </a:r>
          </a:p>
          <a:p>
            <a:pPr lvl="1"/>
            <a:r>
              <a:rPr lang="en-US" dirty="0" smtClean="0"/>
              <a:t>Medical expenses</a:t>
            </a:r>
          </a:p>
          <a:p>
            <a:pPr lvl="1"/>
            <a:r>
              <a:rPr lang="en-US" dirty="0" smtClean="0"/>
              <a:t>Real Estate Taxes</a:t>
            </a:r>
          </a:p>
          <a:p>
            <a:pPr lvl="1"/>
            <a:r>
              <a:rPr lang="en-US" dirty="0" smtClean="0"/>
              <a:t>VA Taxes paid</a:t>
            </a:r>
          </a:p>
          <a:p>
            <a:pPr lvl="1"/>
            <a:r>
              <a:rPr lang="en-US" dirty="0" smtClean="0"/>
              <a:t>Mortgage interest (Form 1098)</a:t>
            </a:r>
          </a:p>
          <a:p>
            <a:pPr lvl="1"/>
            <a:r>
              <a:rPr lang="en-US" dirty="0" smtClean="0"/>
              <a:t>Charitable contributions (Form 1098C for cars)</a:t>
            </a:r>
          </a:p>
          <a:p>
            <a:pPr lvl="1"/>
            <a:r>
              <a:rPr lang="en-US" dirty="0" smtClean="0"/>
              <a:t>Other allowable expenses</a:t>
            </a:r>
          </a:p>
          <a:p>
            <a:r>
              <a:rPr lang="en-US" dirty="0" smtClean="0"/>
              <a:t>Virginia Subtractions &amp; Deductions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83418-30B4-48C0-AB40-08FD7869DE0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Retention Documents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retain?</a:t>
            </a:r>
          </a:p>
          <a:p>
            <a:pPr lvl="1"/>
            <a:r>
              <a:rPr lang="en-US" dirty="0" smtClean="0"/>
              <a:t>To help with next year’s return</a:t>
            </a:r>
          </a:p>
          <a:p>
            <a:pPr lvl="1"/>
            <a:r>
              <a:rPr lang="en-US" dirty="0" smtClean="0"/>
              <a:t>To reduce next year’s taxes e.g. loss carryovers</a:t>
            </a:r>
          </a:p>
          <a:p>
            <a:pPr lvl="1"/>
            <a:r>
              <a:rPr lang="en-US" dirty="0" smtClean="0"/>
              <a:t>You may want to amend a past return</a:t>
            </a:r>
          </a:p>
          <a:p>
            <a:pPr lvl="1"/>
            <a:r>
              <a:rPr lang="en-US" dirty="0" smtClean="0"/>
              <a:t>You may be audited!!</a:t>
            </a:r>
          </a:p>
          <a:p>
            <a:pPr lvl="1"/>
            <a:r>
              <a:rPr lang="en-US" dirty="0" smtClean="0"/>
              <a:t>You need to know the basis for future asset sales</a:t>
            </a:r>
          </a:p>
          <a:p>
            <a:pPr lvl="1"/>
            <a:r>
              <a:rPr lang="en-US" dirty="0" smtClean="0"/>
              <a:t>Sentimental value!</a:t>
            </a:r>
          </a:p>
          <a:p>
            <a:r>
              <a:rPr lang="en-US" dirty="0" smtClean="0"/>
              <a:t>How long?</a:t>
            </a:r>
          </a:p>
          <a:p>
            <a:pPr lvl="1"/>
            <a:r>
              <a:rPr lang="en-US" dirty="0" smtClean="0"/>
              <a:t>“For as long as they are important for federal tax law” </a:t>
            </a:r>
          </a:p>
          <a:p>
            <a:pPr lvl="1">
              <a:buNone/>
            </a:pPr>
            <a:r>
              <a:rPr lang="en-US" dirty="0" smtClean="0"/>
              <a:t>(IRS Publication 17)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BBE9A-DED8-4A1D-9BB1-134CA69FDFA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of limitations from Pub 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447800"/>
            <a:ext cx="3433762" cy="47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7220"/>
            <a:ext cx="8229600" cy="1143000"/>
          </a:xfrm>
        </p:spPr>
        <p:txBody>
          <a:bodyPr/>
          <a:lstStyle/>
          <a:p>
            <a:r>
              <a:rPr lang="en-US" dirty="0" smtClean="0"/>
              <a:t>Asset Basis Records</a:t>
            </a:r>
            <a:endParaRPr lang="en-US" dirty="0"/>
          </a:p>
        </p:txBody>
      </p:sp>
      <p:sp>
        <p:nvSpPr>
          <p:cNvPr id="1832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6492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BASIS is your investment in an asset</a:t>
            </a:r>
          </a:p>
          <a:p>
            <a:pPr lvl="1"/>
            <a:r>
              <a:rPr lang="en-US" dirty="0" smtClean="0"/>
              <a:t>Needed to figure your gain or loss when you sell</a:t>
            </a:r>
          </a:p>
          <a:p>
            <a:r>
              <a:rPr lang="en-US" dirty="0" smtClean="0"/>
              <a:t>Complications	</a:t>
            </a:r>
          </a:p>
          <a:p>
            <a:pPr lvl="1"/>
            <a:r>
              <a:rPr lang="en-US" dirty="0" smtClean="0"/>
              <a:t>Time: May be many years between purchase and sale</a:t>
            </a:r>
          </a:p>
          <a:p>
            <a:pPr lvl="1"/>
            <a:r>
              <a:rPr lang="en-US" dirty="0" smtClean="0"/>
              <a:t>Splits: Must be accounted for</a:t>
            </a:r>
          </a:p>
          <a:p>
            <a:pPr lvl="1"/>
            <a:r>
              <a:rPr lang="en-US" dirty="0" smtClean="0"/>
              <a:t>Reinvested dividends: should be included </a:t>
            </a:r>
          </a:p>
          <a:p>
            <a:pPr lvl="1"/>
            <a:r>
              <a:rPr lang="en-US" dirty="0" smtClean="0"/>
              <a:t>Homes: </a:t>
            </a:r>
          </a:p>
          <a:p>
            <a:pPr lvl="2"/>
            <a:r>
              <a:rPr lang="en-US" dirty="0" smtClean="0"/>
              <a:t>Records of improvements</a:t>
            </a:r>
          </a:p>
          <a:p>
            <a:pPr lvl="2"/>
            <a:r>
              <a:rPr lang="en-US" dirty="0" smtClean="0"/>
              <a:t>Postponed pre-1997 gains reduce basis</a:t>
            </a:r>
          </a:p>
          <a:p>
            <a:r>
              <a:rPr lang="en-US" dirty="0" smtClean="0"/>
              <a:t>KEEP THESE RECORDS FOREVER!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F8DBF-39D3-4474-A388-68A99E32DF2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 of Limitations</a:t>
            </a:r>
            <a:endParaRPr lang="en-US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YEARS from date of filing - “in general”</a:t>
            </a:r>
          </a:p>
          <a:p>
            <a:r>
              <a:rPr lang="en-US" dirty="0" smtClean="0"/>
              <a:t>6 YEARS - if income under-reported by over 25%</a:t>
            </a:r>
          </a:p>
          <a:p>
            <a:r>
              <a:rPr lang="en-US" dirty="0" smtClean="0"/>
              <a:t>FOREVER - if a return is false or fraudulent</a:t>
            </a:r>
          </a:p>
          <a:p>
            <a:r>
              <a:rPr lang="en-US" dirty="0" smtClean="0"/>
              <a:t>YOUR CHOICE!</a:t>
            </a:r>
          </a:p>
          <a:p>
            <a:r>
              <a:rPr lang="en-US" dirty="0" smtClean="0"/>
              <a:t>At least retain a copy of your return and all supporting documents for 3 years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7C4E2-4E7D-45EE-8719-409D9BE16A0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Virginia Taxes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complicated!</a:t>
            </a:r>
          </a:p>
          <a:p>
            <a:r>
              <a:rPr lang="en-US" dirty="0" smtClean="0"/>
              <a:t>Little help is available</a:t>
            </a:r>
          </a:p>
          <a:p>
            <a:r>
              <a:rPr lang="en-US" dirty="0" smtClean="0"/>
              <a:t>So many people pay too much</a:t>
            </a:r>
          </a:p>
          <a:p>
            <a:r>
              <a:rPr lang="en-US" dirty="0" smtClean="0"/>
              <a:t>Why? </a:t>
            </a:r>
          </a:p>
          <a:p>
            <a:r>
              <a:rPr lang="en-US" dirty="0" smtClean="0"/>
              <a:t>Because they are unaware of:</a:t>
            </a:r>
          </a:p>
          <a:p>
            <a:pPr lvl="1"/>
            <a:r>
              <a:rPr lang="en-US" dirty="0" smtClean="0"/>
              <a:t>Allowable subtractions/deductions</a:t>
            </a:r>
          </a:p>
          <a:p>
            <a:pPr lvl="1"/>
            <a:r>
              <a:rPr lang="en-US" dirty="0" smtClean="0"/>
              <a:t>Available credits</a:t>
            </a:r>
          </a:p>
          <a:p>
            <a:pPr lvl="1"/>
            <a:r>
              <a:rPr lang="en-US" dirty="0" smtClean="0"/>
              <a:t>How to maximize the spouse tax adjustment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BBB85-FA7F-46C4-85FB-0A76174B35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Your Records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It’s a personal thing</a:t>
            </a:r>
          </a:p>
          <a:p>
            <a:r>
              <a:rPr lang="en-US" dirty="0" smtClean="0"/>
              <a:t>Throw out the shoebox (not the contents)</a:t>
            </a:r>
          </a:p>
          <a:p>
            <a:r>
              <a:rPr lang="en-US" dirty="0" smtClean="0"/>
              <a:t>Sort</a:t>
            </a:r>
          </a:p>
          <a:p>
            <a:pPr lvl="1"/>
            <a:r>
              <a:rPr lang="en-US" dirty="0" smtClean="0"/>
              <a:t>Distinguish between tax and other financial documents e.g. bank statements</a:t>
            </a:r>
          </a:p>
          <a:p>
            <a:r>
              <a:rPr lang="en-US" dirty="0" smtClean="0"/>
              <a:t>Use your computer (if you are comfortable)</a:t>
            </a:r>
          </a:p>
          <a:p>
            <a:pPr lvl="1"/>
            <a:r>
              <a:rPr lang="en-US" dirty="0" smtClean="0"/>
              <a:t>MS Excel/Mac Numbers spreadsheet or free alternatives</a:t>
            </a:r>
          </a:p>
          <a:p>
            <a:pPr lvl="1"/>
            <a:r>
              <a:rPr lang="en-US" dirty="0" smtClean="0"/>
              <a:t>Or use file folders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D97B2-0E84-44BB-B25B-92BC560346F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folder for the new tax year</a:t>
            </a:r>
          </a:p>
          <a:p>
            <a:pPr lvl="1"/>
            <a:r>
              <a:rPr lang="en-US" dirty="0" smtClean="0"/>
              <a:t>Notes from prior year</a:t>
            </a:r>
          </a:p>
          <a:p>
            <a:pPr lvl="1"/>
            <a:r>
              <a:rPr lang="en-US" dirty="0" smtClean="0"/>
              <a:t>Estimated Tax coupons &amp; payments</a:t>
            </a:r>
          </a:p>
          <a:p>
            <a:pPr lvl="1"/>
            <a:r>
              <a:rPr lang="en-US" dirty="0" smtClean="0"/>
              <a:t>Prior year carryovers e.g. unused capital losses</a:t>
            </a:r>
          </a:p>
          <a:p>
            <a:pPr lvl="1"/>
            <a:r>
              <a:rPr lang="en-US" dirty="0" smtClean="0"/>
              <a:t>Infrequent receipts e.g. real estate tax, car tax</a:t>
            </a:r>
          </a:p>
          <a:p>
            <a:pPr lvl="1"/>
            <a:r>
              <a:rPr lang="en-US" dirty="0" smtClean="0"/>
              <a:t>January stuff - W-2’s, 1099’s, etc.</a:t>
            </a:r>
          </a:p>
          <a:p>
            <a:r>
              <a:rPr lang="en-US" dirty="0" smtClean="0"/>
              <a:t>Charitable contributions</a:t>
            </a:r>
          </a:p>
          <a:p>
            <a:pPr lvl="1"/>
            <a:r>
              <a:rPr lang="en-US" dirty="0" smtClean="0"/>
              <a:t>Envelope for current year receipts</a:t>
            </a:r>
          </a:p>
          <a:p>
            <a:pPr lvl="1"/>
            <a:r>
              <a:rPr lang="en-US" dirty="0" smtClean="0"/>
              <a:t>Diary entry for charitable mileage</a:t>
            </a:r>
          </a:p>
          <a:p>
            <a:r>
              <a:rPr lang="en-US" dirty="0" smtClean="0"/>
              <a:t>Medical records</a:t>
            </a:r>
          </a:p>
          <a:p>
            <a:pPr lvl="1"/>
            <a:r>
              <a:rPr lang="en-US" dirty="0" smtClean="0"/>
              <a:t>Separate doctors, dentists, insurance premiums and co-pays, prescriptions, glasses, mileage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7C21-CC4D-407C-8B39-F76B104B025D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 (cont’d)</a:t>
            </a:r>
            <a:endParaRPr lang="en-US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folder for each Home: (closing documents, cost of improvements, and associated dates)</a:t>
            </a:r>
          </a:p>
          <a:p>
            <a:r>
              <a:rPr lang="en-US" dirty="0" smtClean="0"/>
              <a:t>Folders for Stocks, Bonds, or Funds:</a:t>
            </a:r>
          </a:p>
          <a:p>
            <a:pPr lvl="1"/>
            <a:r>
              <a:rPr lang="en-US" dirty="0" smtClean="0"/>
              <a:t>Original purchase date and cost</a:t>
            </a:r>
          </a:p>
          <a:p>
            <a:pPr lvl="1"/>
            <a:r>
              <a:rPr lang="en-US" dirty="0" smtClean="0"/>
              <a:t>For Stocks:</a:t>
            </a:r>
          </a:p>
          <a:p>
            <a:pPr lvl="2"/>
            <a:r>
              <a:rPr lang="en-US" dirty="0" smtClean="0"/>
              <a:t>Details of splits or additional stock received</a:t>
            </a:r>
          </a:p>
          <a:p>
            <a:pPr lvl="2"/>
            <a:r>
              <a:rPr lang="en-US" dirty="0" smtClean="0"/>
              <a:t>Dates and number of shares sold</a:t>
            </a:r>
          </a:p>
          <a:p>
            <a:pPr lvl="1"/>
            <a:r>
              <a:rPr lang="en-US" dirty="0" smtClean="0"/>
              <a:t>For Mutual Funds:</a:t>
            </a:r>
          </a:p>
          <a:p>
            <a:pPr lvl="2"/>
            <a:r>
              <a:rPr lang="en-US" dirty="0" smtClean="0"/>
              <a:t>Current year monthly statements</a:t>
            </a:r>
          </a:p>
          <a:p>
            <a:pPr lvl="2"/>
            <a:r>
              <a:rPr lang="en-US" dirty="0" smtClean="0"/>
              <a:t>At year end keep December statement, destroy the rest</a:t>
            </a:r>
          </a:p>
          <a:p>
            <a:pPr lvl="2"/>
            <a:r>
              <a:rPr lang="en-US" dirty="0" smtClean="0"/>
              <a:t>Use fund’s average cost basis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DB05-72B6-4CE1-A1E2-10A4248D6AF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Finally…</a:t>
            </a:r>
            <a:endParaRPr lang="en-US" dirty="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filing, keep in that year’s tax folder </a:t>
            </a:r>
          </a:p>
          <a:p>
            <a:pPr lvl="1"/>
            <a:r>
              <a:rPr lang="en-US" dirty="0" smtClean="0"/>
              <a:t>A copy of return (all forms)</a:t>
            </a:r>
          </a:p>
          <a:p>
            <a:pPr lvl="1"/>
            <a:r>
              <a:rPr lang="en-US" dirty="0" smtClean="0"/>
              <a:t>Copies of all Income forms (W-2’s, 1099’s, etc)</a:t>
            </a:r>
          </a:p>
          <a:p>
            <a:pPr lvl="1"/>
            <a:r>
              <a:rPr lang="en-US" dirty="0" smtClean="0"/>
              <a:t>All other supporting documents</a:t>
            </a:r>
          </a:p>
          <a:p>
            <a:r>
              <a:rPr lang="en-US" dirty="0" smtClean="0"/>
              <a:t>After 3 years</a:t>
            </a:r>
          </a:p>
          <a:p>
            <a:pPr lvl="1"/>
            <a:r>
              <a:rPr lang="en-US" dirty="0" smtClean="0"/>
              <a:t>Move essentials to basement </a:t>
            </a:r>
          </a:p>
          <a:p>
            <a:pPr lvl="1"/>
            <a:r>
              <a:rPr lang="en-US" dirty="0" smtClean="0"/>
              <a:t>Shred the rest</a:t>
            </a:r>
          </a:p>
          <a:p>
            <a:r>
              <a:rPr lang="en-US" dirty="0" smtClean="0"/>
              <a:t>Ensure your spouse knows where all your tax documents are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9B296-5CDD-4125-AA6E-E79F6B5F1BE6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Who Needs to File in Virginia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Virginia resident whose Virginia adjusted gross income (VAGI) is at or above the minimum threshold must file</a:t>
            </a:r>
          </a:p>
          <a:p>
            <a:pPr lvl="1"/>
            <a:r>
              <a:rPr lang="en-US" smtClean="0"/>
              <a:t>Single - VAGI is $11,950 or more</a:t>
            </a:r>
          </a:p>
          <a:p>
            <a:pPr lvl="1"/>
            <a:r>
              <a:rPr lang="en-US" smtClean="0"/>
              <a:t>MFJ -  VAGI is $23,900 or more</a:t>
            </a:r>
          </a:p>
          <a:p>
            <a:pPr lvl="1"/>
            <a:r>
              <a:rPr lang="en-US" smtClean="0"/>
              <a:t>MFS - VAGI is $11,950 or more</a:t>
            </a:r>
          </a:p>
          <a:p>
            <a:r>
              <a:rPr lang="en-US" smtClean="0"/>
              <a:t>Complete Form 760, Lines 1 through 9, to determine VAGI</a:t>
            </a:r>
            <a:endParaRPr lang="en-US" dirty="0" smtClean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What’s New in Virginia</a:t>
            </a:r>
            <a:endParaRPr lang="en-US" dirty="0" smtClean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much this year – see 760 Instructions</a:t>
            </a:r>
          </a:p>
          <a:p>
            <a:r>
              <a:rPr lang="en-US" dirty="0" smtClean="0"/>
              <a:t>No more credit for local/state political contributions</a:t>
            </a:r>
          </a:p>
          <a:p>
            <a:r>
              <a:rPr lang="en-US" dirty="0" smtClean="0"/>
              <a:t>Allowed </a:t>
            </a:r>
            <a:r>
              <a:rPr lang="en-US" dirty="0" smtClean="0"/>
              <a:t>a $2000 Deduction for contributions to an ABLE account (unlimited if age 70+)</a:t>
            </a:r>
          </a:p>
          <a:p>
            <a:r>
              <a:rPr lang="en-US" dirty="0" smtClean="0"/>
              <a:t>Additional arcane tax credits for food crop donations and R&amp;D expenses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Virginia Tax Forms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760 is the basic VA tax return </a:t>
            </a:r>
          </a:p>
          <a:p>
            <a:r>
              <a:rPr lang="en-US" dirty="0" smtClean="0"/>
              <a:t>Schedule ADJ </a:t>
            </a:r>
          </a:p>
          <a:p>
            <a:pPr lvl="1"/>
            <a:r>
              <a:rPr lang="en-US" dirty="0" smtClean="0"/>
              <a:t>Any Additions</a:t>
            </a:r>
            <a:r>
              <a:rPr lang="en-US" dirty="0" smtClean="0"/>
              <a:t>, Subtractions, and Deductions not directly entered on 760</a:t>
            </a:r>
          </a:p>
          <a:p>
            <a:r>
              <a:rPr lang="en-US" dirty="0" smtClean="0"/>
              <a:t>Schedule CR is for credits</a:t>
            </a:r>
          </a:p>
          <a:p>
            <a:pPr lvl="1"/>
            <a:r>
              <a:rPr lang="en-US" dirty="0" smtClean="0"/>
              <a:t>Generally pretty obscure special credits</a:t>
            </a:r>
          </a:p>
          <a:p>
            <a:pPr lvl="1"/>
            <a:r>
              <a:rPr lang="en-US" dirty="0" smtClean="0"/>
              <a:t>See instructions</a:t>
            </a:r>
          </a:p>
          <a:p>
            <a:r>
              <a:rPr lang="en-US" dirty="0" smtClean="0"/>
              <a:t>Schedule VAC is to allocate refund to Virginia College Savings account  and other voluntary contributions listed in 760 instructions</a:t>
            </a:r>
          </a:p>
          <a:p>
            <a:r>
              <a:rPr lang="en-US" dirty="0" smtClean="0"/>
              <a:t>760C is for underpayment penalties if applicable</a:t>
            </a:r>
          </a:p>
          <a:p>
            <a:pPr lvl="1"/>
            <a:r>
              <a:rPr lang="en-US" dirty="0" smtClean="0"/>
              <a:t>Total withholding less than 90% of tax due </a:t>
            </a:r>
          </a:p>
          <a:p>
            <a:r>
              <a:rPr lang="en-US" dirty="0" smtClean="0"/>
              <a:t>760 ES is for making estimated tax payments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1288"/>
            <a:ext cx="8229600" cy="1143000"/>
          </a:xfrm>
        </p:spPr>
        <p:txBody>
          <a:bodyPr/>
          <a:lstStyle/>
          <a:p>
            <a:r>
              <a:rPr lang="en-GB" dirty="0" smtClean="0"/>
              <a:t>Virginia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74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</a:pPr>
            <a:r>
              <a:rPr lang="en-GB" sz="2000" dirty="0" smtClean="0"/>
              <a:t>		</a:t>
            </a:r>
            <a:r>
              <a:rPr lang="en-GB" sz="2000" b="1" dirty="0" smtClean="0"/>
              <a:t>FEDERAL ADJUSTED GROSS INCOME (AGI)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	+ ADDITIONS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	-  SUBTRACTIONS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</a:t>
            </a:r>
            <a:r>
              <a:rPr lang="en-GB" sz="2000" b="1" dirty="0" smtClean="0"/>
              <a:t>= VIRGINIA AGI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	-  DEDUCTIONS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	-  EXEMPTIONS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</a:t>
            </a:r>
            <a:r>
              <a:rPr lang="en-GB" sz="2000" b="1" dirty="0" smtClean="0"/>
              <a:t>=VIRGINIA TAXABLE INCOME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	x TAX TABLES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</a:t>
            </a:r>
            <a:r>
              <a:rPr lang="en-GB" sz="2000" b="1" dirty="0" smtClean="0"/>
              <a:t>= TAX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	- SPOUSE TAX ADJUSTMENT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	- CREDITS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	- TAX ALREADY PAID</a:t>
            </a:r>
          </a:p>
          <a:p>
            <a:pPr>
              <a:buFont typeface="Arial" charset="0"/>
              <a:buNone/>
            </a:pPr>
            <a:r>
              <a:rPr lang="en-GB" sz="2000" dirty="0" smtClean="0"/>
              <a:t>		</a:t>
            </a:r>
            <a:r>
              <a:rPr lang="en-GB" sz="2000" b="1" dirty="0" smtClean="0"/>
              <a:t>= TAX OWED/REFUND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9275763" y="5969000"/>
            <a:ext cx="18415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date conformity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7704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that??</a:t>
            </a:r>
          </a:p>
          <a:p>
            <a:r>
              <a:rPr lang="en-US" dirty="0" smtClean="0"/>
              <a:t>Virginia “conforms” to the Internal Revenue Code with some exceptions</a:t>
            </a:r>
          </a:p>
          <a:p>
            <a:r>
              <a:rPr lang="en-US" dirty="0" smtClean="0"/>
              <a:t>That conformance is renewed annually by the Legislature effective through Dec 31 of the tax year – the “fixed date” </a:t>
            </a:r>
          </a:p>
          <a:p>
            <a:r>
              <a:rPr lang="en-US" dirty="0" smtClean="0"/>
              <a:t>If you have income that falls in the exceptions, you have to add adjust your </a:t>
            </a:r>
            <a:r>
              <a:rPr lang="en-US" dirty="0" err="1" smtClean="0"/>
              <a:t>Va</a:t>
            </a:r>
            <a:r>
              <a:rPr lang="en-US" dirty="0" smtClean="0"/>
              <a:t> taxable income accordingly.</a:t>
            </a:r>
          </a:p>
          <a:p>
            <a:pPr lvl="1"/>
            <a:r>
              <a:rPr lang="en-US" dirty="0" smtClean="0"/>
              <a:t>Examples include bonus depreciation, certain types of NOL, high-yield discount notes, and some business debt cancellation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1/14/2017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OLLI Virginia Returns and Record Keeping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1AB0-8027-41E8-9E55-4DBD57E33EF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0732" y="1524000"/>
            <a:ext cx="1059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 DATA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6664" y="2971800"/>
            <a:ext cx="1464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FEDERAL AGI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62596" y="3657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ADDITIONS &amp; SUBTRACTIONS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62596" y="4648200"/>
            <a:ext cx="1425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VIRGINIA AGI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62801" y="213360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PERSONAL &amp; DEPENDENT EXEMPTIONS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48528" y="52210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DEDUCTIONS &amp; EXEMPTIONS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8600" y="5943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VIRGINIA TAXABLE INCOME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00" y="0"/>
            <a:ext cx="5281863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1664</TotalTime>
  <Words>1907</Words>
  <Application>Microsoft Macintosh PowerPoint</Application>
  <PresentationFormat>On-screen Show (4:3)</PresentationFormat>
  <Paragraphs>390</Paragraphs>
  <Slides>33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Calibri</vt:lpstr>
      <vt:lpstr>Franklin Gothic Book</vt:lpstr>
      <vt:lpstr>Franklin Gothic Medium</vt:lpstr>
      <vt:lpstr>Wingdings 2</vt:lpstr>
      <vt:lpstr>Arial</vt:lpstr>
      <vt:lpstr>Trek</vt:lpstr>
      <vt:lpstr>Tax Preparation Simplified</vt:lpstr>
      <vt:lpstr>Today’s Tax Topics</vt:lpstr>
      <vt:lpstr>Virginia Taxes</vt:lpstr>
      <vt:lpstr>Who Needs to File in Virginia</vt:lpstr>
      <vt:lpstr>What’s New in Virginia</vt:lpstr>
      <vt:lpstr>Common Virginia Tax Forms</vt:lpstr>
      <vt:lpstr>Virginia Overview</vt:lpstr>
      <vt:lpstr>Fixed date conformity</vt:lpstr>
      <vt:lpstr>PowerPoint Presentation</vt:lpstr>
      <vt:lpstr>PowerPoint Presentation</vt:lpstr>
      <vt:lpstr>Va Additions to Fed AGI</vt:lpstr>
      <vt:lpstr>Va AGE Deduction and Subtractions from Federal AGI</vt:lpstr>
      <vt:lpstr>760 line 7 = Schedule ADJ Line 7</vt:lpstr>
      <vt:lpstr>Calculating the Virginia Taxable Income</vt:lpstr>
      <vt:lpstr>Schedule ADJ Deductions Line 9</vt:lpstr>
      <vt:lpstr>Calculating Tax Owed or Refunded</vt:lpstr>
      <vt:lpstr>Spouse Tax Adjustment (STA)</vt:lpstr>
      <vt:lpstr>Effect of Spouse Tax Adjustment</vt:lpstr>
      <vt:lpstr>To Conclude Virginia Taxes </vt:lpstr>
      <vt:lpstr>Organization of Your Tax Records</vt:lpstr>
      <vt:lpstr>Three Types of Records</vt:lpstr>
      <vt:lpstr>Essential Filing Documents</vt:lpstr>
      <vt:lpstr>About These Forms</vt:lpstr>
      <vt:lpstr>Other Filing Essentials</vt:lpstr>
      <vt:lpstr>Desirable (to your benefit) for Filing</vt:lpstr>
      <vt:lpstr>Retention Documents</vt:lpstr>
      <vt:lpstr>Period of limitations from Pub 17</vt:lpstr>
      <vt:lpstr>Asset Basis Records</vt:lpstr>
      <vt:lpstr>Statute of Limitations</vt:lpstr>
      <vt:lpstr>Organizing Your Records</vt:lpstr>
      <vt:lpstr>Suggestions</vt:lpstr>
      <vt:lpstr>Suggestions (cont’d)</vt:lpstr>
      <vt:lpstr>Finally…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Preparation Simplified</dc:title>
  <dc:creator>gjh123</dc:creator>
  <cp:lastModifiedBy>Sara H Fetherolf</cp:lastModifiedBy>
  <cp:revision>63</cp:revision>
  <dcterms:created xsi:type="dcterms:W3CDTF">2015-01-19T01:42:04Z</dcterms:created>
  <dcterms:modified xsi:type="dcterms:W3CDTF">2018-01-16T16:10:18Z</dcterms:modified>
</cp:coreProperties>
</file>