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8" r:id="rId3"/>
    <p:sldId id="261" r:id="rId4"/>
    <p:sldId id="259" r:id="rId5"/>
    <p:sldId id="265" r:id="rId6"/>
    <p:sldId id="274" r:id="rId7"/>
    <p:sldId id="275" r:id="rId8"/>
    <p:sldId id="276" r:id="rId9"/>
    <p:sldId id="277" r:id="rId10"/>
    <p:sldId id="278" r:id="rId11"/>
    <p:sldId id="279" r:id="rId12"/>
    <p:sldId id="280" r:id="rId13"/>
    <p:sldId id="256" r:id="rId14"/>
    <p:sldId id="262" r:id="rId15"/>
    <p:sldId id="264" r:id="rId16"/>
    <p:sldId id="267" r:id="rId17"/>
    <p:sldId id="269" r:id="rId18"/>
    <p:sldId id="270" r:id="rId19"/>
    <p:sldId id="273" r:id="rId20"/>
    <p:sldId id="260" r:id="rId21"/>
    <p:sldId id="272" r:id="rId22"/>
    <p:sldId id="281"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8CE7CC5-49D8-46A7-8752-9345E3CB6F03}" type="datetimeFigureOut">
              <a:rPr lang="en-US" smtClean="0"/>
              <a:pPr/>
              <a:t>3/24/2016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C928334-2B5C-420F-A7D7-21C92D6D0C64}" type="slidenum">
              <a:rPr lang="en-US" smtClean="0"/>
              <a:pPr/>
              <a:t>‹#›</a:t>
            </a:fld>
            <a:endParaRPr lang="en-US"/>
          </a:p>
        </p:txBody>
      </p:sp>
    </p:spTree>
    <p:extLst>
      <p:ext uri="{BB962C8B-B14F-4D97-AF65-F5344CB8AC3E}">
        <p14:creationId xmlns:p14="http://schemas.microsoft.com/office/powerpoint/2010/main" val="3018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dirty="0">
                <a:solidFill>
                  <a:srgbClr val="000000"/>
                </a:solidFill>
                <a:latin typeface="Calibri"/>
              </a:rPr>
              <a:t>Real Gross Domestic Product
BEA Account Code: A191RX1
Real gross domestic product is the inflation adjusted value of the goods and services produced by labor and property located in the United States. 
For more information see the Guide to the National Income and Product Accounts of the United States (NIPA) - (http://www.bea.gov/national/pdf/nipaguid.pdf)
Source: US. Bureau of Economic Analysis
Release: Gross Domestic Product
Crude Oil Prices: West Texas Intermediate (WTI) - Cushing, Oklahoma
Definitions, Sources and Explanatory Notes:
http://www.eia.doe.gov/dnav/pet/TblDefs/pet_pri_spt_tbldef2.asp
Source: US. Energy Information Administration
Release: Spot Prices
Real Potential Gross Domestic Product
Real potential GDP is the CBO’s estimate of the output the economy would produce with a high rate of use of its capital and labor resources. The data is adjusted to remove the effects of inflation.
Source: US. Congressional Budget Office
Release: Budget and Economic Outlook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dirty="0">
                <a:solidFill>
                  <a:srgbClr val="000000"/>
                </a:solidFill>
                <a:latin typeface="Calibri"/>
              </a:rPr>
              <a:t>BEA Account Code: A191RX1
Real gross domestic product is the inflation adjusted value of the goods and services produced by labor and property located in the United States. 
For more information see the Guide to the National Income and Product Accounts of the United States (NIPA) - (http://www.bea.gov/national/pdf/nipaguid.pdf)
Source: US. Bureau of Economic Analysis
Release: Gross Domestic Product
Growth Rate Calculations | US recession dates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dirty="0">
                <a:solidFill>
                  <a:srgbClr val="000000"/>
                </a:solidFill>
                <a:latin typeface="Calibri"/>
              </a:rPr>
              <a:t>Production and Nonsupervisory Employees: Manufacturing
Production and related employees include working supervisors and all nonsupervisory employees (including group leaders and trainees) engaged in fabricating, processing, assembling, inspecting, receiving, storing, handling, packing, warehousing, shipping, trucking, hauling, maintenance, repair, janitorial, guard services, product development, auxiliary production for plant's own use (for example, power plant), recordkeeping, and other services closely associated with the above production </a:t>
            </a:r>
            <a:r>
              <a:rPr sz="1000" dirty="0" err="1">
                <a:solidFill>
                  <a:srgbClr val="000000"/>
                </a:solidFill>
                <a:latin typeface="Calibri"/>
              </a:rPr>
              <a:t>operations.#Nonsupervisory</a:t>
            </a:r>
            <a:r>
              <a:rPr sz="1000" dirty="0">
                <a:solidFill>
                  <a:srgbClr val="000000"/>
                </a:solidFill>
                <a:latin typeface="Calibri"/>
              </a:rPr>
              <a:t> employees include those individuals in private, service-providing industries who are not above the working-supervisor level. This group includes individuals such as office and clerical workers, repairers, salespersons, operators, drivers, physicians, lawyers, accountants, nurses, social workers, research aides, teachers, drafters, photographers, beauticians, musicians, restaurant workers, custodial workers, attendants, line installers and repairers, laborers, janitors, guards, and other employees at similar occupational levels whose services are closely associated with those of the employees </a:t>
            </a:r>
            <a:r>
              <a:rPr sz="1000" dirty="0" err="1">
                <a:solidFill>
                  <a:srgbClr val="000000"/>
                </a:solidFill>
                <a:latin typeface="Calibri"/>
              </a:rPr>
              <a:t>listed.The</a:t>
            </a:r>
            <a:r>
              <a:rPr sz="1000" dirty="0">
                <a:solidFill>
                  <a:srgbClr val="000000"/>
                </a:solidFill>
                <a:latin typeface="Calibri"/>
              </a:rPr>
              <a:t> series comes from the 'Current Employment Statistics (Establishment Survey)'The source code is: CES3000000006
Source: US. Bureau of Labor Statistics
Release: Employment Situation
All Employees: Manufacturing
The series comes from the 'Current Employment Statistics (Establishment Survey)'The source code is: CES3000000001
Source: US. Bureau of Labor Statistics
Release: Employment Situation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All Employees: Total Private Industries
The series comes from the 'Current Employment Statistics (Establishment Survey)'The source code is: CES0500000001
Source: US. Bureau of Labor Statistics
Release: Employment Situation
All Employees: Total Nonfarm Payrolls
All Employees: Total Nonfarm, commonly known as Total Nonfarm Payroll, is a measure of the number of U.S. workers in the economy that excludes proprietors, private household employees, unpaid volunteers, farm employees, and the unincorporated self-employed. This measure accounts for approximately 80 percent of the workers who contribute to Gross Domestic Product (GDP). 
This measure provides useful insights into the current economic situation because it can represent the number of jobs added or lost in an economy. Increases in employment might indicate that businesses are hiring which might also suggest that businesses are growing. Additionally, those who are newly employed have increased their personal incomes, which means (all else constant) their disposable incomes have also increased, thus fostering further economic expansion. 
Generally, the U.S. labor force and levels of employment and unemployment are subject to fluctuations due to seasonal changes in weather, major holidays, and the opening and closing of schools. The Bureau of Labor Statistics (BLS) adjusts the data to offset the seasonal effects to show non-seasonal changes: for example, women's participation in the labor force; or a general decline in the number of employees, a possible indication of a downturn in the economy. To closely examine seasonal and non-seasonal changes, the BLS releases two monthly statistical measures: the seasonally adjusted All Employees: Total Nonfarm (PAYEMS) and All Employees: Total Nonfarm (PAYNSA), which is not seasonally adjusted.
The series comes from the 'Current Employment Statistics (Establishment Survey)'
The source code is: CES0000000001
Source: US. Bureau of Labor Statistics
Release: Employment Situation
All Employees: Construction
Construction employees in the construction sector include: Working supervisors, qualified craft workers, mechanics, apprentices, helpers, laborers, and so forth, engaged in new work, alterations, demolition, repair, maintenance, and the like, whether working at the site of construction or in shops or yards at jobs (such as precutting and preassembling) ordinarily performed by members of the construction trades.The series comes from the 'Current Employment Statistics (Establishment Survey)'The source code is: CES2000000001
Source: US. Bureau of Labor Statistics
Release: Employment Situation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fontAlgn="base"/>
            <a:r>
              <a:rPr sz="1000">
                <a:solidFill>
                  <a:srgbClr val="000000"/>
                </a:solidFill>
                <a:latin typeface="Calibri"/>
              </a:rPr>
              <a:t>All-Transactions House Price Index for the United States
Estimated using sales prices and appraisal data.
Source: US. Federal Housing Finance Agency
Release: House Price Index
30-Year Conventional Mortgage Rate©
Contract interest rates on commitments for fixed-rate first mortgages. Source: Primary Mortgage Market Survey data provided by Freddie Mac.
Copyright, 2014, Freddie Mac. Reprinted with permission.
Source: Board of Governors of the Federal Reserve System (US)
Release: H.15 Selected Interest Rates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36A418C5-87B2-4537-BA34-3EEF1722886B}" type="datetime1">
              <a:rPr lang="nl-BE" smtClean="0"/>
              <a:pPr/>
              <a:t>24/03/2016</a:t>
            </a:fld>
            <a:endParaRPr lang="nl-BE"/>
          </a:p>
        </p:txBody>
      </p:sp>
      <p:sp>
        <p:nvSpPr>
          <p:cNvPr id="5" name="Footer Placeholder 4"/>
          <p:cNvSpPr>
            <a:spLocks noGrp="1"/>
          </p:cNvSpPr>
          <p:nvPr>
            <p:ph type="ftr" sz="quarter" idx="11"/>
          </p:nvPr>
        </p:nvSpPr>
        <p:spPr/>
        <p:txBody>
          <a:bodyPr/>
          <a:lstStyle/>
          <a:p>
            <a:r>
              <a:rPr lang="en-US" smtClean="0"/>
              <a:t>School of Business George Mason University</a:t>
            </a:r>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CFAC68A7-21D3-4715-B65E-15F6293933A1}" type="datetime1">
              <a:rPr lang="nl-BE" smtClean="0"/>
              <a:pPr/>
              <a:t>24/03/2016</a:t>
            </a:fld>
            <a:endParaRPr lang="nl-BE"/>
          </a:p>
        </p:txBody>
      </p:sp>
      <p:sp>
        <p:nvSpPr>
          <p:cNvPr id="5" name="Footer Placeholder 4"/>
          <p:cNvSpPr>
            <a:spLocks noGrp="1"/>
          </p:cNvSpPr>
          <p:nvPr>
            <p:ph type="ftr" sz="quarter" idx="11"/>
          </p:nvPr>
        </p:nvSpPr>
        <p:spPr/>
        <p:txBody>
          <a:bodyPr/>
          <a:lstStyle/>
          <a:p>
            <a:r>
              <a:rPr lang="en-US" smtClean="0"/>
              <a:t>School of Business George Mason University</a:t>
            </a:r>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03045FCF-B53B-4539-97B4-43B2F0EC772E}" type="datetime1">
              <a:rPr lang="nl-BE" smtClean="0"/>
              <a:pPr/>
              <a:t>24/03/2016</a:t>
            </a:fld>
            <a:endParaRPr lang="nl-BE"/>
          </a:p>
        </p:txBody>
      </p:sp>
      <p:sp>
        <p:nvSpPr>
          <p:cNvPr id="5" name="Footer Placeholder 4"/>
          <p:cNvSpPr>
            <a:spLocks noGrp="1"/>
          </p:cNvSpPr>
          <p:nvPr>
            <p:ph type="ftr" sz="quarter" idx="11"/>
          </p:nvPr>
        </p:nvSpPr>
        <p:spPr/>
        <p:txBody>
          <a:bodyPr/>
          <a:lstStyle/>
          <a:p>
            <a:r>
              <a:rPr lang="en-US" smtClean="0"/>
              <a:t>School of Business George Mason University</a:t>
            </a:r>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E5FDC2E1-CF37-427F-A416-9004A696A3D4}" type="datetime1">
              <a:rPr lang="nl-BE" smtClean="0"/>
              <a:pPr/>
              <a:t>24/03/2016</a:t>
            </a:fld>
            <a:endParaRPr lang="nl-BE"/>
          </a:p>
        </p:txBody>
      </p:sp>
      <p:sp>
        <p:nvSpPr>
          <p:cNvPr id="5" name="Footer Placeholder 4"/>
          <p:cNvSpPr>
            <a:spLocks noGrp="1"/>
          </p:cNvSpPr>
          <p:nvPr>
            <p:ph type="ftr" sz="quarter" idx="11"/>
          </p:nvPr>
        </p:nvSpPr>
        <p:spPr/>
        <p:txBody>
          <a:bodyPr/>
          <a:lstStyle/>
          <a:p>
            <a:r>
              <a:rPr lang="en-US" smtClean="0"/>
              <a:t>School of Business George Mason University</a:t>
            </a:r>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8BBE5E-B279-4892-BFA6-E61E8F1CAB45}" type="datetime1">
              <a:rPr lang="nl-BE" smtClean="0"/>
              <a:pPr/>
              <a:t>24/03/2016</a:t>
            </a:fld>
            <a:endParaRPr lang="nl-BE"/>
          </a:p>
        </p:txBody>
      </p:sp>
      <p:sp>
        <p:nvSpPr>
          <p:cNvPr id="5" name="Footer Placeholder 4"/>
          <p:cNvSpPr>
            <a:spLocks noGrp="1"/>
          </p:cNvSpPr>
          <p:nvPr>
            <p:ph type="ftr" sz="quarter" idx="11"/>
          </p:nvPr>
        </p:nvSpPr>
        <p:spPr/>
        <p:txBody>
          <a:bodyPr/>
          <a:lstStyle/>
          <a:p>
            <a:r>
              <a:rPr lang="en-US" smtClean="0"/>
              <a:t>School of Business George Mason University</a:t>
            </a:r>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4C84962C-70FD-4815-917F-FDB4AEDEA6A5}" type="datetime1">
              <a:rPr lang="nl-BE" smtClean="0"/>
              <a:pPr/>
              <a:t>24/03/2016</a:t>
            </a:fld>
            <a:endParaRPr lang="nl-BE"/>
          </a:p>
        </p:txBody>
      </p:sp>
      <p:sp>
        <p:nvSpPr>
          <p:cNvPr id="6" name="Footer Placeholder 5"/>
          <p:cNvSpPr>
            <a:spLocks noGrp="1"/>
          </p:cNvSpPr>
          <p:nvPr>
            <p:ph type="ftr" sz="quarter" idx="11"/>
          </p:nvPr>
        </p:nvSpPr>
        <p:spPr/>
        <p:txBody>
          <a:bodyPr/>
          <a:lstStyle/>
          <a:p>
            <a:r>
              <a:rPr lang="en-US" smtClean="0"/>
              <a:t>School of Business George Mason University</a:t>
            </a:r>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EBC1EB8F-2DAC-4D73-B92A-60C8929D3AB2}" type="datetime1">
              <a:rPr lang="nl-BE" smtClean="0"/>
              <a:pPr/>
              <a:t>24/03/2016</a:t>
            </a:fld>
            <a:endParaRPr lang="nl-BE"/>
          </a:p>
        </p:txBody>
      </p:sp>
      <p:sp>
        <p:nvSpPr>
          <p:cNvPr id="8" name="Footer Placeholder 7"/>
          <p:cNvSpPr>
            <a:spLocks noGrp="1"/>
          </p:cNvSpPr>
          <p:nvPr>
            <p:ph type="ftr" sz="quarter" idx="11"/>
          </p:nvPr>
        </p:nvSpPr>
        <p:spPr/>
        <p:txBody>
          <a:bodyPr/>
          <a:lstStyle/>
          <a:p>
            <a:r>
              <a:rPr lang="en-US" smtClean="0"/>
              <a:t>School of Business George Mason University</a:t>
            </a:r>
            <a:endParaRPr lang="nl-BE"/>
          </a:p>
        </p:txBody>
      </p:sp>
      <p:sp>
        <p:nvSpPr>
          <p:cNvPr id="9" name="Slide Number Placeholder 8"/>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46325AE8-F705-4E5E-8289-805A5F3F44F5}" type="datetime1">
              <a:rPr lang="nl-BE" smtClean="0"/>
              <a:pPr/>
              <a:t>24/03/2016</a:t>
            </a:fld>
            <a:endParaRPr lang="nl-BE"/>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67D2B-7AFD-4B1D-9FA9-DB1E4BA7B286}" type="datetime1">
              <a:rPr lang="nl-BE" smtClean="0"/>
              <a:pPr/>
              <a:t>24/03/2016</a:t>
            </a:fld>
            <a:endParaRPr lang="nl-BE"/>
          </a:p>
        </p:txBody>
      </p:sp>
      <p:sp>
        <p:nvSpPr>
          <p:cNvPr id="3" name="Footer Placeholder 2"/>
          <p:cNvSpPr>
            <a:spLocks noGrp="1"/>
          </p:cNvSpPr>
          <p:nvPr>
            <p:ph type="ftr" sz="quarter" idx="11"/>
          </p:nvPr>
        </p:nvSpPr>
        <p:spPr/>
        <p:txBody>
          <a:bodyPr/>
          <a:lstStyle/>
          <a:p>
            <a:r>
              <a:rPr lang="en-US" smtClean="0"/>
              <a:t>School of Business George Mason University</a:t>
            </a:r>
            <a:endParaRPr lang="nl-BE"/>
          </a:p>
        </p:txBody>
      </p:sp>
      <p:sp>
        <p:nvSpPr>
          <p:cNvPr id="4" name="Slide Number Placeholder 3"/>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1AD38-7C6D-4D5B-B771-CEB15232F5A2}" type="datetime1">
              <a:rPr lang="nl-BE" smtClean="0"/>
              <a:pPr/>
              <a:t>24/03/2016</a:t>
            </a:fld>
            <a:endParaRPr lang="nl-BE"/>
          </a:p>
        </p:txBody>
      </p:sp>
      <p:sp>
        <p:nvSpPr>
          <p:cNvPr id="6" name="Footer Placeholder 5"/>
          <p:cNvSpPr>
            <a:spLocks noGrp="1"/>
          </p:cNvSpPr>
          <p:nvPr>
            <p:ph type="ftr" sz="quarter" idx="11"/>
          </p:nvPr>
        </p:nvSpPr>
        <p:spPr/>
        <p:txBody>
          <a:bodyPr/>
          <a:lstStyle/>
          <a:p>
            <a:r>
              <a:rPr lang="en-US" smtClean="0"/>
              <a:t>School of Business George Mason University</a:t>
            </a:r>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71CE0-875C-473A-B28A-246A0866F5CA}" type="datetime1">
              <a:rPr lang="nl-BE" smtClean="0"/>
              <a:pPr/>
              <a:t>24/03/2016</a:t>
            </a:fld>
            <a:endParaRPr lang="nl-BE"/>
          </a:p>
        </p:txBody>
      </p:sp>
      <p:sp>
        <p:nvSpPr>
          <p:cNvPr id="6" name="Footer Placeholder 5"/>
          <p:cNvSpPr>
            <a:spLocks noGrp="1"/>
          </p:cNvSpPr>
          <p:nvPr>
            <p:ph type="ftr" sz="quarter" idx="11"/>
          </p:nvPr>
        </p:nvSpPr>
        <p:spPr/>
        <p:txBody>
          <a:bodyPr/>
          <a:lstStyle/>
          <a:p>
            <a:r>
              <a:rPr lang="en-US" smtClean="0"/>
              <a:t>School of Business George Mason University</a:t>
            </a:r>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82756-340D-4E3F-A8DF-061BAE56DBFE}" type="datetime1">
              <a:rPr lang="nl-BE" smtClean="0"/>
              <a:pPr/>
              <a:t>24/03/2016</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School of Business George Mason University</a:t>
            </a: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stlouisfed.org/fred2/graph/?g=3P4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research.stlouisfed.org/fred2/graph/?g=3hQ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stlouisfed.org/fred2/graph/?g=3PL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research.stlouisfed.org/fred2/graph/?g=3PO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stlouisfed.org/fred2/graph/?g=3PO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search.stlouisfed.org/fred2/graph/?g=3QN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esearch.stlouisfed.org/fred2/graph/?g=3QP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search.stlouisfed.org/fred2/graph/?g=3Pf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research.stlouisfed.org/fred2/graph/?g=3Pf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Illegal_Immigration_Reform_and_Immigrant_Responsibility_Act_of_1996" TargetMode="External"/><Relationship Id="rId2" Type="http://schemas.openxmlformats.org/officeDocument/2006/relationships/hyperlink" Target="https://en.wikipedia.org/wiki/Omnibus_Budget_Reconciliation_Act_of_1993" TargetMode="External"/><Relationship Id="rId1" Type="http://schemas.openxmlformats.org/officeDocument/2006/relationships/slideLayout" Target="../slideLayouts/slideLayout2.xml"/><Relationship Id="rId5" Type="http://schemas.openxmlformats.org/officeDocument/2006/relationships/hyperlink" Target="https://en.wikipedia.org/wiki/Operation_Allied_Force" TargetMode="External"/><Relationship Id="rId4" Type="http://schemas.openxmlformats.org/officeDocument/2006/relationships/hyperlink" Target="https://en.wikipedia.org/wiki/NAT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altLang="en-US" sz="2800" b="1" dirty="0" smtClean="0">
                <a:solidFill>
                  <a:schemeClr val="accent1"/>
                </a:solidFill>
              </a:rPr>
              <a:t/>
            </a:r>
            <a:br>
              <a:rPr lang="en-US" altLang="en-US" sz="2800" b="1" dirty="0" smtClean="0">
                <a:solidFill>
                  <a:schemeClr val="accent1"/>
                </a:solidFill>
              </a:rPr>
            </a:br>
            <a:r>
              <a:rPr lang="en-US" altLang="en-US" sz="2800" b="1" dirty="0" smtClean="0">
                <a:solidFill>
                  <a:schemeClr val="accent1"/>
                </a:solidFill>
              </a:rPr>
              <a:t/>
            </a:r>
            <a:br>
              <a:rPr lang="en-US" altLang="en-US" sz="2800" b="1" dirty="0" smtClean="0">
                <a:solidFill>
                  <a:schemeClr val="accent1"/>
                </a:solidFill>
              </a:rPr>
            </a:br>
            <a:r>
              <a:rPr lang="en-US" altLang="en-US" sz="4000" b="1" dirty="0">
                <a:solidFill>
                  <a:srgbClr val="FF0000"/>
                </a:solidFill>
                <a:latin typeface="Times New Roman" pitchFamily="18" charset="0"/>
                <a:cs typeface="Times New Roman" pitchFamily="18" charset="0"/>
              </a:rPr>
              <a:t>OLLI Lecture</a:t>
            </a:r>
            <a:r>
              <a:rPr lang="en-US" altLang="en-US" sz="3600" b="1" dirty="0">
                <a:solidFill>
                  <a:srgbClr val="FF0000"/>
                </a:solidFill>
              </a:rPr>
              <a:t/>
            </a:r>
            <a:br>
              <a:rPr lang="en-US" altLang="en-US" sz="3600" b="1" dirty="0">
                <a:solidFill>
                  <a:srgbClr val="FF0000"/>
                </a:solidFill>
              </a:rPr>
            </a:br>
            <a:r>
              <a:rPr lang="en-US" altLang="en-US" sz="2800" b="1" dirty="0">
                <a:solidFill>
                  <a:srgbClr val="FF0000"/>
                </a:solidFill>
                <a:latin typeface="Times New Roman" pitchFamily="18" charset="0"/>
                <a:cs typeface="Times New Roman" pitchFamily="18" charset="0"/>
              </a:rPr>
              <a:t>March </a:t>
            </a:r>
            <a:r>
              <a:rPr lang="en-US" altLang="en-US" sz="2800" b="1" dirty="0" smtClean="0">
                <a:solidFill>
                  <a:srgbClr val="FF0000"/>
                </a:solidFill>
                <a:latin typeface="Times New Roman" pitchFamily="18" charset="0"/>
                <a:cs typeface="Times New Roman" pitchFamily="18" charset="0"/>
              </a:rPr>
              <a:t>22, 2016</a:t>
            </a:r>
            <a:r>
              <a:rPr lang="en-US" altLang="en-US" sz="2800" b="1" dirty="0" smtClean="0">
                <a:solidFill>
                  <a:schemeClr val="accent1"/>
                </a:solidFill>
              </a:rPr>
              <a:t/>
            </a:r>
            <a:br>
              <a:rPr lang="en-US" altLang="en-US" sz="28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latin typeface="Times New Roman" pitchFamily="18" charset="0"/>
              </a:rPr>
              <a:t> </a:t>
            </a:r>
            <a:r>
              <a:rPr lang="en-US" altLang="en-US" sz="2800" b="1" dirty="0" smtClean="0">
                <a:latin typeface="Times New Roman" pitchFamily="18" charset="0"/>
              </a:rPr>
              <a:t>What Can Presidents Actually Do For the </a:t>
            </a:r>
            <a:r>
              <a:rPr lang="en-US" altLang="en-US" sz="2800" b="1" dirty="0" smtClean="0">
                <a:latin typeface="Times New Roman" pitchFamily="18" charset="0"/>
              </a:rPr>
              <a:t>Economy?©</a:t>
            </a:r>
            <a:endParaRPr lang="en-US" altLang="en-US" sz="2400" dirty="0" smtClean="0"/>
          </a:p>
        </p:txBody>
      </p:sp>
      <p:sp>
        <p:nvSpPr>
          <p:cNvPr id="5" name="Subtitle 2"/>
          <p:cNvSpPr>
            <a:spLocks noGrp="1"/>
          </p:cNvSpPr>
          <p:nvPr>
            <p:ph idx="1"/>
          </p:nvPr>
        </p:nvSpPr>
        <p:spPr>
          <a:xfrm>
            <a:off x="457200" y="2590800"/>
            <a:ext cx="8229600" cy="3535363"/>
          </a:xfrm>
        </p:spPr>
        <p:txBody>
          <a:bodyPr rtlCol="0">
            <a:normAutofit/>
          </a:bodyPr>
          <a:lstStyle/>
          <a:p>
            <a:pPr algn="ctr" eaLnBrk="1" fontAlgn="auto" hangingPunct="1">
              <a:spcAft>
                <a:spcPts val="0"/>
              </a:spcAft>
              <a:buFont typeface="Arial" pitchFamily="34" charset="0"/>
              <a:buNone/>
              <a:defRPr/>
            </a:pPr>
            <a:r>
              <a:rPr lang="en-US" sz="2400" b="1" dirty="0" smtClean="0">
                <a:solidFill>
                  <a:schemeClr val="tx1"/>
                </a:solidFill>
                <a:latin typeface="Times New Roman" pitchFamily="18" charset="0"/>
                <a:cs typeface="Times New Roman" pitchFamily="18" charset="0"/>
              </a:rPr>
              <a:t>Authored and Presented </a:t>
            </a:r>
            <a:r>
              <a:rPr lang="en-US" sz="2400" b="1" dirty="0" smtClean="0">
                <a:solidFill>
                  <a:schemeClr val="tx1"/>
                </a:solidFill>
                <a:latin typeface="Times New Roman" pitchFamily="18" charset="0"/>
                <a:cs typeface="Times New Roman" pitchFamily="18" charset="0"/>
              </a:rPr>
              <a:t>by</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Gerald A. Hanweck, Sr.</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Professor of Finance</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School of Business</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George Mason University</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 Fairfax, VA</a:t>
            </a:r>
            <a:br>
              <a:rPr lang="en-US" sz="2400" b="1" dirty="0" smtClean="0">
                <a:solidFill>
                  <a:schemeClr val="tx1"/>
                </a:solidFill>
                <a:latin typeface="Times New Roman" pitchFamily="18" charset="0"/>
                <a:cs typeface="Times New Roman" pitchFamily="18" charset="0"/>
              </a:rPr>
            </a:br>
            <a:r>
              <a:rPr lang="en-US" sz="2400" b="1" dirty="0" smtClean="0">
                <a:solidFill>
                  <a:schemeClr val="tx1"/>
                </a:solidFill>
                <a:latin typeface="Times New Roman" pitchFamily="18" charset="0"/>
                <a:cs typeface="Times New Roman" pitchFamily="18" charset="0"/>
              </a:rPr>
              <a:t>ghanweck@gmu.edu </a:t>
            </a:r>
          </a:p>
          <a:p>
            <a:pPr eaLnBrk="1" fontAlgn="auto" hangingPunct="1">
              <a:spcAft>
                <a:spcPts val="0"/>
              </a:spcAft>
              <a:buFont typeface="Arial" pitchFamily="34" charset="0"/>
              <a:buNone/>
              <a:defRPr/>
            </a:pPr>
            <a:endParaRPr lang="en-US" dirty="0"/>
          </a:p>
        </p:txBody>
      </p:sp>
      <p:sp>
        <p:nvSpPr>
          <p:cNvPr id="2" name="Footer Placeholder 1"/>
          <p:cNvSpPr>
            <a:spLocks noGrp="1"/>
          </p:cNvSpPr>
          <p:nvPr>
            <p:ph type="ftr" sz="quarter" idx="11"/>
          </p:nvPr>
        </p:nvSpPr>
        <p:spPr>
          <a:xfrm>
            <a:off x="2743200" y="6356350"/>
            <a:ext cx="3276600" cy="365125"/>
          </a:xfrm>
        </p:spPr>
        <p:txBody>
          <a:bodyPr/>
          <a:lstStyle/>
          <a:p>
            <a:r>
              <a:rPr lang="en-US" b="1" dirty="0" smtClean="0">
                <a:solidFill>
                  <a:schemeClr val="accent1"/>
                </a:solidFill>
              </a:rPr>
              <a:t>School of Business George Mason University</a:t>
            </a:r>
            <a:endParaRPr lang="nl-BE" b="1" dirty="0">
              <a:solidFill>
                <a:schemeClr val="accent1"/>
              </a:solidFill>
            </a:endParaRPr>
          </a:p>
        </p:txBody>
      </p:sp>
      <p:sp>
        <p:nvSpPr>
          <p:cNvPr id="3" name="Slide Number Placeholder 2"/>
          <p:cNvSpPr>
            <a:spLocks noGrp="1"/>
          </p:cNvSpPr>
          <p:nvPr>
            <p:ph type="sldNum" sz="quarter" idx="12"/>
          </p:nvPr>
        </p:nvSpPr>
        <p:spPr>
          <a:xfrm>
            <a:off x="8153400" y="6356350"/>
            <a:ext cx="533400" cy="365125"/>
          </a:xfrm>
        </p:spPr>
        <p:txBody>
          <a:bodyPr/>
          <a:lstStyle/>
          <a:p>
            <a:fld id="{B5274F97-0F13-42E5-9A1D-07478243785D}" type="slidenum">
              <a:rPr lang="nl-BE" smtClean="0"/>
              <a:pPr/>
              <a:t>1</a:t>
            </a:fld>
            <a:endParaRPr lang="nl-BE"/>
          </a:p>
        </p:txBody>
      </p:sp>
    </p:spTree>
    <p:extLst>
      <p:ext uri="{BB962C8B-B14F-4D97-AF65-F5344CB8AC3E}">
        <p14:creationId xmlns:p14="http://schemas.microsoft.com/office/powerpoint/2010/main" val="126789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a:bodyPr>
          <a:lstStyle/>
          <a:p>
            <a:pPr>
              <a:buFont typeface="Arial" pitchFamily="34" charset="0"/>
              <a:buChar char="•"/>
            </a:pPr>
            <a:r>
              <a:rPr lang="en-US" sz="2000" dirty="0" smtClean="0">
                <a:latin typeface="Times New Roman" panose="02020603050405020304" pitchFamily="18" charset="0"/>
                <a:cs typeface="Times New Roman" panose="02020603050405020304" pitchFamily="18" charset="0"/>
              </a:rPr>
              <a:t>Barak Obama Administration’s Economic Policies (2009-2017)</a:t>
            </a:r>
            <a:br>
              <a:rPr lang="en-US" sz="20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 Economic Stabilization Act of 2009 $900 billion for “shovel ready projects.” About $600 billion spent to date.</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2010 Wall Street Reform and Consumer Protection Act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a. Creates the Financial Services Oversight Council that would look out for systemic risks at large </a:t>
            </a:r>
            <a:r>
              <a:rPr lang="en-US" sz="1600" dirty="0" err="1" smtClean="0">
                <a:latin typeface="Times New Roman" panose="02020603050405020304" pitchFamily="18" charset="0"/>
                <a:cs typeface="Times New Roman" panose="02020603050405020304" pitchFamily="18" charset="0"/>
              </a:rPr>
              <a:t>Fls</a:t>
            </a:r>
            <a:r>
              <a:rPr lang="en-US" sz="1600" dirty="0" smtClean="0">
                <a:latin typeface="Times New Roman" panose="02020603050405020304" pitchFamily="18" charset="0"/>
                <a:cs typeface="Times New Roman" panose="02020603050405020304" pitchFamily="18" charset="0"/>
              </a:rPr>
              <a:t>. </a:t>
            </a:r>
          </a:p>
          <a:p>
            <a:r>
              <a:rPr lang="en-US" sz="1600" dirty="0" smtClean="0">
                <a:latin typeface="Times New Roman" panose="02020603050405020304" pitchFamily="18" charset="0"/>
                <a:cs typeface="Times New Roman" panose="02020603050405020304" pitchFamily="18" charset="0"/>
              </a:rPr>
              <a:t>b. Gives the government power to break up </a:t>
            </a:r>
            <a:r>
              <a:rPr lang="en-US" sz="1600" dirty="0" err="1" smtClean="0">
                <a:latin typeface="Times New Roman" panose="02020603050405020304" pitchFamily="18" charset="0"/>
                <a:cs typeface="Times New Roman" panose="02020603050405020304" pitchFamily="18" charset="0"/>
              </a:rPr>
              <a:t>Fls</a:t>
            </a:r>
            <a:r>
              <a:rPr lang="en-US" sz="1600" dirty="0" smtClean="0">
                <a:latin typeface="Times New Roman" panose="02020603050405020304" pitchFamily="18" charset="0"/>
                <a:cs typeface="Times New Roman" panose="02020603050405020304" pitchFamily="18" charset="0"/>
              </a:rPr>
              <a:t> that provide a systemic risk to the financial system. </a:t>
            </a:r>
          </a:p>
          <a:p>
            <a:r>
              <a:rPr lang="en-US" sz="1600" dirty="0" smtClean="0">
                <a:latin typeface="Times New Roman" panose="02020603050405020304" pitchFamily="18" charset="0"/>
                <a:cs typeface="Times New Roman" panose="02020603050405020304" pitchFamily="18" charset="0"/>
              </a:rPr>
              <a:t>c. Creates the Consumer Financial Protection Agency to regulate products such as credit cards and mortgages. </a:t>
            </a:r>
          </a:p>
          <a:p>
            <a:r>
              <a:rPr lang="en-US" sz="1600" dirty="0" smtClean="0">
                <a:latin typeface="Times New Roman" panose="02020603050405020304" pitchFamily="18" charset="0"/>
                <a:cs typeface="Times New Roman" panose="02020603050405020304" pitchFamily="18" charset="0"/>
              </a:rPr>
              <a:t>d. Allows Congress to order the Government Accountability Office to audit Federal Reserve activities. </a:t>
            </a:r>
          </a:p>
          <a:p>
            <a:r>
              <a:rPr lang="en-US" sz="1600" dirty="0" smtClean="0">
                <a:latin typeface="Times New Roman" panose="02020603050405020304" pitchFamily="18" charset="0"/>
                <a:cs typeface="Times New Roman" panose="02020603050405020304" pitchFamily="18" charset="0"/>
              </a:rPr>
              <a:t>e. Gives shareholders the right to a nonbinding proxy vote on corporate pay packages. </a:t>
            </a:r>
          </a:p>
          <a:p>
            <a:r>
              <a:rPr lang="en-US" sz="1600" dirty="0" smtClean="0">
                <a:latin typeface="Times New Roman" panose="02020603050405020304" pitchFamily="18" charset="0"/>
                <a:cs typeface="Times New Roman" panose="02020603050405020304" pitchFamily="18" charset="0"/>
              </a:rPr>
              <a:t>f. Requires some over-the-counter derivatives be traded through clearinghouses to provide transparency of the value of trades. </a:t>
            </a:r>
          </a:p>
          <a:p>
            <a:pPr>
              <a:buFont typeface="Arial" pitchFamily="34" charset="0"/>
              <a:buChar char="•"/>
            </a:pPr>
            <a:endParaRPr lang="en-US" sz="2000" dirty="0"/>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10</a:t>
            </a:fld>
            <a:endParaRPr lang="nl-BE"/>
          </a:p>
        </p:txBody>
      </p:sp>
      <p:sp>
        <p:nvSpPr>
          <p:cNvPr id="6" name="Title 1"/>
          <p:cNvSpPr>
            <a:spLocks noGrp="1"/>
          </p:cNvSpPr>
          <p:nvPr>
            <p:ph type="title"/>
          </p:nvPr>
        </p:nvSpPr>
        <p:spPr>
          <a:xfrm>
            <a:off x="457200" y="274638"/>
            <a:ext cx="8229600" cy="944562"/>
          </a:xfrm>
        </p:spPr>
        <p:txBody>
          <a:bodyPr>
            <a:normAutofit/>
          </a:bodyPr>
          <a:lstStyle/>
          <a:p>
            <a:r>
              <a:rPr lang="en-US" altLang="en-US" sz="2400" b="1" dirty="0">
                <a:latin typeface="Times New Roman" pitchFamily="18" charset="0"/>
              </a:rPr>
              <a:t>What Can Presidents Actually Do For the </a:t>
            </a:r>
            <a:r>
              <a:rPr lang="en-US" altLang="en-US" sz="2400" b="1" dirty="0" smtClean="0">
                <a:latin typeface="Times New Roman" pitchFamily="18" charset="0"/>
              </a:rPr>
              <a:t>Economy?</a:t>
            </a:r>
            <a:br>
              <a:rPr lang="en-US" altLang="en-US" sz="2400" b="1" dirty="0" smtClean="0">
                <a:latin typeface="Times New Roman" pitchFamily="18" charset="0"/>
              </a:rPr>
            </a:br>
            <a:r>
              <a:rPr lang="en-US" altLang="en-US" sz="2400" b="1" dirty="0" smtClean="0">
                <a:latin typeface="Times New Roman" pitchFamily="18" charset="0"/>
              </a:rPr>
              <a:t>Narrative</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itchFamily="34" charset="0"/>
              <a:buChar char="•"/>
            </a:pPr>
            <a:r>
              <a:rPr lang="en-US" sz="2000" dirty="0" smtClean="0">
                <a:latin typeface="Times New Roman" pitchFamily="18" charset="0"/>
                <a:cs typeface="Times New Roman" pitchFamily="18" charset="0"/>
              </a:rPr>
              <a:t>Monetary Policy during the various presidential administrations</a:t>
            </a:r>
          </a:p>
          <a:p>
            <a:pPr>
              <a:buNone/>
            </a:pPr>
            <a:r>
              <a:rPr lang="en-US" sz="2000" dirty="0" smtClean="0">
                <a:latin typeface="Times New Roman" pitchFamily="18" charset="0"/>
                <a:cs typeface="Times New Roman" pitchFamily="18" charset="0"/>
              </a:rPr>
              <a:t>	Federal Reserve Chairman:</a:t>
            </a:r>
          </a:p>
          <a:p>
            <a:pPr>
              <a:buNone/>
            </a:pPr>
            <a:r>
              <a:rPr lang="en-US" sz="2000" dirty="0" smtClean="0">
                <a:latin typeface="Times New Roman" pitchFamily="18" charset="0"/>
                <a:cs typeface="Times New Roman" pitchFamily="18" charset="0"/>
              </a:rPr>
              <a:t>	Paul Volcker</a:t>
            </a:r>
          </a:p>
          <a:p>
            <a:pPr>
              <a:buNone/>
            </a:pPr>
            <a:r>
              <a:rPr lang="en-US" sz="2000" dirty="0" smtClean="0">
                <a:latin typeface="Times New Roman" pitchFamily="18" charset="0"/>
                <a:cs typeface="Times New Roman" pitchFamily="18" charset="0"/>
              </a:rPr>
              <a:t>	Alan Greenspan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Ben Bernanke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Janet </a:t>
            </a:r>
            <a:r>
              <a:rPr lang="en-US" sz="2000" dirty="0" err="1" smtClean="0">
                <a:latin typeface="Times New Roman" pitchFamily="18" charset="0"/>
                <a:cs typeface="Times New Roman" pitchFamily="18" charset="0"/>
              </a:rPr>
              <a:t>Yellen</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The Fed and FOMC are independent of the President and are creations of Congress.</a:t>
            </a:r>
          </a:p>
          <a:p>
            <a:pPr>
              <a:buNone/>
            </a:pPr>
            <a:r>
              <a:rPr lang="en-US" sz="2000" dirty="0" smtClean="0">
                <a:latin typeface="Times New Roman" pitchFamily="18" charset="0"/>
                <a:cs typeface="Times New Roman" pitchFamily="18" charset="0"/>
              </a:rPr>
              <a:t>The Federal Reserve Banks are independent corporations overseen by the Board of Governors of the Federal Reserve System</a:t>
            </a:r>
          </a:p>
          <a:p>
            <a:pPr>
              <a:buNone/>
            </a:pPr>
            <a:r>
              <a:rPr lang="en-US" sz="2000" dirty="0" smtClean="0">
                <a:latin typeface="Times New Roman" pitchFamily="18" charset="0"/>
                <a:cs typeface="Times New Roman" pitchFamily="18" charset="0"/>
              </a:rPr>
              <a:t>What did monetary policy contribute in each presidential administration era?</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11</a:t>
            </a:fld>
            <a:endParaRPr lang="nl-BE"/>
          </a:p>
        </p:txBody>
      </p:sp>
      <p:sp>
        <p:nvSpPr>
          <p:cNvPr id="6" name="Title 1"/>
          <p:cNvSpPr>
            <a:spLocks noGrp="1"/>
          </p:cNvSpPr>
          <p:nvPr>
            <p:ph type="title"/>
          </p:nvPr>
        </p:nvSpPr>
        <p:spPr>
          <a:xfrm>
            <a:off x="457200" y="274638"/>
            <a:ext cx="8229600" cy="715962"/>
          </a:xfrm>
        </p:spPr>
        <p:txBody>
          <a:bodyPr>
            <a:normAutofit fontScale="90000"/>
          </a:bodyPr>
          <a:lstStyle/>
          <a:p>
            <a:r>
              <a:rPr lang="en-US" altLang="en-US" sz="2400" b="1" dirty="0">
                <a:latin typeface="Times New Roman" pitchFamily="18" charset="0"/>
              </a:rPr>
              <a:t>What Can Presidents Actually Do For the </a:t>
            </a:r>
            <a:r>
              <a:rPr lang="en-US" altLang="en-US" sz="2400" b="1" dirty="0" smtClean="0">
                <a:latin typeface="Times New Roman" pitchFamily="18" charset="0"/>
              </a:rPr>
              <a:t>Economy?</a:t>
            </a:r>
            <a:br>
              <a:rPr lang="en-US" altLang="en-US" sz="2400" b="1" dirty="0" smtClean="0">
                <a:latin typeface="Times New Roman" pitchFamily="18" charset="0"/>
              </a:rPr>
            </a:br>
            <a:r>
              <a:rPr lang="en-US" altLang="en-US" sz="2400" b="1" dirty="0" smtClean="0">
                <a:latin typeface="Times New Roman" pitchFamily="18" charset="0"/>
              </a:rPr>
              <a:t>Narrative</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itchFamily="34" charset="0"/>
              <a:buChar char="•"/>
            </a:pPr>
            <a:r>
              <a:rPr lang="en-US" sz="2400" dirty="0" smtClean="0">
                <a:latin typeface="Times New Roman" pitchFamily="18" charset="0"/>
                <a:cs typeface="Times New Roman" pitchFamily="18" charset="0"/>
              </a:rPr>
              <a:t>Presidents can inspire, but can’t do much to contribute to economic growth, stabilization or development without dramatic and directed efforts.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 this regard the Reagan Administration stands out.</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12</a:t>
            </a:fld>
            <a:endParaRPr lang="nl-BE"/>
          </a:p>
        </p:txBody>
      </p:sp>
      <p:sp>
        <p:nvSpPr>
          <p:cNvPr id="6" name="Title 1"/>
          <p:cNvSpPr>
            <a:spLocks noGrp="1"/>
          </p:cNvSpPr>
          <p:nvPr>
            <p:ph type="title"/>
          </p:nvPr>
        </p:nvSpPr>
        <p:spPr/>
        <p:txBody>
          <a:bodyPr>
            <a:normAutofit/>
          </a:bodyPr>
          <a:lstStyle/>
          <a:p>
            <a:r>
              <a:rPr lang="en-US" altLang="en-US" sz="2400" b="1" dirty="0">
                <a:latin typeface="Times New Roman" pitchFamily="18" charset="0"/>
              </a:rPr>
              <a:t>What Can Presidents Actually Do For the </a:t>
            </a:r>
            <a:r>
              <a:rPr lang="en-US" altLang="en-US" sz="2400" b="1" dirty="0" smtClean="0">
                <a:latin typeface="Times New Roman" pitchFamily="18" charset="0"/>
              </a:rPr>
              <a:t>Economy?</a:t>
            </a:r>
            <a:br>
              <a:rPr lang="en-US" altLang="en-US" sz="2400" b="1" dirty="0" smtClean="0">
                <a:latin typeface="Times New Roman" pitchFamily="18" charset="0"/>
              </a:rPr>
            </a:br>
            <a:r>
              <a:rPr lang="en-US" altLang="en-US" sz="2400" b="1" dirty="0" smtClean="0">
                <a:latin typeface="Times New Roman" pitchFamily="18" charset="0"/>
              </a:rPr>
              <a:t>Conclusion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91575" cy="6286500"/>
          <a:chOff x="381000" y="95250"/>
          <a:chExt cx="8791575" cy="6286500"/>
        </a:xfrm>
      </p:grpSpPr>
      <p:pic>
        <p:nvPicPr>
          <p:cNvPr id="3" name="FRED Graph Chart" descr="FRED Graph">
            <a:hlinkClick r:id="rId3" tooltip="View this chart in your browser. "/>
          </p:cNvPr>
          <p:cNvPicPr>
            <a:picLocks noChangeAspect="1"/>
          </p:cNvPicPr>
          <p:nvPr/>
        </p:nvPicPr>
        <p:blipFill>
          <a:blip r:embed="rId4" cstate="print"/>
          <a:stretch>
            <a:fillRect/>
          </a:stretch>
        </p:blipFill>
        <p:spPr>
          <a:xfrm>
            <a:off x="476250" y="762000"/>
            <a:ext cx="8315325"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dirty="0">
                <a:solidFill>
                  <a:srgbClr val="333333"/>
                </a:solidFill>
                <a:latin typeface="Calibri"/>
              </a:rPr>
              <a:t> </a:t>
            </a:r>
          </a:p>
        </p:txBody>
      </p:sp>
      <p:sp>
        <p:nvSpPr>
          <p:cNvPr id="4" name="TextBox 3"/>
          <p:cNvSpPr txBox="1"/>
          <p:nvPr/>
        </p:nvSpPr>
        <p:spPr>
          <a:xfrm>
            <a:off x="2191624" y="4265710"/>
            <a:ext cx="1361206" cy="307777"/>
          </a:xfrm>
          <a:prstGeom prst="rect">
            <a:avLst/>
          </a:prstGeom>
          <a:noFill/>
        </p:spPr>
        <p:txBody>
          <a:bodyPr wrap="none" rtlCol="0">
            <a:spAutoFit/>
          </a:bodyPr>
          <a:lstStyle/>
          <a:p>
            <a:r>
              <a:rPr lang="en-US" sz="1400" dirty="0" smtClean="0"/>
              <a:t>Reagan 1980-88</a:t>
            </a:r>
            <a:endParaRPr lang="en-US" sz="1400" dirty="0"/>
          </a:p>
        </p:txBody>
      </p:sp>
      <p:cxnSp>
        <p:nvCxnSpPr>
          <p:cNvPr id="6" name="Straight Arrow Connector 5"/>
          <p:cNvCxnSpPr/>
          <p:nvPr/>
        </p:nvCxnSpPr>
        <p:spPr>
          <a:xfrm flipH="1">
            <a:off x="2133600" y="4495800"/>
            <a:ext cx="228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449580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90550" y="3524250"/>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cxnSp>
        <p:nvCxnSpPr>
          <p:cNvPr id="12" name="Straight Arrow Connector 11"/>
          <p:cNvCxnSpPr/>
          <p:nvPr/>
        </p:nvCxnSpPr>
        <p:spPr>
          <a:xfrm flipH="1">
            <a:off x="3429000" y="4047470"/>
            <a:ext cx="123830" cy="600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38600" y="3962400"/>
            <a:ext cx="152400" cy="385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33962" y="281940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cxnSp>
        <p:nvCxnSpPr>
          <p:cNvPr id="18" name="Straight Arrow Connector 17"/>
          <p:cNvCxnSpPr/>
          <p:nvPr/>
        </p:nvCxnSpPr>
        <p:spPr>
          <a:xfrm flipH="1">
            <a:off x="4038600" y="3276600"/>
            <a:ext cx="595312" cy="1142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276600"/>
            <a:ext cx="274899"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40991" y="2006061"/>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cxnSp>
        <p:nvCxnSpPr>
          <p:cNvPr id="25" name="Straight Arrow Connector 24"/>
          <p:cNvCxnSpPr/>
          <p:nvPr/>
        </p:nvCxnSpPr>
        <p:spPr>
          <a:xfrm flipH="1">
            <a:off x="5304099" y="2529281"/>
            <a:ext cx="258501" cy="823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172200" y="24384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77000" y="16002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cxnSp>
        <p:nvCxnSpPr>
          <p:cNvPr id="35" name="Straight Arrow Connector 34"/>
          <p:cNvCxnSpPr/>
          <p:nvPr/>
        </p:nvCxnSpPr>
        <p:spPr>
          <a:xfrm flipH="1">
            <a:off x="6444143" y="2006061"/>
            <a:ext cx="228600" cy="598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286984" y="2006061"/>
            <a:ext cx="256816" cy="203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19030" y="3970298"/>
            <a:ext cx="801823" cy="307777"/>
          </a:xfrm>
          <a:prstGeom prst="rect">
            <a:avLst/>
          </a:prstGeom>
          <a:noFill/>
        </p:spPr>
        <p:txBody>
          <a:bodyPr wrap="none" rtlCol="0">
            <a:spAutoFit/>
          </a:bodyPr>
          <a:lstStyle/>
          <a:p>
            <a:r>
              <a:rPr lang="en-US" sz="1400" dirty="0" smtClean="0"/>
              <a:t>1998 Q2</a:t>
            </a:r>
            <a:endParaRPr lang="en-US" sz="1400" dirty="0"/>
          </a:p>
        </p:txBody>
      </p:sp>
      <p:cxnSp>
        <p:nvCxnSpPr>
          <p:cNvPr id="46" name="Straight Arrow Connector 45"/>
          <p:cNvCxnSpPr/>
          <p:nvPr/>
        </p:nvCxnSpPr>
        <p:spPr>
          <a:xfrm flipH="1" flipV="1">
            <a:off x="4819030" y="3848099"/>
            <a:ext cx="210170" cy="1143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10909" y="3342619"/>
            <a:ext cx="801823" cy="307777"/>
          </a:xfrm>
          <a:prstGeom prst="rect">
            <a:avLst/>
          </a:prstGeom>
          <a:noFill/>
        </p:spPr>
        <p:txBody>
          <a:bodyPr wrap="none" rtlCol="0">
            <a:spAutoFit/>
          </a:bodyPr>
          <a:lstStyle/>
          <a:p>
            <a:r>
              <a:rPr lang="en-US" sz="1400" dirty="0" smtClean="0"/>
              <a:t>2005 Q3</a:t>
            </a:r>
            <a:endParaRPr lang="en-US" sz="1400" dirty="0"/>
          </a:p>
        </p:txBody>
      </p:sp>
      <p:cxnSp>
        <p:nvCxnSpPr>
          <p:cNvPr id="49" name="Straight Arrow Connector 48"/>
          <p:cNvCxnSpPr/>
          <p:nvPr/>
        </p:nvCxnSpPr>
        <p:spPr>
          <a:xfrm flipH="1" flipV="1">
            <a:off x="5943600" y="2941040"/>
            <a:ext cx="76200" cy="401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3124200" y="6356350"/>
            <a:ext cx="3188532" cy="365125"/>
          </a:xfrm>
        </p:spPr>
        <p:txBody>
          <a:bodyPr/>
          <a:lstStyle/>
          <a:p>
            <a:r>
              <a:rPr lang="en-US" dirty="0" smtClean="0"/>
              <a:t>School of Business George Mason University</a:t>
            </a:r>
            <a:endParaRPr lang="nl-BE" dirty="0"/>
          </a:p>
        </p:txBody>
      </p:sp>
      <p:sp>
        <p:nvSpPr>
          <p:cNvPr id="7" name="Slide Number Placeholder 6"/>
          <p:cNvSpPr>
            <a:spLocks noGrp="1"/>
          </p:cNvSpPr>
          <p:nvPr>
            <p:ph type="sldNum" sz="quarter" idx="12"/>
          </p:nvPr>
        </p:nvSpPr>
        <p:spPr/>
        <p:txBody>
          <a:bodyPr/>
          <a:lstStyle/>
          <a:p>
            <a:fld id="{B5274F97-0F13-42E5-9A1D-07478243785D}" type="slidenum">
              <a:rPr lang="nl-BE" smtClean="0"/>
              <a:pPr/>
              <a:t>13</a:t>
            </a:fld>
            <a:endParaRPr lang="nl-B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91575" cy="6286500"/>
          <a:chOff x="381000" y="95250"/>
          <a:chExt cx="8791575" cy="6286500"/>
        </a:xfrm>
      </p:grpSpPr>
      <p:pic>
        <p:nvPicPr>
          <p:cNvPr id="3" name="FRED Graph Chart" descr="FRED Graph">
            <a:hlinkClick r:id="rId3" tooltip="View this chart in your browser. "/>
          </p:cNvPr>
          <p:cNvPicPr>
            <a:picLocks noChangeAspect="1"/>
          </p:cNvPicPr>
          <p:nvPr/>
        </p:nvPicPr>
        <p:blipFill>
          <a:blip r:embed="rId4" cstate="print"/>
          <a:stretch>
            <a:fillRect/>
          </a:stretch>
        </p:blipFill>
        <p:spPr>
          <a:xfrm>
            <a:off x="476250" y="1047750"/>
            <a:ext cx="8315325" cy="523875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dirty="0">
                <a:solidFill>
                  <a:srgbClr val="333333"/>
                </a:solidFill>
                <a:latin typeface="Calibri"/>
              </a:rPr>
              <a:t> </a:t>
            </a:r>
          </a:p>
        </p:txBody>
      </p:sp>
      <p:sp>
        <p:nvSpPr>
          <p:cNvPr id="4" name="TextBox 3"/>
          <p:cNvSpPr txBox="1"/>
          <p:nvPr/>
        </p:nvSpPr>
        <p:spPr>
          <a:xfrm>
            <a:off x="152400" y="304800"/>
            <a:ext cx="8839200" cy="738664"/>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Real Gross Domestic Product Percentage Change From a Y/Y </a:t>
            </a:r>
          </a:p>
          <a:p>
            <a:pPr algn="ctr"/>
            <a:r>
              <a:rPr lang="en-US" dirty="0" smtClean="0">
                <a:latin typeface="Times New Roman" panose="02020603050405020304" pitchFamily="18" charset="0"/>
                <a:cs typeface="Times New Roman" panose="02020603050405020304" pitchFamily="18" charset="0"/>
              </a:rPr>
              <a:t>(Y/Y,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38400" y="1600200"/>
            <a:ext cx="1361206" cy="307777"/>
          </a:xfrm>
          <a:prstGeom prst="rect">
            <a:avLst/>
          </a:prstGeom>
          <a:noFill/>
        </p:spPr>
        <p:txBody>
          <a:bodyPr wrap="none" rtlCol="0">
            <a:spAutoFit/>
          </a:bodyPr>
          <a:lstStyle/>
          <a:p>
            <a:r>
              <a:rPr lang="en-US" sz="1400" dirty="0" smtClean="0"/>
              <a:t>Reagan 1980-88</a:t>
            </a:r>
            <a:endParaRPr lang="en-US" sz="1400" dirty="0"/>
          </a:p>
        </p:txBody>
      </p:sp>
      <p:sp>
        <p:nvSpPr>
          <p:cNvPr id="6" name="TextBox 5"/>
          <p:cNvSpPr txBox="1"/>
          <p:nvPr/>
        </p:nvSpPr>
        <p:spPr>
          <a:xfrm>
            <a:off x="3319530" y="2286000"/>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7" name="TextBox 6"/>
          <p:cNvSpPr txBox="1"/>
          <p:nvPr/>
        </p:nvSpPr>
        <p:spPr>
          <a:xfrm>
            <a:off x="4495800" y="228600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8" name="TextBox 7"/>
          <p:cNvSpPr txBox="1"/>
          <p:nvPr/>
        </p:nvSpPr>
        <p:spPr>
          <a:xfrm>
            <a:off x="6019800" y="236220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9" name="TextBox 8"/>
          <p:cNvSpPr txBox="1"/>
          <p:nvPr/>
        </p:nvSpPr>
        <p:spPr>
          <a:xfrm>
            <a:off x="7467600" y="2828794"/>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
        <p:nvSpPr>
          <p:cNvPr id="10" name="Footer Placeholder 9"/>
          <p:cNvSpPr>
            <a:spLocks noGrp="1"/>
          </p:cNvSpPr>
          <p:nvPr>
            <p:ph type="ftr" sz="quarter" idx="11"/>
          </p:nvPr>
        </p:nvSpPr>
        <p:spPr>
          <a:xfrm>
            <a:off x="3124200" y="6356350"/>
            <a:ext cx="3380668" cy="365125"/>
          </a:xfrm>
        </p:spPr>
        <p:txBody>
          <a:bodyPr/>
          <a:lstStyle/>
          <a:p>
            <a:r>
              <a:rPr lang="en-US" dirty="0" smtClean="0"/>
              <a:t>School of Business George Mason University</a:t>
            </a:r>
            <a:endParaRPr lang="nl-BE" dirty="0"/>
          </a:p>
        </p:txBody>
      </p:sp>
      <p:sp>
        <p:nvSpPr>
          <p:cNvPr id="11" name="Slide Number Placeholder 10"/>
          <p:cNvSpPr>
            <a:spLocks noGrp="1"/>
          </p:cNvSpPr>
          <p:nvPr>
            <p:ph type="sldNum" sz="quarter" idx="12"/>
          </p:nvPr>
        </p:nvSpPr>
        <p:spPr/>
        <p:txBody>
          <a:bodyPr/>
          <a:lstStyle/>
          <a:p>
            <a:fld id="{B5274F97-0F13-42E5-9A1D-07478243785D}" type="slidenum">
              <a:rPr lang="nl-BE" smtClean="0"/>
              <a:pPr/>
              <a:t>14</a:t>
            </a:fld>
            <a:endParaRPr lang="nl-BE"/>
          </a:p>
        </p:txBody>
      </p:sp>
    </p:spTree>
    <p:extLst>
      <p:ext uri="{BB962C8B-B14F-4D97-AF65-F5344CB8AC3E}">
        <p14:creationId xmlns:p14="http://schemas.microsoft.com/office/powerpoint/2010/main" val="111265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91575" cy="6286500"/>
          <a:chOff x="381000" y="95250"/>
          <a:chExt cx="8791575" cy="6286500"/>
        </a:xfrm>
      </p:grpSpPr>
      <p:pic>
        <p:nvPicPr>
          <p:cNvPr id="3" name="FRED Graph Chart" descr="FRED Graph">
            <a:hlinkClick r:id="rId3" tooltip="View this chart in your browser. "/>
          </p:cNvPr>
          <p:cNvPicPr>
            <a:picLocks noChangeAspect="1"/>
          </p:cNvPicPr>
          <p:nvPr/>
        </p:nvPicPr>
        <p:blipFill>
          <a:blip r:embed="rId4" cstate="print"/>
          <a:stretch>
            <a:fillRect/>
          </a:stretch>
        </p:blipFill>
        <p:spPr>
          <a:xfrm>
            <a:off x="301305" y="1400175"/>
            <a:ext cx="8315325" cy="512445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dirty="0">
                <a:solidFill>
                  <a:srgbClr val="333333"/>
                </a:solidFill>
                <a:latin typeface="Calibri"/>
              </a:rPr>
              <a:t> </a:t>
            </a:r>
          </a:p>
        </p:txBody>
      </p:sp>
      <p:sp>
        <p:nvSpPr>
          <p:cNvPr id="6" name="Rectangle 5"/>
          <p:cNvSpPr/>
          <p:nvPr/>
        </p:nvSpPr>
        <p:spPr>
          <a:xfrm>
            <a:off x="1600200" y="228600"/>
            <a:ext cx="6400800" cy="1015663"/>
          </a:xfrm>
          <a:prstGeom prst="rect">
            <a:avLst/>
          </a:prstGeom>
        </p:spPr>
        <p:txBody>
          <a:bodyPr wrap="square">
            <a:spAutoFit/>
          </a:bodyPr>
          <a:lstStyle/>
          <a:p>
            <a:pPr algn="ctr"/>
            <a:r>
              <a:rPr lang="en-US" sz="3600" b="1" dirty="0"/>
              <a:t>Manufacturing Employment: </a:t>
            </a:r>
            <a:br>
              <a:rPr lang="en-US" sz="3600" b="1" dirty="0"/>
            </a:br>
            <a:r>
              <a:rPr lang="en-US" sz="2400" dirty="0"/>
              <a:t>(M01 </a:t>
            </a:r>
            <a:r>
              <a:rPr lang="en-US" sz="2400" dirty="0" smtClean="0"/>
              <a:t>1978-M02 </a:t>
            </a:r>
            <a:r>
              <a:rPr lang="en-US" sz="2400" dirty="0"/>
              <a:t>2016)</a:t>
            </a:r>
          </a:p>
        </p:txBody>
      </p:sp>
      <p:sp>
        <p:nvSpPr>
          <p:cNvPr id="7" name="TextBox 6"/>
          <p:cNvSpPr txBox="1"/>
          <p:nvPr/>
        </p:nvSpPr>
        <p:spPr>
          <a:xfrm>
            <a:off x="7315199" y="370079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
        <p:nvSpPr>
          <p:cNvPr id="8" name="TextBox 7"/>
          <p:cNvSpPr txBox="1"/>
          <p:nvPr/>
        </p:nvSpPr>
        <p:spPr>
          <a:xfrm>
            <a:off x="5856120" y="289560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9" name="TextBox 8"/>
          <p:cNvSpPr txBox="1"/>
          <p:nvPr/>
        </p:nvSpPr>
        <p:spPr>
          <a:xfrm>
            <a:off x="2514600" y="2209800"/>
            <a:ext cx="1361206" cy="307777"/>
          </a:xfrm>
          <a:prstGeom prst="rect">
            <a:avLst/>
          </a:prstGeom>
          <a:noFill/>
        </p:spPr>
        <p:txBody>
          <a:bodyPr wrap="none" rtlCol="0">
            <a:spAutoFit/>
          </a:bodyPr>
          <a:lstStyle/>
          <a:p>
            <a:r>
              <a:rPr lang="en-US" sz="1400" dirty="0" smtClean="0"/>
              <a:t>Reagan 1980-88</a:t>
            </a:r>
            <a:endParaRPr lang="en-US" sz="1400" dirty="0"/>
          </a:p>
        </p:txBody>
      </p:sp>
      <p:sp>
        <p:nvSpPr>
          <p:cNvPr id="10" name="TextBox 9"/>
          <p:cNvSpPr txBox="1"/>
          <p:nvPr/>
        </p:nvSpPr>
        <p:spPr>
          <a:xfrm>
            <a:off x="3429000" y="3246736"/>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12" name="TextBox 11"/>
          <p:cNvSpPr txBox="1"/>
          <p:nvPr/>
        </p:nvSpPr>
        <p:spPr>
          <a:xfrm>
            <a:off x="4419600" y="3332746"/>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4" name="Footer Placeholder 3"/>
          <p:cNvSpPr>
            <a:spLocks noGrp="1"/>
          </p:cNvSpPr>
          <p:nvPr>
            <p:ph type="ftr" sz="quarter" idx="11"/>
          </p:nvPr>
        </p:nvSpPr>
        <p:spPr>
          <a:xfrm>
            <a:off x="3124200" y="6467009"/>
            <a:ext cx="33528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15</a:t>
            </a:fld>
            <a:endParaRPr lang="nl-BE"/>
          </a:p>
        </p:txBody>
      </p:sp>
    </p:spTree>
    <p:extLst>
      <p:ext uri="{BB962C8B-B14F-4D97-AF65-F5344CB8AC3E}">
        <p14:creationId xmlns:p14="http://schemas.microsoft.com/office/powerpoint/2010/main" val="349181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91575" cy="6286500"/>
          <a:chOff x="381000" y="95250"/>
          <a:chExt cx="8791575" cy="6286500"/>
        </a:xfrm>
      </p:grpSpPr>
      <p:pic>
        <p:nvPicPr>
          <p:cNvPr id="3" name="FRED Graph Chart" descr="FRED Graph">
            <a:hlinkClick r:id="rId3" tooltip="View this chart in your browser. "/>
          </p:cNvPr>
          <p:cNvPicPr>
            <a:picLocks noChangeAspect="1"/>
          </p:cNvPicPr>
          <p:nvPr/>
        </p:nvPicPr>
        <p:blipFill>
          <a:blip r:embed="rId4" cstate="print"/>
          <a:stretch>
            <a:fillRect/>
          </a:stretch>
        </p:blipFill>
        <p:spPr>
          <a:xfrm>
            <a:off x="508408" y="841980"/>
            <a:ext cx="8315325"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a:solidFill>
                  <a:srgbClr val="333333"/>
                </a:solidFill>
                <a:latin typeface="Calibri"/>
              </a:rPr>
              <a:t> </a:t>
            </a:r>
          </a:p>
        </p:txBody>
      </p:sp>
      <p:sp>
        <p:nvSpPr>
          <p:cNvPr id="5" name="TextBox 4"/>
          <p:cNvSpPr txBox="1"/>
          <p:nvPr/>
        </p:nvSpPr>
        <p:spPr>
          <a:xfrm>
            <a:off x="508408" y="1219200"/>
            <a:ext cx="2262607" cy="646331"/>
          </a:xfrm>
          <a:prstGeom prst="rect">
            <a:avLst/>
          </a:prstGeom>
          <a:noFill/>
        </p:spPr>
        <p:txBody>
          <a:bodyPr wrap="none" rtlCol="0">
            <a:spAutoFit/>
          </a:bodyPr>
          <a:lstStyle/>
          <a:p>
            <a:r>
              <a:rPr lang="en-US" dirty="0" smtClean="0"/>
              <a:t>Nonfarm Employment</a:t>
            </a:r>
            <a:br>
              <a:rPr lang="en-US" dirty="0" smtClean="0"/>
            </a:br>
            <a:r>
              <a:rPr lang="en-US" dirty="0" smtClean="0"/>
              <a:t>Logarithmic Scales</a:t>
            </a:r>
            <a:endParaRPr lang="en-US" dirty="0"/>
          </a:p>
        </p:txBody>
      </p:sp>
      <p:sp>
        <p:nvSpPr>
          <p:cNvPr id="4" name="Footer Placeholder 3"/>
          <p:cNvSpPr>
            <a:spLocks noGrp="1"/>
          </p:cNvSpPr>
          <p:nvPr>
            <p:ph type="ftr" sz="quarter" idx="11"/>
          </p:nvPr>
        </p:nvSpPr>
        <p:spPr>
          <a:xfrm>
            <a:off x="3124200" y="6356350"/>
            <a:ext cx="3200400" cy="365125"/>
          </a:xfrm>
        </p:spPr>
        <p:txBody>
          <a:bodyPr/>
          <a:lstStyle/>
          <a:p>
            <a:r>
              <a:rPr lang="en-US" dirty="0" smtClean="0"/>
              <a:t>School of Business George Mason University</a:t>
            </a:r>
            <a:endParaRPr lang="nl-BE" dirty="0"/>
          </a:p>
        </p:txBody>
      </p:sp>
      <p:sp>
        <p:nvSpPr>
          <p:cNvPr id="6" name="Slide Number Placeholder 5"/>
          <p:cNvSpPr>
            <a:spLocks noGrp="1"/>
          </p:cNvSpPr>
          <p:nvPr>
            <p:ph type="sldNum" sz="quarter" idx="12"/>
          </p:nvPr>
        </p:nvSpPr>
        <p:spPr/>
        <p:txBody>
          <a:bodyPr/>
          <a:lstStyle/>
          <a:p>
            <a:fld id="{B5274F97-0F13-42E5-9A1D-07478243785D}" type="slidenum">
              <a:rPr lang="nl-BE" smtClean="0"/>
              <a:pPr/>
              <a:t>16</a:t>
            </a:fld>
            <a:endParaRPr lang="nl-BE"/>
          </a:p>
        </p:txBody>
      </p:sp>
      <p:sp>
        <p:nvSpPr>
          <p:cNvPr id="7" name="TextBox 6"/>
          <p:cNvSpPr txBox="1"/>
          <p:nvPr/>
        </p:nvSpPr>
        <p:spPr>
          <a:xfrm>
            <a:off x="2137095" y="3125080"/>
            <a:ext cx="1361206" cy="307777"/>
          </a:xfrm>
          <a:prstGeom prst="rect">
            <a:avLst/>
          </a:prstGeom>
          <a:noFill/>
        </p:spPr>
        <p:txBody>
          <a:bodyPr wrap="none" rtlCol="0">
            <a:spAutoFit/>
          </a:bodyPr>
          <a:lstStyle/>
          <a:p>
            <a:r>
              <a:rPr lang="en-US" sz="1400" dirty="0" smtClean="0"/>
              <a:t>Reagan 1980-88</a:t>
            </a:r>
            <a:endParaRPr lang="en-US" sz="1400" dirty="0"/>
          </a:p>
        </p:txBody>
      </p:sp>
      <p:sp>
        <p:nvSpPr>
          <p:cNvPr id="8" name="TextBox 7"/>
          <p:cNvSpPr txBox="1"/>
          <p:nvPr/>
        </p:nvSpPr>
        <p:spPr>
          <a:xfrm>
            <a:off x="3429000" y="2761908"/>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9" name="TextBox 8"/>
          <p:cNvSpPr txBox="1"/>
          <p:nvPr/>
        </p:nvSpPr>
        <p:spPr>
          <a:xfrm>
            <a:off x="4176013" y="205740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10" name="TextBox 9"/>
          <p:cNvSpPr txBox="1"/>
          <p:nvPr/>
        </p:nvSpPr>
        <p:spPr>
          <a:xfrm>
            <a:off x="5403209" y="403860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1" name="TextBox 10"/>
          <p:cNvSpPr txBox="1"/>
          <p:nvPr/>
        </p:nvSpPr>
        <p:spPr>
          <a:xfrm>
            <a:off x="6442046" y="21336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Tree>
    <p:extLst>
      <p:ext uri="{BB962C8B-B14F-4D97-AF65-F5344CB8AC3E}">
        <p14:creationId xmlns:p14="http://schemas.microsoft.com/office/powerpoint/2010/main" val="83066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91575" cy="6286500"/>
          <a:chOff x="381000" y="95250"/>
          <a:chExt cx="8791575" cy="6286500"/>
        </a:xfrm>
      </p:grpSpPr>
      <p:pic>
        <p:nvPicPr>
          <p:cNvPr id="3" name="FRED Graph Chart" descr="FRED Graph">
            <a:hlinkClick r:id="rId3" tooltip="View this chart in your browser. "/>
          </p:cNvPr>
          <p:cNvPicPr>
            <a:picLocks noChangeAspect="1"/>
          </p:cNvPicPr>
          <p:nvPr/>
        </p:nvPicPr>
        <p:blipFill>
          <a:blip r:embed="rId4" cstate="print"/>
          <a:stretch>
            <a:fillRect/>
          </a:stretch>
        </p:blipFill>
        <p:spPr>
          <a:xfrm>
            <a:off x="476250" y="762000"/>
            <a:ext cx="8315325"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a:solidFill>
                  <a:srgbClr val="333333"/>
                </a:solidFill>
                <a:latin typeface="Calibri"/>
              </a:rPr>
              <a:t> </a:t>
            </a:r>
          </a:p>
        </p:txBody>
      </p:sp>
      <p:sp>
        <p:nvSpPr>
          <p:cNvPr id="4" name="TextBox 3"/>
          <p:cNvSpPr txBox="1"/>
          <p:nvPr/>
        </p:nvSpPr>
        <p:spPr>
          <a:xfrm>
            <a:off x="1273029" y="50707"/>
            <a:ext cx="6553200" cy="677108"/>
          </a:xfrm>
          <a:prstGeom prst="rect">
            <a:avLst/>
          </a:prstGeom>
          <a:noFill/>
        </p:spPr>
        <p:txBody>
          <a:bodyPr wrap="square" rtlCol="0">
            <a:spAutoFit/>
          </a:bodyPr>
          <a:lstStyle/>
          <a:p>
            <a:pPr algn="ctr"/>
            <a:r>
              <a:rPr lang="en-US" sz="2400" dirty="0" smtClean="0"/>
              <a:t>House Price Index and 30-year Mortgage Rate</a:t>
            </a:r>
            <a:r>
              <a:rPr lang="en-US" dirty="0" smtClean="0"/>
              <a:t/>
            </a:r>
            <a:br>
              <a:rPr lang="en-US" dirty="0" smtClean="0"/>
            </a:br>
            <a:r>
              <a:rPr lang="en-US" sz="1400" dirty="0" smtClean="0"/>
              <a:t>(Index value and %; Q1 1978 to Q4 2015)</a:t>
            </a:r>
            <a:endParaRPr lang="en-US" dirty="0"/>
          </a:p>
        </p:txBody>
      </p:sp>
      <p:sp>
        <p:nvSpPr>
          <p:cNvPr id="5" name="Footer Placeholder 4"/>
          <p:cNvSpPr>
            <a:spLocks noGrp="1"/>
          </p:cNvSpPr>
          <p:nvPr>
            <p:ph type="ftr" sz="quarter" idx="11"/>
          </p:nvPr>
        </p:nvSpPr>
        <p:spPr>
          <a:xfrm>
            <a:off x="3124200" y="6356350"/>
            <a:ext cx="3352800" cy="365125"/>
          </a:xfrm>
        </p:spPr>
        <p:txBody>
          <a:bodyPr/>
          <a:lstStyle/>
          <a:p>
            <a:r>
              <a:rPr lang="en-US" dirty="0" smtClean="0"/>
              <a:t>School of Business George Mason University</a:t>
            </a:r>
            <a:endParaRPr lang="nl-BE" dirty="0"/>
          </a:p>
        </p:txBody>
      </p:sp>
      <p:sp>
        <p:nvSpPr>
          <p:cNvPr id="6" name="Slide Number Placeholder 5"/>
          <p:cNvSpPr>
            <a:spLocks noGrp="1"/>
          </p:cNvSpPr>
          <p:nvPr>
            <p:ph type="sldNum" sz="quarter" idx="12"/>
          </p:nvPr>
        </p:nvSpPr>
        <p:spPr/>
        <p:txBody>
          <a:bodyPr/>
          <a:lstStyle/>
          <a:p>
            <a:fld id="{B5274F97-0F13-42E5-9A1D-07478243785D}" type="slidenum">
              <a:rPr lang="nl-BE" smtClean="0"/>
              <a:pPr/>
              <a:t>17</a:t>
            </a:fld>
            <a:endParaRPr lang="nl-BE"/>
          </a:p>
        </p:txBody>
      </p:sp>
      <p:sp>
        <p:nvSpPr>
          <p:cNvPr id="7" name="TextBox 6"/>
          <p:cNvSpPr txBox="1"/>
          <p:nvPr/>
        </p:nvSpPr>
        <p:spPr>
          <a:xfrm>
            <a:off x="3319531" y="3001030"/>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8" name="TextBox 7"/>
          <p:cNvSpPr txBox="1"/>
          <p:nvPr/>
        </p:nvSpPr>
        <p:spPr>
          <a:xfrm>
            <a:off x="2209800" y="1748134"/>
            <a:ext cx="1361206" cy="307777"/>
          </a:xfrm>
          <a:prstGeom prst="rect">
            <a:avLst/>
          </a:prstGeom>
          <a:noFill/>
        </p:spPr>
        <p:txBody>
          <a:bodyPr wrap="none" rtlCol="0">
            <a:spAutoFit/>
          </a:bodyPr>
          <a:lstStyle/>
          <a:p>
            <a:r>
              <a:rPr lang="en-US" sz="1400" dirty="0" smtClean="0"/>
              <a:t>Reagan 1980-88</a:t>
            </a:r>
            <a:endParaRPr lang="en-US" sz="1400" dirty="0"/>
          </a:p>
        </p:txBody>
      </p:sp>
      <p:sp>
        <p:nvSpPr>
          <p:cNvPr id="9" name="TextBox 8"/>
          <p:cNvSpPr txBox="1"/>
          <p:nvPr/>
        </p:nvSpPr>
        <p:spPr>
          <a:xfrm>
            <a:off x="4168629" y="2310075"/>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10" name="TextBox 9"/>
          <p:cNvSpPr txBox="1"/>
          <p:nvPr/>
        </p:nvSpPr>
        <p:spPr>
          <a:xfrm>
            <a:off x="5371051" y="305591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1" name="TextBox 10"/>
          <p:cNvSpPr txBox="1"/>
          <p:nvPr/>
        </p:nvSpPr>
        <p:spPr>
          <a:xfrm>
            <a:off x="6477000" y="26670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Tree>
    <p:extLst>
      <p:ext uri="{BB962C8B-B14F-4D97-AF65-F5344CB8AC3E}">
        <p14:creationId xmlns:p14="http://schemas.microsoft.com/office/powerpoint/2010/main" val="173793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18</a:t>
            </a:fld>
            <a:endParaRPr lang="nl-BE"/>
          </a:p>
        </p:txBody>
      </p:sp>
      <p:pic>
        <p:nvPicPr>
          <p:cNvPr id="6" name="FRED Graph Chart" descr="FRED Graph">
            <a:hlinkClick r:id="rId2" tooltip="View this chart in your browser. "/>
          </p:cNvPr>
          <p:cNvPicPr>
            <a:picLocks noGrp="1" noChangeAspect="1"/>
          </p:cNvPicPr>
          <p:nvPr>
            <p:ph idx="1"/>
          </p:nvPr>
        </p:nvPicPr>
        <p:blipFill>
          <a:blip r:embed="rId3" cstate="print"/>
          <a:stretch>
            <a:fillRect/>
          </a:stretch>
        </p:blipFill>
        <p:spPr>
          <a:xfrm>
            <a:off x="533400" y="914400"/>
            <a:ext cx="8248882" cy="5478735"/>
          </a:xfrm>
          <a:prstGeom prst="rect">
            <a:avLst/>
          </a:prstGeom>
        </p:spPr>
      </p:pic>
      <p:sp>
        <p:nvSpPr>
          <p:cNvPr id="8" name="Title 7"/>
          <p:cNvSpPr txBox="1">
            <a:spLocks noGrp="1"/>
          </p:cNvSpPr>
          <p:nvPr>
            <p:ph type="title"/>
          </p:nvPr>
        </p:nvSpPr>
        <p:spPr>
          <a:xfrm>
            <a:off x="181118" y="447953"/>
            <a:ext cx="8781764" cy="369332"/>
          </a:xfrm>
          <a:prstGeom prst="rect">
            <a:avLst/>
          </a:prstGeom>
          <a:noFill/>
        </p:spPr>
        <p:txBody>
          <a:bodyPr wrap="none" rtlCol="0">
            <a:spAutoFit/>
          </a:bodyPr>
          <a:lstStyle/>
          <a:p>
            <a:r>
              <a:rPr lang="en-US" sz="1800" dirty="0" smtClean="0"/>
              <a:t>Federal Government Consumption Expenditures and National Defense Contribution to GDP</a:t>
            </a:r>
            <a:endParaRPr lang="en-US" sz="1800" dirty="0"/>
          </a:p>
        </p:txBody>
      </p:sp>
      <p:sp>
        <p:nvSpPr>
          <p:cNvPr id="9" name="TextBox 8"/>
          <p:cNvSpPr txBox="1"/>
          <p:nvPr/>
        </p:nvSpPr>
        <p:spPr>
          <a:xfrm>
            <a:off x="2133600" y="2398124"/>
            <a:ext cx="1361206" cy="307777"/>
          </a:xfrm>
          <a:prstGeom prst="rect">
            <a:avLst/>
          </a:prstGeom>
          <a:noFill/>
        </p:spPr>
        <p:txBody>
          <a:bodyPr wrap="none" rtlCol="0">
            <a:spAutoFit/>
          </a:bodyPr>
          <a:lstStyle/>
          <a:p>
            <a:r>
              <a:rPr lang="en-US" sz="1400" dirty="0" smtClean="0"/>
              <a:t>Reagan 1980-88</a:t>
            </a:r>
            <a:endParaRPr lang="en-US" sz="1400" dirty="0"/>
          </a:p>
        </p:txBody>
      </p:sp>
      <p:sp>
        <p:nvSpPr>
          <p:cNvPr id="10" name="TextBox 9"/>
          <p:cNvSpPr txBox="1"/>
          <p:nvPr/>
        </p:nvSpPr>
        <p:spPr>
          <a:xfrm>
            <a:off x="3238150" y="2732102"/>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11" name="TextBox 10"/>
          <p:cNvSpPr txBox="1"/>
          <p:nvPr/>
        </p:nvSpPr>
        <p:spPr>
          <a:xfrm>
            <a:off x="4312949" y="2734505"/>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13" name="TextBox 12"/>
          <p:cNvSpPr txBox="1"/>
          <p:nvPr/>
        </p:nvSpPr>
        <p:spPr>
          <a:xfrm>
            <a:off x="5562600" y="2290402"/>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4" name="TextBox 13"/>
          <p:cNvSpPr txBox="1"/>
          <p:nvPr/>
        </p:nvSpPr>
        <p:spPr>
          <a:xfrm>
            <a:off x="6807760" y="28956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2009-2017</a:t>
            </a:r>
            <a:endParaRPr lang="en-US" sz="1400" dirty="0"/>
          </a:p>
        </p:txBody>
      </p:sp>
    </p:spTree>
    <p:extLst>
      <p:ext uri="{BB962C8B-B14F-4D97-AF65-F5344CB8AC3E}">
        <p14:creationId xmlns:p14="http://schemas.microsoft.com/office/powerpoint/2010/main" val="327831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Real Nonresidential Fixed Investment and by Domestic Business</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19</a:t>
            </a:fld>
            <a:endParaRPr lang="nl-BE"/>
          </a:p>
        </p:txBody>
      </p:sp>
      <p:pic>
        <p:nvPicPr>
          <p:cNvPr id="6" name="FRED Graph Chart" descr="FRED Graph">
            <a:hlinkClick r:id="rId2" tooltip="View this chart in your browser. "/>
          </p:cNvPr>
          <p:cNvPicPr>
            <a:picLocks noGrp="1" noChangeAspect="1"/>
          </p:cNvPicPr>
          <p:nvPr>
            <p:ph idx="1"/>
          </p:nvPr>
        </p:nvPicPr>
        <p:blipFill>
          <a:blip r:embed="rId3" cstate="print"/>
          <a:stretch>
            <a:fillRect/>
          </a:stretch>
        </p:blipFill>
        <p:spPr>
          <a:xfrm>
            <a:off x="381000" y="1265793"/>
            <a:ext cx="8229600" cy="5200093"/>
          </a:xfrm>
          <a:prstGeom prst="rect">
            <a:avLst/>
          </a:prstGeom>
        </p:spPr>
      </p:pic>
      <p:sp>
        <p:nvSpPr>
          <p:cNvPr id="7" name="TextBox 6"/>
          <p:cNvSpPr txBox="1"/>
          <p:nvPr/>
        </p:nvSpPr>
        <p:spPr>
          <a:xfrm>
            <a:off x="2438400" y="2501679"/>
            <a:ext cx="1361206" cy="307777"/>
          </a:xfrm>
          <a:prstGeom prst="rect">
            <a:avLst/>
          </a:prstGeom>
          <a:noFill/>
        </p:spPr>
        <p:txBody>
          <a:bodyPr wrap="none" rtlCol="0">
            <a:spAutoFit/>
          </a:bodyPr>
          <a:lstStyle/>
          <a:p>
            <a:r>
              <a:rPr lang="en-US" sz="1400" dirty="0" smtClean="0"/>
              <a:t>Reagan 1980-88</a:t>
            </a:r>
            <a:endParaRPr lang="en-US" sz="1400" dirty="0"/>
          </a:p>
        </p:txBody>
      </p:sp>
      <p:sp>
        <p:nvSpPr>
          <p:cNvPr id="8" name="TextBox 7"/>
          <p:cNvSpPr txBox="1"/>
          <p:nvPr/>
        </p:nvSpPr>
        <p:spPr>
          <a:xfrm>
            <a:off x="3319530" y="2809456"/>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9" name="TextBox 8"/>
          <p:cNvSpPr txBox="1"/>
          <p:nvPr/>
        </p:nvSpPr>
        <p:spPr>
          <a:xfrm>
            <a:off x="4038600" y="457200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10" name="TextBox 9"/>
          <p:cNvSpPr txBox="1"/>
          <p:nvPr/>
        </p:nvSpPr>
        <p:spPr>
          <a:xfrm>
            <a:off x="5181600" y="3632892"/>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1" name="TextBox 10"/>
          <p:cNvSpPr txBox="1"/>
          <p:nvPr/>
        </p:nvSpPr>
        <p:spPr>
          <a:xfrm>
            <a:off x="6248400" y="414462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Tree>
    <p:extLst>
      <p:ext uri="{BB962C8B-B14F-4D97-AF65-F5344CB8AC3E}">
        <p14:creationId xmlns:p14="http://schemas.microsoft.com/office/powerpoint/2010/main" val="235583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altLang="en-US" sz="2800" b="1" dirty="0">
                <a:latin typeface="Times New Roman" pitchFamily="18" charset="0"/>
              </a:rPr>
              <a:t>What Can Presidents </a:t>
            </a:r>
            <a:r>
              <a:rPr lang="en-US" altLang="en-US" sz="2800" b="1" dirty="0" smtClean="0">
                <a:latin typeface="Times New Roman" pitchFamily="18" charset="0"/>
              </a:rPr>
              <a:t>Actually </a:t>
            </a:r>
            <a:r>
              <a:rPr lang="en-US" altLang="en-US" sz="2800" b="1" dirty="0">
                <a:latin typeface="Times New Roman" pitchFamily="18" charset="0"/>
              </a:rPr>
              <a:t>Do For the Economy?</a:t>
            </a:r>
            <a:endParaRPr lang="en-US" sz="28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Introduction</a:t>
            </a:r>
            <a:br>
              <a:rPr lang="en-US" sz="2400" b="1"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Some of the promises and claims that presidential hopefuls and former presidents claim they can and have done for the U.S. economy</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1. Added jobs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2. Reduced inflation</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3. Improved infrastructure</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4. Safer living through use of the military in wars or cold-wars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5. Ended cold and hot wars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6. Fairer financial markets through regulation or deregulation</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7. Free trade through trade agreements that improved U.S. employment and 		living standards</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8. Saved the economy</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9. Others</a:t>
            </a:r>
            <a:endParaRPr lang="en-US" sz="20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124200" y="6356350"/>
            <a:ext cx="36576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2</a:t>
            </a:fld>
            <a:endParaRPr lang="nl-BE"/>
          </a:p>
        </p:txBody>
      </p:sp>
    </p:spTree>
    <p:extLst>
      <p:ext uri="{BB962C8B-B14F-4D97-AF65-F5344CB8AC3E}">
        <p14:creationId xmlns:p14="http://schemas.microsoft.com/office/powerpoint/2010/main" val="328186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62000"/>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Interest Rates and Personal Consumption Expenditure Inflation:</a:t>
            </a:r>
            <a:br>
              <a:rPr lang="en-US" sz="2400" b="1"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(1978- 2016)</a:t>
            </a:r>
            <a:endParaRPr lang="en-US" sz="2400" dirty="0">
              <a:latin typeface="Times New Roman" panose="02020603050405020304" pitchFamily="18" charset="0"/>
              <a:cs typeface="Times New Roman" panose="02020603050405020304" pitchFamily="18" charset="0"/>
            </a:endParaRPr>
          </a:p>
        </p:txBody>
      </p:sp>
      <p:pic>
        <p:nvPicPr>
          <p:cNvPr id="4" name="FRED Graph Chart" descr="FRED Graph">
            <a:hlinkClick r:id="rId2" tooltip="View this chart in your browser. "/>
          </p:cNvPr>
          <p:cNvPicPr>
            <a:picLocks noGrp="1" noChangeAspect="1"/>
          </p:cNvPicPr>
          <p:nvPr>
            <p:ph idx="1"/>
          </p:nvPr>
        </p:nvPicPr>
        <p:blipFill>
          <a:blip r:embed="rId3" cstate="print"/>
          <a:stretch>
            <a:fillRect/>
          </a:stretch>
        </p:blipFill>
        <p:spPr>
          <a:xfrm>
            <a:off x="533400" y="838200"/>
            <a:ext cx="8153400" cy="5562600"/>
          </a:xfrm>
          <a:prstGeom prst="rect">
            <a:avLst/>
          </a:prstGeom>
        </p:spPr>
      </p:pic>
      <p:sp>
        <p:nvSpPr>
          <p:cNvPr id="5" name="TextBox 4"/>
          <p:cNvSpPr txBox="1"/>
          <p:nvPr/>
        </p:nvSpPr>
        <p:spPr>
          <a:xfrm>
            <a:off x="2514600" y="2209800"/>
            <a:ext cx="1361206" cy="307777"/>
          </a:xfrm>
          <a:prstGeom prst="rect">
            <a:avLst/>
          </a:prstGeom>
          <a:noFill/>
        </p:spPr>
        <p:txBody>
          <a:bodyPr wrap="none" rtlCol="0">
            <a:spAutoFit/>
          </a:bodyPr>
          <a:lstStyle/>
          <a:p>
            <a:r>
              <a:rPr lang="en-US" sz="1400" dirty="0" smtClean="0"/>
              <a:t>Reagan 1980-88</a:t>
            </a:r>
            <a:endParaRPr lang="en-US" sz="1400" dirty="0"/>
          </a:p>
        </p:txBody>
      </p:sp>
      <p:sp>
        <p:nvSpPr>
          <p:cNvPr id="6" name="TextBox 5"/>
          <p:cNvSpPr txBox="1"/>
          <p:nvPr/>
        </p:nvSpPr>
        <p:spPr>
          <a:xfrm>
            <a:off x="3319531" y="3001030"/>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7" name="TextBox 6"/>
          <p:cNvSpPr txBox="1"/>
          <p:nvPr/>
        </p:nvSpPr>
        <p:spPr>
          <a:xfrm>
            <a:off x="4495800" y="334262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8" name="TextBox 7"/>
          <p:cNvSpPr txBox="1"/>
          <p:nvPr/>
        </p:nvSpPr>
        <p:spPr>
          <a:xfrm>
            <a:off x="5856120" y="360423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0" name="TextBox 9"/>
          <p:cNvSpPr txBox="1"/>
          <p:nvPr/>
        </p:nvSpPr>
        <p:spPr>
          <a:xfrm>
            <a:off x="7315200" y="39624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
        <p:nvSpPr>
          <p:cNvPr id="3" name="Footer Placeholder 2"/>
          <p:cNvSpPr>
            <a:spLocks noGrp="1"/>
          </p:cNvSpPr>
          <p:nvPr>
            <p:ph type="ftr" sz="quarter" idx="11"/>
          </p:nvPr>
        </p:nvSpPr>
        <p:spPr>
          <a:xfrm>
            <a:off x="3124200" y="6356350"/>
            <a:ext cx="3124200" cy="365125"/>
          </a:xfrm>
        </p:spPr>
        <p:txBody>
          <a:bodyPr/>
          <a:lstStyle/>
          <a:p>
            <a:r>
              <a:rPr lang="en-US" dirty="0" smtClean="0"/>
              <a:t>School of Business George Mason University</a:t>
            </a:r>
            <a:endParaRPr lang="nl-BE" dirty="0"/>
          </a:p>
        </p:txBody>
      </p:sp>
      <p:sp>
        <p:nvSpPr>
          <p:cNvPr id="9" name="Slide Number Placeholder 8"/>
          <p:cNvSpPr>
            <a:spLocks noGrp="1"/>
          </p:cNvSpPr>
          <p:nvPr>
            <p:ph type="sldNum" sz="quarter" idx="12"/>
          </p:nvPr>
        </p:nvSpPr>
        <p:spPr/>
        <p:txBody>
          <a:bodyPr/>
          <a:lstStyle/>
          <a:p>
            <a:fld id="{B5274F97-0F13-42E5-9A1D-07478243785D}" type="slidenum">
              <a:rPr lang="nl-BE" smtClean="0"/>
              <a:pPr/>
              <a:t>20</a:t>
            </a:fld>
            <a:endParaRPr lang="nl-BE"/>
          </a:p>
        </p:txBody>
      </p:sp>
    </p:spTree>
    <p:extLst>
      <p:ext uri="{BB962C8B-B14F-4D97-AF65-F5344CB8AC3E}">
        <p14:creationId xmlns:p14="http://schemas.microsoft.com/office/powerpoint/2010/main" val="4081924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762000"/>
          </a:xfrm>
        </p:spPr>
        <p:txBody>
          <a:bodyPr>
            <a:normAutofit fontScale="90000"/>
          </a:bodyPr>
          <a:lstStyle/>
          <a:p>
            <a:r>
              <a:rPr lang="en-US" sz="2400" b="1" dirty="0" smtClean="0">
                <a:latin typeface="Times New Roman" panose="02020603050405020304" pitchFamily="18" charset="0"/>
                <a:cs typeface="Times New Roman" panose="02020603050405020304" pitchFamily="18" charset="0"/>
              </a:rPr>
              <a:t>Interest Rates and Personal Consumption Expenditure Inflation:</a:t>
            </a:r>
            <a:br>
              <a:rPr lang="en-US" sz="2400" b="1"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(1978- 2016)</a:t>
            </a:r>
            <a:endParaRPr lang="en-US" sz="2400" dirty="0">
              <a:latin typeface="Times New Roman" panose="02020603050405020304" pitchFamily="18" charset="0"/>
              <a:cs typeface="Times New Roman" panose="02020603050405020304" pitchFamily="18" charset="0"/>
            </a:endParaRPr>
          </a:p>
        </p:txBody>
      </p:sp>
      <p:pic>
        <p:nvPicPr>
          <p:cNvPr id="4" name="FRED Graph Chart" descr="FRED Graph">
            <a:hlinkClick r:id="rId2" tooltip="View this chart in your browser. "/>
          </p:cNvPr>
          <p:cNvPicPr>
            <a:picLocks noGrp="1" noChangeAspect="1"/>
          </p:cNvPicPr>
          <p:nvPr>
            <p:ph idx="1"/>
          </p:nvPr>
        </p:nvPicPr>
        <p:blipFill>
          <a:blip r:embed="rId3" cstate="print"/>
          <a:stretch>
            <a:fillRect/>
          </a:stretch>
        </p:blipFill>
        <p:spPr>
          <a:xfrm>
            <a:off x="533400" y="838200"/>
            <a:ext cx="8153400" cy="5562600"/>
          </a:xfrm>
          <a:prstGeom prst="rect">
            <a:avLst/>
          </a:prstGeom>
        </p:spPr>
      </p:pic>
      <p:sp>
        <p:nvSpPr>
          <p:cNvPr id="5" name="TextBox 4"/>
          <p:cNvSpPr txBox="1"/>
          <p:nvPr/>
        </p:nvSpPr>
        <p:spPr>
          <a:xfrm>
            <a:off x="2514600" y="2209800"/>
            <a:ext cx="1361206" cy="307777"/>
          </a:xfrm>
          <a:prstGeom prst="rect">
            <a:avLst/>
          </a:prstGeom>
          <a:noFill/>
        </p:spPr>
        <p:txBody>
          <a:bodyPr wrap="none" rtlCol="0">
            <a:spAutoFit/>
          </a:bodyPr>
          <a:lstStyle/>
          <a:p>
            <a:r>
              <a:rPr lang="en-US" sz="1400" dirty="0" smtClean="0"/>
              <a:t>Reagan 1980-88</a:t>
            </a:r>
            <a:endParaRPr lang="en-US" sz="1400" dirty="0"/>
          </a:p>
        </p:txBody>
      </p:sp>
      <p:sp>
        <p:nvSpPr>
          <p:cNvPr id="6" name="TextBox 5"/>
          <p:cNvSpPr txBox="1"/>
          <p:nvPr/>
        </p:nvSpPr>
        <p:spPr>
          <a:xfrm>
            <a:off x="3319531" y="3001030"/>
            <a:ext cx="1112549" cy="523220"/>
          </a:xfrm>
          <a:prstGeom prst="rect">
            <a:avLst/>
          </a:prstGeom>
          <a:noFill/>
        </p:spPr>
        <p:txBody>
          <a:bodyPr wrap="none" rtlCol="0">
            <a:spAutoFit/>
          </a:bodyPr>
          <a:lstStyle/>
          <a:p>
            <a:r>
              <a:rPr lang="en-US" sz="1400" dirty="0" smtClean="0"/>
              <a:t>G.H.W. Bush </a:t>
            </a:r>
          </a:p>
          <a:p>
            <a:r>
              <a:rPr lang="en-US" sz="1400" dirty="0" smtClean="0"/>
              <a:t>1989-1992</a:t>
            </a:r>
            <a:endParaRPr lang="en-US" sz="1400" dirty="0"/>
          </a:p>
        </p:txBody>
      </p:sp>
      <p:sp>
        <p:nvSpPr>
          <p:cNvPr id="7" name="TextBox 6"/>
          <p:cNvSpPr txBox="1"/>
          <p:nvPr/>
        </p:nvSpPr>
        <p:spPr>
          <a:xfrm>
            <a:off x="4495800" y="3342620"/>
            <a:ext cx="970137" cy="523220"/>
          </a:xfrm>
          <a:prstGeom prst="rect">
            <a:avLst/>
          </a:prstGeom>
          <a:noFill/>
        </p:spPr>
        <p:txBody>
          <a:bodyPr wrap="none" rtlCol="0">
            <a:spAutoFit/>
          </a:bodyPr>
          <a:lstStyle/>
          <a:p>
            <a:r>
              <a:rPr lang="en-US" sz="1400" dirty="0" smtClean="0"/>
              <a:t>Clinton</a:t>
            </a:r>
          </a:p>
          <a:p>
            <a:r>
              <a:rPr lang="en-US" sz="1400" dirty="0" smtClean="0"/>
              <a:t>1993-2000</a:t>
            </a:r>
            <a:endParaRPr lang="en-US" sz="1400" dirty="0"/>
          </a:p>
        </p:txBody>
      </p:sp>
      <p:sp>
        <p:nvSpPr>
          <p:cNvPr id="8" name="TextBox 7"/>
          <p:cNvSpPr txBox="1"/>
          <p:nvPr/>
        </p:nvSpPr>
        <p:spPr>
          <a:xfrm>
            <a:off x="5856120" y="3604230"/>
            <a:ext cx="970137" cy="523220"/>
          </a:xfrm>
          <a:prstGeom prst="rect">
            <a:avLst/>
          </a:prstGeom>
          <a:noFill/>
        </p:spPr>
        <p:txBody>
          <a:bodyPr wrap="none" rtlCol="0">
            <a:spAutoFit/>
          </a:bodyPr>
          <a:lstStyle/>
          <a:p>
            <a:r>
              <a:rPr lang="en-US" sz="1400" dirty="0" smtClean="0"/>
              <a:t>G.W. Bush</a:t>
            </a:r>
          </a:p>
          <a:p>
            <a:r>
              <a:rPr lang="en-US" sz="1400" dirty="0" smtClean="0"/>
              <a:t>2001-2008</a:t>
            </a:r>
            <a:endParaRPr lang="en-US" sz="1400" dirty="0"/>
          </a:p>
        </p:txBody>
      </p:sp>
      <p:sp>
        <p:nvSpPr>
          <p:cNvPr id="10" name="TextBox 9"/>
          <p:cNvSpPr txBox="1"/>
          <p:nvPr/>
        </p:nvSpPr>
        <p:spPr>
          <a:xfrm>
            <a:off x="7315200" y="3962400"/>
            <a:ext cx="970137" cy="523220"/>
          </a:xfrm>
          <a:prstGeom prst="rect">
            <a:avLst/>
          </a:prstGeom>
          <a:noFill/>
        </p:spPr>
        <p:txBody>
          <a:bodyPr wrap="none" rtlCol="0">
            <a:spAutoFit/>
          </a:bodyPr>
          <a:lstStyle/>
          <a:p>
            <a:r>
              <a:rPr lang="en-US" sz="1400" dirty="0" smtClean="0"/>
              <a:t>B. Obama</a:t>
            </a:r>
            <a:br>
              <a:rPr lang="en-US" sz="1400" dirty="0" smtClean="0"/>
            </a:br>
            <a:r>
              <a:rPr lang="en-US" sz="1400" dirty="0" smtClean="0"/>
              <a:t>2009-2016</a:t>
            </a:r>
            <a:endParaRPr lang="en-US" sz="1400" dirty="0"/>
          </a:p>
        </p:txBody>
      </p:sp>
      <p:sp>
        <p:nvSpPr>
          <p:cNvPr id="3" name="Footer Placeholder 2"/>
          <p:cNvSpPr>
            <a:spLocks noGrp="1"/>
          </p:cNvSpPr>
          <p:nvPr>
            <p:ph type="ftr" sz="quarter" idx="11"/>
          </p:nvPr>
        </p:nvSpPr>
        <p:spPr>
          <a:xfrm>
            <a:off x="3124200" y="6356350"/>
            <a:ext cx="3124200" cy="365125"/>
          </a:xfrm>
        </p:spPr>
        <p:txBody>
          <a:bodyPr/>
          <a:lstStyle/>
          <a:p>
            <a:r>
              <a:rPr lang="en-US" dirty="0" smtClean="0"/>
              <a:t>School of Business George Mason University</a:t>
            </a:r>
            <a:endParaRPr lang="nl-BE" dirty="0"/>
          </a:p>
        </p:txBody>
      </p:sp>
      <p:sp>
        <p:nvSpPr>
          <p:cNvPr id="9" name="Slide Number Placeholder 8"/>
          <p:cNvSpPr>
            <a:spLocks noGrp="1"/>
          </p:cNvSpPr>
          <p:nvPr>
            <p:ph type="sldNum" sz="quarter" idx="12"/>
          </p:nvPr>
        </p:nvSpPr>
        <p:spPr/>
        <p:txBody>
          <a:bodyPr/>
          <a:lstStyle/>
          <a:p>
            <a:fld id="{B5274F97-0F13-42E5-9A1D-07478243785D}" type="slidenum">
              <a:rPr lang="nl-BE" smtClean="0"/>
              <a:pPr/>
              <a:t>21</a:t>
            </a:fld>
            <a:endParaRPr lang="nl-BE"/>
          </a:p>
        </p:txBody>
      </p:sp>
    </p:spTree>
    <p:extLst>
      <p:ext uri="{BB962C8B-B14F-4D97-AF65-F5344CB8AC3E}">
        <p14:creationId xmlns:p14="http://schemas.microsoft.com/office/powerpoint/2010/main" val="1380217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ctr"/>
            <a:r>
              <a:rPr lang="en-US" dirty="0" smtClean="0">
                <a:latin typeface="Times New Roman" pitchFamily="18" charset="0"/>
                <a:cs typeface="Times New Roman" pitchFamily="18" charset="0"/>
              </a:rPr>
              <a:t>The End</a:t>
            </a:r>
          </a:p>
          <a:p>
            <a:pPr algn="ctr"/>
            <a:endParaRPr lang="en-US" dirty="0" smtClean="0">
              <a:latin typeface="Times New Roman" pitchFamily="18" charset="0"/>
              <a:cs typeface="Times New Roman" pitchFamily="18" charset="0"/>
            </a:endParaRPr>
          </a:p>
          <a:p>
            <a:pPr algn="ct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Thank you</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3124200" y="6356350"/>
            <a:ext cx="32766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22</a:t>
            </a:fld>
            <a:endParaRPr 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txBody>
          <a:bodyPr>
            <a:normAutofit/>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endParaRPr lang="en-US" sz="2800" dirty="0"/>
          </a:p>
        </p:txBody>
      </p:sp>
      <p:sp>
        <p:nvSpPr>
          <p:cNvPr id="3" name="Content Placeholder 2"/>
          <p:cNvSpPr>
            <a:spLocks noGrp="1"/>
          </p:cNvSpPr>
          <p:nvPr>
            <p:ph idx="1"/>
          </p:nvPr>
        </p:nvSpPr>
        <p:spPr>
          <a:xfrm>
            <a:off x="457200" y="914400"/>
            <a:ext cx="8229600" cy="5410200"/>
          </a:xfrm>
        </p:spPr>
        <p:txBody>
          <a:bodyPr>
            <a:normAutofit/>
          </a:bodyPr>
          <a:lstStyle/>
          <a:p>
            <a:pPr>
              <a:buFont typeface="Arial" panose="020B0604020202020204" pitchFamily="34" charset="0"/>
              <a:buChar char="•"/>
            </a:pPr>
            <a:r>
              <a:rPr lang="en-US" sz="2400" b="1" dirty="0" smtClean="0">
                <a:latin typeface="Times New Roman" panose="02020603050405020304" pitchFamily="18" charset="0"/>
                <a:cs typeface="Times New Roman" panose="02020603050405020304" pitchFamily="18" charset="0"/>
              </a:rPr>
              <a:t>Presidential Terms of Office</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Ronald Reagan		1981 -1989</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George H.W. Bush	1989 -1993</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William J. Clinton	1993- 2001</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George W. Bush	2001- 2009</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Barak H. Obama		2009- 2017</a:t>
            </a: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NBER Business Cycles</a:t>
            </a:r>
          </a:p>
          <a:p>
            <a:pPr marL="0" indent="0">
              <a:buNone/>
            </a:pPr>
            <a:r>
              <a:rPr lang="en-US" sz="1800" dirty="0" smtClean="0">
                <a:latin typeface="Times New Roman" panose="02020603050405020304" pitchFamily="18" charset="0"/>
                <a:cs typeface="Times New Roman" panose="02020603050405020304" pitchFamily="18" charset="0"/>
              </a:rPr>
              <a:t>Peak </a:t>
            </a:r>
            <a:r>
              <a:rPr lang="en-US" sz="1800" dirty="0">
                <a:latin typeface="Times New Roman" panose="02020603050405020304" pitchFamily="18" charset="0"/>
                <a:cs typeface="Times New Roman" panose="02020603050405020304" pitchFamily="18" charset="0"/>
              </a:rPr>
              <a:t>to Trough</a:t>
            </a:r>
          </a:p>
          <a:p>
            <a:pPr marL="0" indent="0">
              <a:buNone/>
            </a:pPr>
            <a:r>
              <a:rPr lang="en-US" sz="2000" dirty="0" smtClean="0"/>
              <a:t>	</a:t>
            </a:r>
            <a:r>
              <a:rPr lang="en-US" sz="1800" dirty="0" smtClean="0">
                <a:latin typeface="Times New Roman" panose="02020603050405020304" pitchFamily="18" charset="0"/>
                <a:cs typeface="Times New Roman" panose="02020603050405020304" pitchFamily="18" charset="0"/>
              </a:rPr>
              <a:t>1973-12-01 to 1975-03-01</a:t>
            </a:r>
          </a:p>
          <a:p>
            <a:pPr marL="0" indent="0">
              <a:buNone/>
            </a:pPr>
            <a:r>
              <a:rPr lang="en-US" sz="20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1980-02-01 </a:t>
            </a:r>
            <a:r>
              <a:rPr lang="en-US" sz="1800" dirty="0">
                <a:latin typeface="Times New Roman" panose="02020603050405020304" pitchFamily="18" charset="0"/>
                <a:cs typeface="Times New Roman" panose="02020603050405020304" pitchFamily="18" charset="0"/>
              </a:rPr>
              <a:t>to 1980-07-01</a:t>
            </a:r>
          </a:p>
          <a:p>
            <a:pPr marL="0" indent="0">
              <a:buNone/>
            </a:pPr>
            <a:r>
              <a:rPr lang="en-US" sz="1800" dirty="0">
                <a:latin typeface="Times New Roman" panose="02020603050405020304" pitchFamily="18" charset="0"/>
                <a:cs typeface="Times New Roman" panose="02020603050405020304" pitchFamily="18" charset="0"/>
              </a:rPr>
              <a:t>	1981-08-01 to 1981-11-01</a:t>
            </a:r>
          </a:p>
          <a:p>
            <a:pPr marL="0" indent="0">
              <a:buNone/>
            </a:pPr>
            <a:r>
              <a:rPr lang="en-US" sz="1800" dirty="0">
                <a:latin typeface="Times New Roman" panose="02020603050405020304" pitchFamily="18" charset="0"/>
                <a:cs typeface="Times New Roman" panose="02020603050405020304" pitchFamily="18" charset="0"/>
              </a:rPr>
              <a:t>	1990-08-01 to 1991-03-01</a:t>
            </a:r>
          </a:p>
          <a:p>
            <a:pPr marL="0" indent="0">
              <a:buNone/>
            </a:pPr>
            <a:r>
              <a:rPr lang="en-US" sz="1800" dirty="0">
                <a:latin typeface="Times New Roman" panose="02020603050405020304" pitchFamily="18" charset="0"/>
                <a:cs typeface="Times New Roman" panose="02020603050405020304" pitchFamily="18" charset="0"/>
              </a:rPr>
              <a:t>	2001-04-01 to 2001-11-01</a:t>
            </a:r>
          </a:p>
          <a:p>
            <a:pPr marL="0" indent="0">
              <a:buNone/>
            </a:pPr>
            <a:r>
              <a:rPr lang="en-US" sz="1800" dirty="0">
                <a:latin typeface="Times New Roman" panose="02020603050405020304" pitchFamily="18" charset="0"/>
                <a:cs typeface="Times New Roman" panose="02020603050405020304" pitchFamily="18" charset="0"/>
              </a:rPr>
              <a:t>	2008-01-01 to 2009-06-01</a:t>
            </a:r>
          </a:p>
          <a:p>
            <a:pPr>
              <a:buFont typeface="Arial" panose="020B0604020202020204" pitchFamily="34" charset="0"/>
              <a:buChar char="•"/>
            </a:pPr>
            <a:endParaRPr lang="en-US" sz="18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124200" y="6356350"/>
            <a:ext cx="32766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3</a:t>
            </a:fld>
            <a:endParaRPr lang="nl-BE"/>
          </a:p>
        </p:txBody>
      </p:sp>
    </p:spTree>
    <p:extLst>
      <p:ext uri="{BB962C8B-B14F-4D97-AF65-F5344CB8AC3E}">
        <p14:creationId xmlns:p14="http://schemas.microsoft.com/office/powerpoint/2010/main" val="410790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altLang="en-US" sz="2800" b="1" dirty="0">
                <a:latin typeface="Times New Roman" pitchFamily="18" charset="0"/>
              </a:rPr>
              <a:t>What Can Presidents Actually Do For the Economy?</a:t>
            </a:r>
            <a:endParaRPr lang="en-US" sz="2800" dirty="0"/>
          </a:p>
        </p:txBody>
      </p:sp>
      <p:sp>
        <p:nvSpPr>
          <p:cNvPr id="3" name="Content Placeholder 2"/>
          <p:cNvSpPr>
            <a:spLocks noGrp="1"/>
          </p:cNvSpPr>
          <p:nvPr>
            <p:ph idx="1"/>
          </p:nvPr>
        </p:nvSpPr>
        <p:spPr>
          <a:xfrm>
            <a:off x="381000" y="762000"/>
            <a:ext cx="8382000" cy="5410200"/>
          </a:xfrm>
        </p:spPr>
        <p:txBody>
          <a:bodyPr>
            <a:normAutofit fontScale="92500" lnSpcReduction="10000"/>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review of the economic events under various presidents since Ronald Reagan took office in 1981</a:t>
            </a:r>
            <a:br>
              <a:rPr lang="en-US" sz="24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 What has happened with GDP from 1978 to the present by Presidential term</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2. Compare Actual to Potential GDP by Presidential term</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3. Key events with energy prices (WTI crude oil prices)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4. Rate of inflation for Personal Consumption Expenses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5. Manufacturing Employment</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6. Total Nonfarm Payroll and Construction Employment</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7. Housing Prices and 30-year Fixed Rate Mortgage</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8. Net Domestic Fixed Investment and Net Nonresidential Investment</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9. Federal Government Expenditures, Defense Expenditures &amp; Surplus &amp; Deficit</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10. Interest rates &amp; PCE – Fed Funds rate, mortgage rates 10-year Treasury Bond Rate</a:t>
            </a:r>
            <a:br>
              <a:rPr lang="en-US" sz="1800" dirty="0" smtClean="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124200" y="6356350"/>
            <a:ext cx="33528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4</a:t>
            </a:fld>
            <a:endParaRPr lang="nl-BE"/>
          </a:p>
        </p:txBody>
      </p:sp>
    </p:spTree>
    <p:extLst>
      <p:ext uri="{BB962C8B-B14F-4D97-AF65-F5344CB8AC3E}">
        <p14:creationId xmlns:p14="http://schemas.microsoft.com/office/powerpoint/2010/main" val="107652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87963"/>
          </a:xfrm>
        </p:spPr>
        <p:txBody>
          <a:bodyPr>
            <a:normAutofit/>
          </a:bodyPr>
          <a:lstStyle/>
          <a:p>
            <a:pPr>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Historical Review of the Data By Presidential Term</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1. GDP vs Potential GDP</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2. GDP and the Price of Oil WTI Price</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3. Rate of Growth of GDP</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4. Manufacturing Employment</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5. Nonfarm Payroll Employment: Total, Private Industries, Construction</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6. Housing Prices and 30-year Fixed Rate Mortgage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7. Interest Rates and Monetary Policy</a:t>
            </a:r>
            <a:endParaRPr lang="en-US" sz="20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639762"/>
          </a:xfrm>
        </p:spPr>
        <p:txBody>
          <a:bodyPr>
            <a:normAutofit/>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endParaRPr lang="en-US" sz="2800" dirty="0"/>
          </a:p>
        </p:txBody>
      </p:sp>
      <p:sp>
        <p:nvSpPr>
          <p:cNvPr id="2" name="Footer Placeholder 1"/>
          <p:cNvSpPr>
            <a:spLocks noGrp="1"/>
          </p:cNvSpPr>
          <p:nvPr>
            <p:ph type="ftr" sz="quarter" idx="11"/>
          </p:nvPr>
        </p:nvSpPr>
        <p:spPr>
          <a:xfrm>
            <a:off x="3124200" y="6324600"/>
            <a:ext cx="3429000" cy="365125"/>
          </a:xfrm>
        </p:spPr>
        <p:txBody>
          <a:bodyPr/>
          <a:lstStyle/>
          <a:p>
            <a:r>
              <a:rPr lang="en-US" dirty="0" smtClean="0"/>
              <a:t>School of Business George Mason University</a:t>
            </a:r>
            <a:endParaRPr lang="nl-BE" dirty="0"/>
          </a:p>
        </p:txBody>
      </p:sp>
      <p:sp>
        <p:nvSpPr>
          <p:cNvPr id="5" name="Slide Number Placeholder 4"/>
          <p:cNvSpPr>
            <a:spLocks noGrp="1"/>
          </p:cNvSpPr>
          <p:nvPr>
            <p:ph type="sldNum" sz="quarter" idx="12"/>
          </p:nvPr>
        </p:nvSpPr>
        <p:spPr/>
        <p:txBody>
          <a:bodyPr/>
          <a:lstStyle/>
          <a:p>
            <a:fld id="{B5274F97-0F13-42E5-9A1D-07478243785D}" type="slidenum">
              <a:rPr lang="nl-BE" smtClean="0"/>
              <a:pPr/>
              <a:t>5</a:t>
            </a:fld>
            <a:endParaRPr lang="nl-BE"/>
          </a:p>
        </p:txBody>
      </p:sp>
    </p:spTree>
    <p:extLst>
      <p:ext uri="{BB962C8B-B14F-4D97-AF65-F5344CB8AC3E}">
        <p14:creationId xmlns:p14="http://schemas.microsoft.com/office/powerpoint/2010/main" val="317195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562600"/>
          </a:xfrm>
        </p:spPr>
        <p:txBody>
          <a:bodyPr>
            <a:noAutofit/>
          </a:bodyPr>
          <a:lstStyle/>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Reagan Administration’s Economic Policies (“Reaganomics”): Deregulation and Reduced Government</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1. Inherited High inflation (“stagflation” and back-to-back recessions (1980, and 1981) 	and 10% unemployment rate.</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2. Administered DIDMCA (Depository Institutions and Monetary Control Act of 1980) 	which deregulated interest banks could charge on deposits </a:t>
            </a:r>
            <a:r>
              <a:rPr lang="en-US" sz="1600" dirty="0">
                <a:latin typeface="Times New Roman" panose="02020603050405020304" pitchFamily="18" charset="0"/>
                <a:cs typeface="Times New Roman" panose="02020603050405020304" pitchFamily="18" charset="0"/>
              </a:rPr>
              <a:t>(6 year phase-out of </a:t>
            </a:r>
            <a:r>
              <a:rPr lang="en-US" sz="1600" dirty="0" smtClean="0">
                <a:latin typeface="Times New Roman" panose="02020603050405020304" pitchFamily="18" charset="0"/>
                <a:cs typeface="Times New Roman" panose="02020603050405020304" pitchFamily="18" charset="0"/>
              </a:rPr>
              <a:t>	Regulation </a:t>
            </a:r>
            <a:r>
              <a:rPr lang="en-US" sz="1600" dirty="0">
                <a:latin typeface="Times New Roman" panose="02020603050405020304" pitchFamily="18" charset="0"/>
                <a:cs typeface="Times New Roman" panose="02020603050405020304" pitchFamily="18" charset="0"/>
              </a:rPr>
              <a:t>Q) </a:t>
            </a:r>
            <a:r>
              <a:rPr lang="en-US" sz="1600" dirty="0" smtClean="0">
                <a:latin typeface="Times New Roman" panose="02020603050405020304" pitchFamily="18" charset="0"/>
                <a:cs typeface="Times New Roman" panose="02020603050405020304" pitchFamily="18" charset="0"/>
              </a:rPr>
              <a:t>and began major banking deregulation culminating in Gramm-	Leach-Bliley Act in 1999 which largely repealed Glass-Steagall.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2. Economic Recovery Tax Act of 1981:Tax cuts for 70% to 28% for top bracket and 48% to 34% for corporate tax rate</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Tax Equity and Fiscal Responsibility Act of 1982 (repealed some of ERTA 	1981)</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a:t>
            </a:r>
            <a:r>
              <a:rPr lang="en-US" sz="1600" dirty="0" smtClean="0">
                <a:latin typeface="Times New Roman" panose="02020603050405020304" pitchFamily="18" charset="0"/>
                <a:cs typeface="Times New Roman" panose="02020603050405020304" pitchFamily="18" charset="0"/>
              </a:rPr>
              <a:t>ax Reform Act of 1986 (lowered tax rates for individuals from 50% to 28% and 	corporations)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3. Garn-St </a:t>
            </a:r>
            <a:r>
              <a:rPr lang="en-US" sz="1600" dirty="0" err="1" smtClean="0">
                <a:latin typeface="Times New Roman" panose="02020603050405020304" pitchFamily="18" charset="0"/>
                <a:cs typeface="Times New Roman" panose="02020603050405020304" pitchFamily="18" charset="0"/>
              </a:rPr>
              <a:t>Germain</a:t>
            </a:r>
            <a:r>
              <a:rPr lang="en-US" sz="1600" dirty="0" smtClean="0">
                <a:latin typeface="Times New Roman" panose="02020603050405020304" pitchFamily="18" charset="0"/>
                <a:cs typeface="Times New Roman" panose="02020603050405020304" pitchFamily="18" charset="0"/>
              </a:rPr>
              <a:t> Depository Institutions Act of 1982 lowered capital standards for 	thrifts by instituting regulatory capital standards (counting “goodwill” as capital) 	and MMDAs and Super Now accounts. This helped to fuel the S&amp;L Crisis which 	ended in 1989. Competitive Equality Act of 1987 (recapitalize thrifts).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4. Instituted substantial budget cuts in 1985 with cooperation of Congress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5. Increased defense spending as a way to achieved an end to the Cold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War</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6. Considerably expanded the national debt through deficit financing of tax cuts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7. </a:t>
            </a:r>
            <a:r>
              <a:rPr lang="en-US" sz="1600" dirty="0">
                <a:latin typeface="Times New Roman" panose="02020603050405020304" pitchFamily="18" charset="0"/>
                <a:cs typeface="Times New Roman" panose="02020603050405020304" pitchFamily="18" charset="0"/>
              </a:rPr>
              <a:t>A long economic expansion began under the Reagan Administration that lasted until 	1991</a:t>
            </a:r>
            <a:r>
              <a:rPr lang="en-US" sz="1600" dirty="0"/>
              <a:t/>
            </a:r>
            <a:br>
              <a:rPr lang="en-US" sz="1600" dirty="0"/>
            </a:br>
            <a:endParaRPr lang="en-US" sz="1600" dirty="0"/>
          </a:p>
        </p:txBody>
      </p:sp>
      <p:sp>
        <p:nvSpPr>
          <p:cNvPr id="4" name="Footer Placeholder 3"/>
          <p:cNvSpPr>
            <a:spLocks noGrp="1"/>
          </p:cNvSpPr>
          <p:nvPr>
            <p:ph type="ftr" sz="quarter" idx="11"/>
          </p:nvPr>
        </p:nvSpPr>
        <p:spPr/>
        <p:txBody>
          <a:bodyPr/>
          <a:lstStyle/>
          <a:p>
            <a:r>
              <a:rPr lang="en-US" dirty="0"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6</a:t>
            </a:fld>
            <a:endParaRPr lang="nl-BE"/>
          </a:p>
        </p:txBody>
      </p:sp>
      <p:sp>
        <p:nvSpPr>
          <p:cNvPr id="6" name="Title 1"/>
          <p:cNvSpPr>
            <a:spLocks noGrp="1"/>
          </p:cNvSpPr>
          <p:nvPr>
            <p:ph type="title"/>
          </p:nvPr>
        </p:nvSpPr>
        <p:spPr>
          <a:xfrm>
            <a:off x="457200" y="274638"/>
            <a:ext cx="8229600" cy="639762"/>
          </a:xfrm>
        </p:spPr>
        <p:txBody>
          <a:bodyPr>
            <a:normAutofit fontScale="90000"/>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br>
              <a:rPr lang="en-US" altLang="en-US" sz="2800" b="1" dirty="0" smtClean="0">
                <a:latin typeface="Times New Roman" pitchFamily="18" charset="0"/>
              </a:rPr>
            </a:br>
            <a:r>
              <a:rPr lang="en-US" altLang="en-US" sz="2800" b="1" dirty="0" smtClean="0">
                <a:latin typeface="Times New Roman" pitchFamily="18" charset="0"/>
              </a:rPr>
              <a:t>Narrative</a:t>
            </a:r>
            <a:endParaRPr lang="en-US" sz="2800" dirty="0"/>
          </a:p>
        </p:txBody>
      </p:sp>
    </p:spTree>
    <p:extLst>
      <p:ext uri="{BB962C8B-B14F-4D97-AF65-F5344CB8AC3E}">
        <p14:creationId xmlns:p14="http://schemas.microsoft.com/office/powerpoint/2010/main" val="94385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4724400"/>
          </a:xfrm>
        </p:spPr>
        <p:txBody>
          <a:bodyPr>
            <a:normAutofit/>
          </a:bodyPr>
          <a:lstStyle/>
          <a:p>
            <a:pPr>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George H. W. Bush </a:t>
            </a:r>
            <a:r>
              <a:rPr lang="en-US" sz="1800" dirty="0">
                <a:latin typeface="Times New Roman" panose="02020603050405020304" pitchFamily="18" charset="0"/>
                <a:cs typeface="Times New Roman" panose="02020603050405020304" pitchFamily="18" charset="0"/>
              </a:rPr>
              <a:t>Administration’s Economic </a:t>
            </a:r>
            <a:r>
              <a:rPr lang="en-US" sz="1800" dirty="0" smtClean="0">
                <a:latin typeface="Times New Roman" panose="02020603050405020304" pitchFamily="18" charset="0"/>
                <a:cs typeface="Times New Roman" panose="02020603050405020304" pitchFamily="18" charset="0"/>
              </a:rPr>
              <a:t>Policies (1989-1993)</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1. Began the administration with the S&amp;L Crisis is full swing</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2. 1989 Financial Institutions Reform Recovery and Enforcement Act (FIRREA)</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Limited thrifts’ investment in nonresidential real estate</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Ordered thrift divestiture of junk bonds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Created Resolution Trust Corporation (RTC) to resolve failed and failing thrifts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3. 1991 Federal Deposit Insurance Corporation Improvement Act (FDICIA)</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Prompt Corrective Action – mandatory bank interventions by regulators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Risk-based deposit insurance premiums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Limited use of too-big-to-fail bailouts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Extended Federal regulation of foreign bank branches in U.S.</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4. August 2, 1990 (to February 28, 1991), began and completed the Gulf War, Desert Storm and Desert Shield, with invasion of Iraq and defense of Kuwait, Saudi Arabia and Israel, accompanied by a military coalition of 34 countries and a buildup costing U.S. $25 billion.</a:t>
            </a:r>
            <a:endParaRPr lang="en-US" sz="18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7</a:t>
            </a:fld>
            <a:endParaRPr lang="nl-BE"/>
          </a:p>
        </p:txBody>
      </p:sp>
      <p:sp>
        <p:nvSpPr>
          <p:cNvPr id="6" name="Title 1"/>
          <p:cNvSpPr>
            <a:spLocks noGrp="1"/>
          </p:cNvSpPr>
          <p:nvPr>
            <p:ph type="title"/>
          </p:nvPr>
        </p:nvSpPr>
        <p:spPr>
          <a:xfrm>
            <a:off x="457200" y="228600"/>
            <a:ext cx="8229600" cy="1020762"/>
          </a:xfrm>
        </p:spPr>
        <p:txBody>
          <a:bodyPr>
            <a:normAutofit/>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br>
              <a:rPr lang="en-US" altLang="en-US" sz="2800" b="1" dirty="0" smtClean="0">
                <a:latin typeface="Times New Roman" pitchFamily="18" charset="0"/>
              </a:rPr>
            </a:br>
            <a:r>
              <a:rPr lang="en-US" altLang="en-US" sz="2800" b="1" dirty="0" smtClean="0">
                <a:latin typeface="Times New Roman" pitchFamily="18" charset="0"/>
              </a:rPr>
              <a:t>Narrative</a:t>
            </a:r>
            <a:endParaRPr lang="en-US" sz="2800" dirty="0"/>
          </a:p>
        </p:txBody>
      </p:sp>
    </p:spTree>
    <p:extLst>
      <p:ext uri="{BB962C8B-B14F-4D97-AF65-F5344CB8AC3E}">
        <p14:creationId xmlns:p14="http://schemas.microsoft.com/office/powerpoint/2010/main" val="370090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Clinton Administration’s Economic Policies (1993-2001)</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The administration began in the midst of a recovery from the 1990-91 recession and was ended in recession after the Dot-Com boom had ended in January 2001. The economy was clearly driven by the developments in information technology of the Internet and communications of the time.</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hlinkClick r:id="rId2" tooltip="Omnibus Budget Reconciliation Act of 1993"/>
              </a:rPr>
              <a:t>Omnibus Budget Reconciliation Act of </a:t>
            </a:r>
            <a:r>
              <a:rPr lang="en-US" sz="1600" dirty="0" smtClean="0">
                <a:latin typeface="Times New Roman" panose="02020603050405020304" pitchFamily="18" charset="0"/>
                <a:cs typeface="Times New Roman" panose="02020603050405020304" pitchFamily="18" charset="0"/>
                <a:hlinkClick r:id="rId2" tooltip="Omnibus Budget Reconciliation Act of 1993"/>
              </a:rPr>
              <a:t>1993</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Cut taxes on low income taxpayers and raised taxes on the wealthiest 1.2 percent of taxpayers.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2. North American Free Trade Agreement, January 1994</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3. </a:t>
            </a:r>
            <a:r>
              <a:rPr lang="en-US" sz="1600" dirty="0">
                <a:latin typeface="Times New Roman" panose="02020603050405020304" pitchFamily="18" charset="0"/>
                <a:cs typeface="Times New Roman" panose="02020603050405020304" pitchFamily="18" charset="0"/>
                <a:hlinkClick r:id="rId3" tooltip="Illegal Immigration Reform and Immigrant Responsibility Act of 1996"/>
              </a:rPr>
              <a:t>Illegal Immigration Reform and Immigrant Responsibility Act</a:t>
            </a:r>
            <a:r>
              <a:rPr lang="en-US" sz="1600" dirty="0">
                <a:latin typeface="Times New Roman" panose="02020603050405020304" pitchFamily="18" charset="0"/>
                <a:cs typeface="Times New Roman" panose="02020603050405020304" pitchFamily="18" charset="0"/>
              </a:rPr>
              <a:t> (IIRIRA</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September 30, </a:t>
            </a:r>
            <a:r>
              <a:rPr lang="en-US" sz="1600" dirty="0" smtClean="0">
                <a:latin typeface="Times New Roman" panose="02020603050405020304" pitchFamily="18" charset="0"/>
                <a:cs typeface="Times New Roman" panose="02020603050405020304" pitchFamily="18" charset="0"/>
              </a:rPr>
              <a:t>1996</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Reducing legal immigration from 800,000 to 550,000 per year</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4. Clinton authorized </a:t>
            </a:r>
            <a:r>
              <a:rPr lang="en-US" sz="1600" dirty="0">
                <a:latin typeface="Times New Roman" panose="02020603050405020304" pitchFamily="18" charset="0"/>
                <a:cs typeface="Times New Roman" panose="02020603050405020304" pitchFamily="18" charset="0"/>
              </a:rPr>
              <a:t>the use of U.S. Armed Forces in a </a:t>
            </a:r>
            <a:r>
              <a:rPr lang="en-US" sz="1600" dirty="0">
                <a:latin typeface="Times New Roman" panose="02020603050405020304" pitchFamily="18" charset="0"/>
                <a:cs typeface="Times New Roman" panose="02020603050405020304" pitchFamily="18" charset="0"/>
                <a:hlinkClick r:id="rId4" tooltip="NATO"/>
              </a:rPr>
              <a:t>NATO</a:t>
            </a:r>
            <a:r>
              <a:rPr lang="en-US" sz="1600" dirty="0">
                <a:latin typeface="Times New Roman" panose="02020603050405020304" pitchFamily="18" charset="0"/>
                <a:cs typeface="Times New Roman" panose="02020603050405020304" pitchFamily="18" charset="0"/>
              </a:rPr>
              <a:t> bombing campaign against Yugoslavia in 1999, named </a:t>
            </a:r>
            <a:r>
              <a:rPr lang="en-US" sz="1600" dirty="0">
                <a:latin typeface="Times New Roman" panose="02020603050405020304" pitchFamily="18" charset="0"/>
                <a:cs typeface="Times New Roman" panose="02020603050405020304" pitchFamily="18" charset="0"/>
                <a:hlinkClick r:id="rId5" tooltip="Operation Allied Force"/>
              </a:rPr>
              <a:t>Operation Allied </a:t>
            </a:r>
            <a:r>
              <a:rPr lang="en-US" sz="1600" dirty="0" smtClean="0">
                <a:latin typeface="Times New Roman" panose="02020603050405020304" pitchFamily="18" charset="0"/>
                <a:cs typeface="Times New Roman" panose="02020603050405020304" pitchFamily="18" charset="0"/>
                <a:hlinkClick r:id="rId5" tooltip="Operation Allied Force"/>
              </a:rPr>
              <a:t>Force</a:t>
            </a:r>
            <a:r>
              <a:rPr lang="en-US" sz="1600" dirty="0" smtClean="0">
                <a:latin typeface="Times New Roman" panose="02020603050405020304" pitchFamily="18" charset="0"/>
                <a:cs typeface="Times New Roman" panose="02020603050405020304" pitchFamily="18" charset="0"/>
              </a:rPr>
              <a:t> to stop ethnic cleansing and genocide by Serbia.</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5. </a:t>
            </a:r>
            <a:r>
              <a:rPr lang="en-US" sz="1600" dirty="0" err="1" smtClean="0">
                <a:latin typeface="Times New Roman" panose="02020603050405020304" pitchFamily="18" charset="0"/>
                <a:cs typeface="Times New Roman" panose="02020603050405020304" pitchFamily="18" charset="0"/>
              </a:rPr>
              <a:t>Riegle</a:t>
            </a:r>
            <a:r>
              <a:rPr lang="en-US" sz="1600" dirty="0" smtClean="0">
                <a:latin typeface="Times New Roman" panose="02020603050405020304" pitchFamily="18" charset="0"/>
                <a:cs typeface="Times New Roman" panose="02020603050405020304" pitchFamily="18" charset="0"/>
              </a:rPr>
              <a:t>-Neal Interstate Banking and Branching Efficiency Act 1994</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Allowed bank holding companies to acquire banks in other than their home state and to convert these starting in 1997 into branches of a single interstate bank (also newly chartered branches in other states)</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6. Financial Services Modernization Act (Gramm-Leach-Bliley Act) 1999 which repealed a good part of Glass-Steagall.</a:t>
            </a:r>
            <a:br>
              <a:rPr lang="en-US" sz="1600" dirty="0" smtClean="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8</a:t>
            </a:fld>
            <a:endParaRPr lang="nl-BE"/>
          </a:p>
        </p:txBody>
      </p:sp>
      <p:sp>
        <p:nvSpPr>
          <p:cNvPr id="6" name="Title 1"/>
          <p:cNvSpPr>
            <a:spLocks noGrp="1"/>
          </p:cNvSpPr>
          <p:nvPr>
            <p:ph type="title"/>
          </p:nvPr>
        </p:nvSpPr>
        <p:spPr>
          <a:xfrm>
            <a:off x="457200" y="274638"/>
            <a:ext cx="8229600" cy="944562"/>
          </a:xfrm>
        </p:spPr>
        <p:txBody>
          <a:bodyPr>
            <a:normAutofit fontScale="90000"/>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br>
              <a:rPr lang="en-US" altLang="en-US" sz="2800" b="1" dirty="0" smtClean="0">
                <a:latin typeface="Times New Roman" pitchFamily="18" charset="0"/>
              </a:rPr>
            </a:br>
            <a:r>
              <a:rPr lang="en-US" altLang="en-US" sz="2800" b="1" dirty="0" smtClean="0">
                <a:latin typeface="Times New Roman" pitchFamily="18" charset="0"/>
              </a:rPr>
              <a:t>Narrative</a:t>
            </a:r>
            <a:endParaRPr lang="en-US" sz="2800" dirty="0"/>
          </a:p>
        </p:txBody>
      </p:sp>
    </p:spTree>
    <p:extLst>
      <p:ext uri="{BB962C8B-B14F-4D97-AF65-F5344CB8AC3E}">
        <p14:creationId xmlns:p14="http://schemas.microsoft.com/office/powerpoint/2010/main" val="864944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lnSpcReduction="10000"/>
          </a:bodyPr>
          <a:lstStyle/>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George </a:t>
            </a:r>
            <a:r>
              <a:rPr lang="en-US" sz="2000" dirty="0" smtClean="0">
                <a:latin typeface="Times New Roman" panose="02020603050405020304" pitchFamily="18" charset="0"/>
                <a:cs typeface="Times New Roman" panose="02020603050405020304" pitchFamily="18" charset="0"/>
              </a:rPr>
              <a:t>W</a:t>
            </a:r>
            <a:r>
              <a:rPr lang="en-US" sz="2000" dirty="0">
                <a:latin typeface="Times New Roman" panose="02020603050405020304" pitchFamily="18" charset="0"/>
                <a:cs typeface="Times New Roman" panose="02020603050405020304" pitchFamily="18" charset="0"/>
              </a:rPr>
              <a:t>. Bush Administration’s Economic Policies </a:t>
            </a:r>
            <a:r>
              <a:rPr lang="en-US" sz="2000" dirty="0" smtClean="0">
                <a:latin typeface="Times New Roman" panose="02020603050405020304" pitchFamily="18" charset="0"/>
                <a:cs typeface="Times New Roman" panose="02020603050405020304" pitchFamily="18" charset="0"/>
              </a:rPr>
              <a:t>(2001-2009)</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The Administration began in the midst of the 1991 recession.</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a:t>
            </a:r>
            <a:r>
              <a:rPr lang="en-US" sz="1600" dirty="0" smtClean="0">
                <a:latin typeface="Times New Roman" panose="02020603050405020304" pitchFamily="18" charset="0"/>
                <a:cs typeface="Times New Roman" panose="02020603050405020304" pitchFamily="18" charset="0"/>
              </a:rPr>
              <a:t>n September 11, 2001 2 hijacked aircraft flew into the Twin Towers in 	New York City several blocks from Wall Street and the New York 	Stock Exchange. That set in motion the retaliation for this attack. Another stuck the Pentagon and another crashed in Pennsylvania.</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1.</a:t>
            </a:r>
            <a:r>
              <a:rPr lang="en-US" sz="1600" b="1" dirty="0" smtClean="0">
                <a:latin typeface="Times New Roman" panose="02020603050405020304" pitchFamily="18" charset="0"/>
                <a:cs typeface="Times New Roman" panose="02020603050405020304" pitchFamily="18" charset="0"/>
              </a:rPr>
              <a:t>Taxes</a:t>
            </a:r>
            <a:br>
              <a:rPr lang="en-US" sz="1600" b="1"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Economic Growth and Tax Reconciliation Act of 2001</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Jobs and Growth Tax Relief Reconciliation Act of 2003</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Increased tax deductions for married couples, eliminate the estate tax and reduced marginal tax rates. These cuts were intended to increase jobs. Neither were made permanent and likely increased the deficit.</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2. No Child Left Behind Act in 2002 substantially increased Federal Government spending for </a:t>
            </a:r>
            <a:r>
              <a:rPr lang="en-US" sz="1600" dirty="0" err="1" smtClean="0">
                <a:latin typeface="Times New Roman" panose="02020603050405020304" pitchFamily="18" charset="0"/>
                <a:cs typeface="Times New Roman" panose="02020603050405020304" pitchFamily="18" charset="0"/>
              </a:rPr>
              <a:t>educaion</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3. Federal spending increased because of the wars in Iraq and Afghanistan and the Global War on Terrorism and the Federal Budget deficit increased as well. This spending was following a long reduction in defense spending during the Clinton Administration.</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4. A housing price bubble began in 2004 ending in 2007 and with the start of the Great Recession at the end of the Bush Administration’s term in 2008.</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5. To avoid worsening the financial crisis the Economic Stimulus Act of 2008 created lump sum tax rebates to avoid recession and the Troubled Asset Relief Program and the Emergency Stabilization Act were passed in 2008.</a:t>
            </a:r>
            <a:endParaRPr lang="en-US" sz="1600" dirty="0">
              <a:latin typeface="Times New Roman" panose="02020603050405020304" pitchFamily="18" charset="0"/>
              <a:cs typeface="Times New Roman" panose="02020603050405020304" pitchFamily="18" charset="0"/>
            </a:endParaRPr>
          </a:p>
          <a:p>
            <a:pPr>
              <a:buNone/>
            </a:pP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School of Business George Mason University</a:t>
            </a:r>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pPr/>
              <a:t>9</a:t>
            </a:fld>
            <a:endParaRPr lang="nl-BE"/>
          </a:p>
        </p:txBody>
      </p:sp>
      <p:sp>
        <p:nvSpPr>
          <p:cNvPr id="6" name="Title 1"/>
          <p:cNvSpPr>
            <a:spLocks noGrp="1"/>
          </p:cNvSpPr>
          <p:nvPr>
            <p:ph type="title"/>
          </p:nvPr>
        </p:nvSpPr>
        <p:spPr/>
        <p:txBody>
          <a:bodyPr>
            <a:normAutofit/>
          </a:bodyPr>
          <a:lstStyle/>
          <a:p>
            <a:r>
              <a:rPr lang="en-US" altLang="en-US" sz="2800" b="1" dirty="0">
                <a:latin typeface="Times New Roman" pitchFamily="18" charset="0"/>
              </a:rPr>
              <a:t>What Can Presidents Actually Do For the </a:t>
            </a:r>
            <a:r>
              <a:rPr lang="en-US" altLang="en-US" sz="2800" b="1" dirty="0" smtClean="0">
                <a:latin typeface="Times New Roman" pitchFamily="18" charset="0"/>
              </a:rPr>
              <a:t>Economy?</a:t>
            </a:r>
            <a:br>
              <a:rPr lang="en-US" altLang="en-US" sz="2800" b="1" dirty="0" smtClean="0">
                <a:latin typeface="Times New Roman" pitchFamily="18" charset="0"/>
              </a:rPr>
            </a:br>
            <a:r>
              <a:rPr lang="en-US" altLang="en-US" sz="2800" b="1" dirty="0" smtClean="0">
                <a:latin typeface="Times New Roman" pitchFamily="18" charset="0"/>
              </a:rPr>
              <a:t>Narrative</a:t>
            </a:r>
            <a:endParaRPr lang="en-US" sz="2800" dirty="0"/>
          </a:p>
        </p:txBody>
      </p:sp>
    </p:spTree>
    <p:extLst>
      <p:ext uri="{BB962C8B-B14F-4D97-AF65-F5344CB8AC3E}">
        <p14:creationId xmlns:p14="http://schemas.microsoft.com/office/powerpoint/2010/main" val="1803133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1062</TotalTime>
  <Words>601</Words>
  <Application>Microsoft Office PowerPoint</Application>
  <PresentationFormat>On-screen Show (4:3)</PresentationFormat>
  <Paragraphs>187</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OLLI Lecture March 22, 2016   What Can Presidents Actually Do For the Economy?©</vt:lpstr>
      <vt:lpstr>What Can Presidents Actually Do For the Economy?</vt:lpstr>
      <vt:lpstr>What Can Presidents Actually Do For the Economy?</vt:lpstr>
      <vt:lpstr>What Can Presidents Actually Do For the Economy?</vt:lpstr>
      <vt:lpstr>What Can Presidents Actually Do For the Economy?</vt:lpstr>
      <vt:lpstr>What Can Presidents Actually Do For the Economy? Narrative</vt:lpstr>
      <vt:lpstr>What Can Presidents Actually Do For the Economy? Narrative</vt:lpstr>
      <vt:lpstr>What Can Presidents Actually Do For the Economy? Narrative</vt:lpstr>
      <vt:lpstr>What Can Presidents Actually Do For the Economy? Narrative</vt:lpstr>
      <vt:lpstr>What Can Presidents Actually Do For the Economy? Narrative</vt:lpstr>
      <vt:lpstr>What Can Presidents Actually Do For the Economy? Narrative</vt:lpstr>
      <vt:lpstr>What Can Presidents Actually Do For the Economy? Conclusion</vt:lpstr>
      <vt:lpstr>PowerPoint Presentation</vt:lpstr>
      <vt:lpstr>PowerPoint Presentation</vt:lpstr>
      <vt:lpstr>PowerPoint Presentation</vt:lpstr>
      <vt:lpstr>PowerPoint Presentation</vt:lpstr>
      <vt:lpstr>PowerPoint Presentation</vt:lpstr>
      <vt:lpstr>Federal Government Consumption Expenditures and National Defense Contribution to GDP</vt:lpstr>
      <vt:lpstr>Real Nonresidential Fixed Investment and by Domestic Business</vt:lpstr>
      <vt:lpstr>Interest Rates and Personal Consumption Expenditure Inflation: (1978- 2016)</vt:lpstr>
      <vt:lpstr>Interest Rates and Personal Consumption Expenditure Inflation: (1978- 2016)</vt:lpstr>
      <vt:lpstr> </vt:lpstr>
    </vt:vector>
  </TitlesOfParts>
  <Company>Federal Reserve Bank of St. Louis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FRED Dashboard</dc:subject>
  <dc:creator>Research - Federal Reserve Bank of St. Louis</dc:creator>
  <dc:description>https://research.stlouisfed.org/fred2/graph/fredgraph.png?hires=1&amp;width=670&amp;g=3P4x
Real Gross Domestic Product
BEA Account Code: A191RX1
Real gross domestic product is the inflation adjusted value of the goods and services produced by labor and property located in the United States. 
For more information see the Guide to the National Income and Product Accounts of the United States (NIPA) - (http://www.bea.gov/national/pdf/nipaguid.pdf)
Source: US. Bureau of Economic Analysis
Release: Gross Domestic Product
Crude Oil Prices: West Texas Intermediate (WTI) - Cushing, Oklahoma
Definitions, Sources and Explanatory Notes:
http://www.eia.doe.gov/dnav/pet/TblDefs/pet_pri_spt_tbldef2.asp
Source: US. Energy Information Administration
Release: Spot Prices
Real Potential Gross Domestic Product
Real potential GDP is the CBO’s estimate of the output the economy would produce with a high rate of use of its capital and labor resources. The data is adjusted to remove the effects of inflation.
Source: US. Congressional Budget Office
Release: Budget and Economic Outlook</dc:description>
  <cp:lastModifiedBy>Gerald A. Hanweck</cp:lastModifiedBy>
  <cp:revision>85</cp:revision>
  <cp:lastPrinted>2016-03-21T22:29:11Z</cp:lastPrinted>
  <dcterms:created xsi:type="dcterms:W3CDTF">2016-03-17T17:58:19Z</dcterms:created>
  <dcterms:modified xsi:type="dcterms:W3CDTF">2016-03-24T15:30:24Z</dcterms:modified>
</cp:coreProperties>
</file>