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67" r:id="rId4"/>
    <p:sldId id="263" r:id="rId5"/>
    <p:sldId id="259" r:id="rId6"/>
    <p:sldId id="260" r:id="rId7"/>
    <p:sldId id="261" r:id="rId8"/>
    <p:sldId id="266" r:id="rId9"/>
    <p:sldId id="262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9D20D-AB05-4987-B73F-5CF2A082B56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293DE-BCFE-4DD6-96DE-6E374D78B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February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“I’m retired. Now what?”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C94B-8D25-48DB-8327-6640667FFE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A8DF-B60C-49A9-9EEB-43C99664E81E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C94B-8D25-48DB-8327-6640667FF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A8DF-B60C-49A9-9EEB-43C99664E81E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C94B-8D25-48DB-8327-6640667FF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A8DF-B60C-49A9-9EEB-43C99664E81E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C94B-8D25-48DB-8327-6640667FF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A8DF-B60C-49A9-9EEB-43C99664E81E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C94B-8D25-48DB-8327-6640667FF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A8DF-B60C-49A9-9EEB-43C99664E81E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C94B-8D25-48DB-8327-6640667FF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A8DF-B60C-49A9-9EEB-43C99664E81E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C94B-8D25-48DB-8327-6640667FF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A8DF-B60C-49A9-9EEB-43C99664E81E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C94B-8D25-48DB-8327-6640667FF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A8DF-B60C-49A9-9EEB-43C99664E81E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C94B-8D25-48DB-8327-6640667FF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A8DF-B60C-49A9-9EEB-43C99664E81E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C94B-8D25-48DB-8327-6640667FF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A8DF-B60C-49A9-9EEB-43C99664E81E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CC94B-8D25-48DB-8327-6640667FF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2A8DF-B60C-49A9-9EEB-43C99664E81E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CC94B-8D25-48DB-8327-6640667FF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delity.com/bin-public/060_www_fidelity_com/documents/Generic_WPOFIN.pdf" TargetMode="External"/><Relationship Id="rId2" Type="http://schemas.openxmlformats.org/officeDocument/2006/relationships/hyperlink" Target="https://www.fidelity.com/wealth-management/wealth-plann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F203  Retired with Questions: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Preparing for retirement without a pension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How we did it, so far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4800600"/>
            <a:ext cx="739140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200" dirty="0"/>
              <a:t>Lou </a:t>
            </a:r>
            <a:r>
              <a:rPr lang="en-US" sz="3200" dirty="0" smtClean="0"/>
              <a:t>Coglianese</a:t>
            </a:r>
          </a:p>
          <a:p>
            <a:pPr lvl="0" algn="ctr">
              <a:spcBef>
                <a:spcPct val="20000"/>
              </a:spcBef>
            </a:pPr>
            <a:r>
              <a:rPr lang="en-US" sz="3200" dirty="0" smtClean="0"/>
              <a:t>February 2014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Creating the Plan</a:t>
            </a:r>
          </a:p>
          <a:p>
            <a:pPr lvl="1"/>
            <a:r>
              <a:rPr lang="en-US" dirty="0" smtClean="0"/>
              <a:t>What will life be like, how do we fund it</a:t>
            </a:r>
          </a:p>
          <a:p>
            <a:r>
              <a:rPr lang="en-US" dirty="0" smtClean="0"/>
              <a:t>Budgeting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 a bad word</a:t>
            </a:r>
          </a:p>
          <a:p>
            <a:r>
              <a:rPr lang="en-US" dirty="0" smtClean="0"/>
              <a:t>Income</a:t>
            </a:r>
          </a:p>
          <a:p>
            <a:pPr lvl="1"/>
            <a:r>
              <a:rPr lang="en-US" dirty="0" smtClean="0"/>
              <a:t>Sources and stability </a:t>
            </a:r>
          </a:p>
          <a:p>
            <a:r>
              <a:rPr lang="en-US" dirty="0" smtClean="0"/>
              <a:t>Evaluating the plan</a:t>
            </a:r>
          </a:p>
          <a:p>
            <a:pPr lvl="1"/>
            <a:r>
              <a:rPr lang="en-US" dirty="0" smtClean="0"/>
              <a:t>What makes us believe we’ll come out all right</a:t>
            </a:r>
          </a:p>
          <a:p>
            <a:r>
              <a:rPr lang="en-US" dirty="0" smtClean="0"/>
              <a:t>Managing the plan</a:t>
            </a:r>
          </a:p>
          <a:p>
            <a:pPr lvl="1"/>
            <a:r>
              <a:rPr lang="en-US" dirty="0" smtClean="0"/>
              <a:t>What, When and How to track things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Looking at the very topics that came up in this group at the first session</a:t>
            </a:r>
          </a:p>
          <a:p>
            <a:pPr lvl="1"/>
            <a:r>
              <a:rPr lang="en-US" dirty="0" smtClean="0"/>
              <a:t>Where do we want live? </a:t>
            </a:r>
          </a:p>
          <a:p>
            <a:pPr lvl="1"/>
            <a:r>
              <a:rPr lang="en-US" dirty="0" smtClean="0"/>
              <a:t>How do we want to live?</a:t>
            </a:r>
          </a:p>
          <a:p>
            <a:pPr lvl="1"/>
            <a:r>
              <a:rPr lang="en-US" dirty="0" smtClean="0"/>
              <a:t>How will that change over time?</a:t>
            </a:r>
          </a:p>
          <a:p>
            <a:pPr lvl="2"/>
            <a:r>
              <a:rPr lang="en-US" dirty="0" smtClean="0"/>
              <a:t>How will age affect what we want to do vs. what we’d be able to do</a:t>
            </a:r>
          </a:p>
          <a:p>
            <a:pPr lvl="2"/>
            <a:r>
              <a:rPr lang="en-US" dirty="0" smtClean="0"/>
              <a:t>When will we need to go to independent/assisted living</a:t>
            </a:r>
          </a:p>
          <a:p>
            <a:pPr lvl="1"/>
            <a:r>
              <a:rPr lang="en-US" dirty="0" smtClean="0"/>
              <a:t>Can we afford it?</a:t>
            </a:r>
          </a:p>
          <a:p>
            <a:pPr lvl="1"/>
            <a:r>
              <a:rPr lang="en-US" dirty="0" smtClean="0"/>
              <a:t>What income do we have?</a:t>
            </a:r>
          </a:p>
          <a:p>
            <a:pPr lvl="1"/>
            <a:r>
              <a:rPr lang="en-US" dirty="0" smtClean="0"/>
              <a:t>What income can we generate?</a:t>
            </a:r>
          </a:p>
          <a:p>
            <a:pPr lvl="1"/>
            <a:r>
              <a:rPr lang="en-US" dirty="0" smtClean="0"/>
              <a:t>Do we have the assets to last?</a:t>
            </a:r>
          </a:p>
          <a:p>
            <a:pPr lvl="1"/>
            <a:r>
              <a:rPr lang="en-US" dirty="0" smtClean="0"/>
              <a:t>How much do we plan to leave to others?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We started with a simple list </a:t>
            </a:r>
          </a:p>
          <a:p>
            <a:pPr marL="1371600" lvl="2" indent="-514350"/>
            <a:r>
              <a:rPr lang="en-US" dirty="0" smtClean="0"/>
              <a:t>Goals: Activities, health, social, intellectual, community, family,….</a:t>
            </a:r>
          </a:p>
          <a:p>
            <a:pPr marL="1371600" lvl="2" indent="-514350"/>
            <a:r>
              <a:rPr lang="en-US" dirty="0" smtClean="0"/>
              <a:t>Tactics: For each of the goals above, general descriptions of how to achieve the goal, e.g., “Travel to visit family members regularly”</a:t>
            </a:r>
          </a:p>
          <a:p>
            <a:pPr marL="1371600" lvl="2" indent="-514350"/>
            <a:r>
              <a:rPr lang="en-US" dirty="0" smtClean="0"/>
              <a:t>Implementations: Specific actions to be taken</a:t>
            </a:r>
          </a:p>
          <a:p>
            <a:pPr marL="1371600" lvl="2" indent="-514350"/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Fleshed it out with some templates from OLLI courses</a:t>
            </a:r>
          </a:p>
          <a:p>
            <a:pPr marL="1371600" lvl="2" indent="-514350"/>
            <a:r>
              <a:rPr lang="en-US" dirty="0" smtClean="0"/>
              <a:t>Investment goals, family documentation, and others</a:t>
            </a:r>
          </a:p>
          <a:p>
            <a:pPr marL="1371600" lvl="2" indent="-514350"/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Asked financial advisors if their companies had a planning template </a:t>
            </a:r>
          </a:p>
          <a:p>
            <a:pPr marL="1371600" lvl="2" indent="-514350"/>
            <a:r>
              <a:rPr lang="en-US" dirty="0" smtClean="0"/>
              <a:t>Settled on: Fidelity’s Wealth Planning </a:t>
            </a:r>
            <a:r>
              <a:rPr lang="en-US" dirty="0"/>
              <a:t>O</a:t>
            </a:r>
            <a:r>
              <a:rPr lang="en-US" dirty="0" smtClean="0"/>
              <a:t>verview at</a:t>
            </a:r>
          </a:p>
          <a:p>
            <a:pPr marL="1828800" lvl="3" indent="-514350"/>
            <a:r>
              <a:rPr lang="en-US" dirty="0" smtClean="0">
                <a:hlinkClick r:id="rId2"/>
              </a:rPr>
              <a:t>https://www.fidelity.com/wealth-management/wealth-planning</a:t>
            </a:r>
            <a:r>
              <a:rPr lang="en-US" dirty="0" smtClean="0"/>
              <a:t> or at</a:t>
            </a:r>
          </a:p>
          <a:p>
            <a:pPr marL="1828800" lvl="3" indent="-514350"/>
            <a:r>
              <a:rPr lang="en-US" dirty="0" smtClean="0">
                <a:hlinkClick r:id="rId3"/>
              </a:rPr>
              <a:t>https://www.fidelity.com/bin-public/060_www_fidelity_com/documents/Generic_WPOFIN.pdf</a:t>
            </a:r>
            <a:r>
              <a:rPr lang="en-US" dirty="0" smtClean="0"/>
              <a:t> </a:t>
            </a:r>
          </a:p>
          <a:p>
            <a:pPr marL="1371600" lvl="2" indent="-514350">
              <a:buFont typeface="+mj-lt"/>
              <a:buAutoNum type="arabicPeriod"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the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The key idea</a:t>
            </a:r>
          </a:p>
          <a:p>
            <a:pPr lvl="1"/>
            <a:r>
              <a:rPr lang="en-US" dirty="0" smtClean="0"/>
              <a:t>How could we tell if our money would last if we didn’t know how much we spend</a:t>
            </a:r>
          </a:p>
          <a:p>
            <a:endParaRPr lang="en-US" dirty="0" smtClean="0"/>
          </a:p>
          <a:p>
            <a:r>
              <a:rPr lang="en-US" dirty="0" smtClean="0"/>
              <a:t>We created a simple budget structure (in Quicken)</a:t>
            </a:r>
          </a:p>
          <a:p>
            <a:pPr lvl="1"/>
            <a:r>
              <a:rPr lang="en-US" dirty="0" smtClean="0"/>
              <a:t>Essential expenses (food, housing, health, etc)</a:t>
            </a:r>
          </a:p>
          <a:p>
            <a:pPr lvl="1"/>
            <a:r>
              <a:rPr lang="en-US" dirty="0" smtClean="0"/>
              <a:t>Discretionary expenses (hobbies, travel, et)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used history as a guide to estimate future spend</a:t>
            </a:r>
          </a:p>
          <a:p>
            <a:pPr lvl="1"/>
            <a:r>
              <a:rPr lang="en-US" dirty="0" smtClean="0"/>
              <a:t>Looking at checking account and credit card statements.</a:t>
            </a:r>
          </a:p>
          <a:p>
            <a:pPr lvl="2"/>
            <a:r>
              <a:rPr lang="en-US" dirty="0" smtClean="0"/>
              <a:t>How much did we spend on various items while we were still working? </a:t>
            </a:r>
          </a:p>
          <a:p>
            <a:pPr lvl="2"/>
            <a:r>
              <a:rPr lang="en-US" dirty="0" smtClean="0"/>
              <a:t>How much did we spend on those items over the last few years?</a:t>
            </a:r>
          </a:p>
          <a:p>
            <a:pPr lvl="1"/>
            <a:r>
              <a:rPr lang="en-US" dirty="0" smtClean="0"/>
              <a:t>What about spending that wasn’t recorded (mostly ATM withdrawals)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much do we expect to spend in retirement?</a:t>
            </a:r>
          </a:p>
          <a:p>
            <a:pPr lvl="1"/>
            <a:r>
              <a:rPr lang="en-US" dirty="0" smtClean="0"/>
              <a:t>How much more will we spend? (fun, health, etc.)</a:t>
            </a:r>
          </a:p>
          <a:p>
            <a:pPr lvl="1"/>
            <a:r>
              <a:rPr lang="en-US" dirty="0" smtClean="0"/>
              <a:t>What will be less?</a:t>
            </a:r>
          </a:p>
          <a:p>
            <a:pPr lvl="1"/>
            <a:r>
              <a:rPr lang="en-US" dirty="0" smtClean="0"/>
              <a:t>Will things change in our 70s? Our 80s?</a:t>
            </a:r>
          </a:p>
          <a:p>
            <a:pPr lvl="1"/>
            <a:r>
              <a:rPr lang="en-US" dirty="0" smtClean="0"/>
              <a:t>When will we plan to be in Independent or Assisted Living? </a:t>
            </a:r>
          </a:p>
          <a:p>
            <a:pPr lvl="1"/>
            <a:r>
              <a:rPr lang="en-US" dirty="0" smtClean="0"/>
              <a:t>Will we downsize our house before Independent/Assisted Living?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 check things made sense, we compared actual spend to the budget for a few years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Income – “Generating the paycheck”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key is to be comfortable with the plan</a:t>
            </a:r>
          </a:p>
          <a:p>
            <a:pPr lvl="1"/>
            <a:r>
              <a:rPr lang="en-US" dirty="0" smtClean="0"/>
              <a:t>For us it’s variation of the “bucket plan”</a:t>
            </a:r>
          </a:p>
          <a:p>
            <a:pPr lvl="1"/>
            <a:r>
              <a:rPr lang="en-US" dirty="0" smtClean="0"/>
              <a:t>Needs</a:t>
            </a:r>
          </a:p>
          <a:p>
            <a:pPr lvl="2"/>
            <a:r>
              <a:rPr lang="en-US" dirty="0" smtClean="0"/>
              <a:t>60s: Get most cash flow from investments. </a:t>
            </a:r>
          </a:p>
          <a:p>
            <a:pPr lvl="2"/>
            <a:r>
              <a:rPr lang="en-US" dirty="0" smtClean="0"/>
              <a:t>70s: Harvest regular cash flows along with investments</a:t>
            </a:r>
          </a:p>
          <a:p>
            <a:pPr lvl="3"/>
            <a:r>
              <a:rPr lang="en-US" dirty="0" smtClean="0"/>
              <a:t>Regular flows include a small pension, annuities and SSA</a:t>
            </a:r>
          </a:p>
          <a:p>
            <a:pPr lvl="2"/>
            <a:r>
              <a:rPr lang="en-US" dirty="0" smtClean="0"/>
              <a:t>80s+: Deal with inflation eroding pension and annuities. Also manage changes in expenses.</a:t>
            </a:r>
          </a:p>
          <a:p>
            <a:pPr lvl="1"/>
            <a:r>
              <a:rPr lang="en-US" dirty="0" smtClean="0"/>
              <a:t>Plan for the portfolio</a:t>
            </a:r>
          </a:p>
          <a:p>
            <a:pPr lvl="2"/>
            <a:r>
              <a:rPr lang="en-US" dirty="0" smtClean="0"/>
              <a:t>Make sure there is very safe portion for cash flows until 70</a:t>
            </a:r>
          </a:p>
          <a:p>
            <a:pPr lvl="2"/>
            <a:r>
              <a:rPr lang="en-US" dirty="0" smtClean="0"/>
              <a:t>Make sure the rest of the portfolio is structured for long term growth</a:t>
            </a:r>
          </a:p>
          <a:p>
            <a:pPr lvl="2"/>
            <a:r>
              <a:rPr lang="en-US" dirty="0" smtClean="0"/>
              <a:t>Be prepared to spend down the entire portfolio after age </a:t>
            </a:r>
            <a:r>
              <a:rPr lang="en-US" dirty="0" smtClean="0"/>
              <a:t>85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Evaluating the financial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make us believe we’ll come out all right</a:t>
            </a:r>
          </a:p>
          <a:p>
            <a:pPr lvl="1"/>
            <a:r>
              <a:rPr lang="en-US" dirty="0" smtClean="0"/>
              <a:t>Experience with tracking our spending</a:t>
            </a:r>
          </a:p>
          <a:p>
            <a:pPr lvl="1"/>
            <a:r>
              <a:rPr lang="en-US" dirty="0" smtClean="0"/>
              <a:t>Rules of thumb (3-4% rule)</a:t>
            </a:r>
          </a:p>
          <a:p>
            <a:pPr lvl="1"/>
            <a:r>
              <a:rPr lang="en-US" dirty="0" smtClean="0"/>
              <a:t>Evaluations by multiple sources</a:t>
            </a:r>
          </a:p>
          <a:p>
            <a:pPr lvl="1"/>
            <a:r>
              <a:rPr lang="en-US" dirty="0" smtClean="0"/>
              <a:t>Experience of acquaintances</a:t>
            </a:r>
          </a:p>
          <a:p>
            <a:pPr lvl="1"/>
            <a:r>
              <a:rPr lang="en-US" dirty="0" smtClean="0"/>
              <a:t>Simple straight line analysis</a:t>
            </a:r>
          </a:p>
          <a:p>
            <a:pPr lvl="2"/>
            <a:r>
              <a:rPr lang="en-US" dirty="0" smtClean="0"/>
              <a:t>Portfolio return vs. inflation </a:t>
            </a:r>
            <a:endParaRPr lang="en-US" dirty="0"/>
          </a:p>
          <a:p>
            <a:pPr lvl="1"/>
            <a:r>
              <a:rPr lang="en-US" dirty="0" smtClean="0"/>
              <a:t>“Monte Carlo” Simulations</a:t>
            </a:r>
          </a:p>
          <a:p>
            <a:pPr lvl="2"/>
            <a:r>
              <a:rPr lang="en-US" dirty="0" smtClean="0"/>
              <a:t>Various sites I heard about through OLLI</a:t>
            </a:r>
          </a:p>
          <a:p>
            <a:pPr lvl="2"/>
            <a:r>
              <a:rPr lang="en-US" dirty="0" smtClean="0"/>
              <a:t>Fidelity Retirement Income Planner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Simulation Example</a:t>
            </a:r>
            <a:br>
              <a:rPr lang="en-US" dirty="0" smtClean="0"/>
            </a:br>
            <a:r>
              <a:rPr lang="en-US" sz="3600" i="1" dirty="0" smtClean="0"/>
              <a:t>Fidelity’s Retirement Income Planner</a:t>
            </a:r>
            <a:br>
              <a:rPr lang="en-US" sz="3600" i="1" dirty="0" smtClean="0"/>
            </a:br>
            <a:r>
              <a:rPr lang="en-US" sz="2000" dirty="0" smtClean="0"/>
              <a:t>(complicated version)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500" dirty="0" smtClean="0"/>
              <a:t>Inputs</a:t>
            </a:r>
            <a:endParaRPr lang="en-US" dirty="0" smtClean="0"/>
          </a:p>
          <a:p>
            <a:pPr lvl="1"/>
            <a:r>
              <a:rPr lang="en-US" dirty="0" smtClean="0"/>
              <a:t>External Income and sources</a:t>
            </a:r>
          </a:p>
          <a:p>
            <a:pPr lvl="2"/>
            <a:r>
              <a:rPr lang="en-US" dirty="0" smtClean="0"/>
              <a:t>With changes over time </a:t>
            </a:r>
          </a:p>
          <a:p>
            <a:pPr lvl="2"/>
            <a:r>
              <a:rPr lang="en-US" dirty="0" smtClean="0"/>
              <a:t>Including one time incomes</a:t>
            </a:r>
          </a:p>
          <a:p>
            <a:pPr lvl="1"/>
            <a:r>
              <a:rPr lang="en-US" dirty="0" smtClean="0"/>
              <a:t>Investment Assets </a:t>
            </a:r>
          </a:p>
          <a:p>
            <a:pPr lvl="2"/>
            <a:r>
              <a:rPr lang="en-US" dirty="0" smtClean="0"/>
              <a:t>All assets in all accounts</a:t>
            </a:r>
          </a:p>
          <a:p>
            <a:pPr lvl="1"/>
            <a:r>
              <a:rPr lang="en-US" dirty="0" smtClean="0"/>
              <a:t>Expenses 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y category and subcategory </a:t>
            </a:r>
          </a:p>
          <a:p>
            <a:pPr lvl="2"/>
            <a:r>
              <a:rPr lang="en-US" dirty="0" smtClean="0"/>
              <a:t>Varied over time</a:t>
            </a:r>
          </a:p>
          <a:p>
            <a:pPr lvl="2"/>
            <a:r>
              <a:rPr lang="en-US" dirty="0" smtClean="0"/>
              <a:t>Including infrequent large expenses (</a:t>
            </a:r>
            <a:r>
              <a:rPr lang="en-US" dirty="0" err="1" smtClean="0"/>
              <a:t>eg</a:t>
            </a:r>
            <a:r>
              <a:rPr lang="en-US" dirty="0" smtClean="0"/>
              <a:t>, a car)</a:t>
            </a:r>
          </a:p>
          <a:p>
            <a:pPr lvl="1"/>
            <a:r>
              <a:rPr lang="en-US" dirty="0" smtClean="0"/>
              <a:t>How long we each expect to live </a:t>
            </a:r>
          </a:p>
          <a:p>
            <a:r>
              <a:rPr lang="en-US" sz="3500" dirty="0" smtClean="0"/>
              <a:t>Outputs</a:t>
            </a:r>
            <a:endParaRPr lang="en-US" dirty="0" smtClean="0"/>
          </a:p>
          <a:p>
            <a:pPr lvl="1"/>
            <a:r>
              <a:rPr lang="en-US" dirty="0" smtClean="0"/>
              <a:t>Assets remaining at end or shortfall</a:t>
            </a:r>
          </a:p>
          <a:p>
            <a:pPr lvl="1"/>
            <a:r>
              <a:rPr lang="en-US" dirty="0" smtClean="0"/>
              <a:t>Year by year expenses, taxes, income, RMDs and asset balance</a:t>
            </a:r>
          </a:p>
          <a:p>
            <a:pPr lvl="1"/>
            <a:r>
              <a:rPr lang="en-US" dirty="0" smtClean="0"/>
              <a:t>Some risk warnings</a:t>
            </a:r>
          </a:p>
          <a:p>
            <a:pPr lvl="1"/>
            <a:endParaRPr lang="en-US" dirty="0" smtClean="0"/>
          </a:p>
          <a:p>
            <a:r>
              <a:rPr lang="en-US" sz="3500" dirty="0" smtClean="0"/>
              <a:t>What if’s</a:t>
            </a:r>
            <a:endParaRPr lang="en-US" sz="3500" dirty="0"/>
          </a:p>
          <a:p>
            <a:pPr lvl="1"/>
            <a:r>
              <a:rPr lang="en-US" dirty="0" smtClean="0"/>
              <a:t>The input values were different</a:t>
            </a:r>
          </a:p>
          <a:p>
            <a:pPr lvl="1"/>
            <a:r>
              <a:rPr lang="en-US" dirty="0" smtClean="0"/>
              <a:t>Inflation were higher</a:t>
            </a:r>
          </a:p>
          <a:p>
            <a:pPr lvl="1"/>
            <a:r>
              <a:rPr lang="en-US" dirty="0" smtClean="0"/>
              <a:t>We changed our asset allocation mix</a:t>
            </a:r>
          </a:p>
          <a:p>
            <a:pPr lvl="1"/>
            <a:r>
              <a:rPr lang="en-US" dirty="0" smtClean="0"/>
              <a:t>We sell our house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500" dirty="0"/>
              <a:t>What it does</a:t>
            </a:r>
          </a:p>
          <a:p>
            <a:pPr lvl="1"/>
            <a:r>
              <a:rPr lang="en-US" dirty="0" smtClean="0"/>
              <a:t>Runs 250 simulations of market returns against my portfolio</a:t>
            </a:r>
          </a:p>
          <a:p>
            <a:pPr lvl="1"/>
            <a:r>
              <a:rPr lang="en-US" dirty="0" smtClean="0"/>
              <a:t>Calculates RMDs needed</a:t>
            </a:r>
          </a:p>
          <a:p>
            <a:pPr lvl="1"/>
            <a:r>
              <a:rPr lang="en-US" dirty="0" smtClean="0"/>
              <a:t>Simulates yearly withdrawals from accounts in a tax appropriate way</a:t>
            </a:r>
          </a:p>
          <a:p>
            <a:pPr lvl="1"/>
            <a:r>
              <a:rPr lang="en-US" dirty="0" smtClean="0"/>
              <a:t>Estimates taxes on assets and withdrawals (poorly)</a:t>
            </a:r>
          </a:p>
          <a:p>
            <a:pPr lvl="1"/>
            <a:r>
              <a:rPr lang="en-US" dirty="0" smtClean="0"/>
              <a:t>Escalates expenses by inflation (with healthcare much more than everything else)</a:t>
            </a:r>
          </a:p>
          <a:p>
            <a:pPr lvl="1"/>
            <a:r>
              <a:rPr lang="en-US" dirty="0" smtClean="0"/>
              <a:t>Throws away the worst 25 results (10% of the simulations</a:t>
            </a:r>
          </a:p>
          <a:p>
            <a:pPr lvl="1"/>
            <a:endParaRPr lang="en-US" dirty="0"/>
          </a:p>
          <a:p>
            <a:r>
              <a:rPr lang="en-US" dirty="0" smtClean="0"/>
              <a:t>Risks</a:t>
            </a:r>
          </a:p>
          <a:p>
            <a:pPr lvl="1"/>
            <a:r>
              <a:rPr lang="en-US" dirty="0" smtClean="0"/>
              <a:t>Are the simulations reasonable approximation of the future?</a:t>
            </a:r>
          </a:p>
          <a:p>
            <a:pPr lvl="1"/>
            <a:r>
              <a:rPr lang="en-US" dirty="0" smtClean="0"/>
              <a:t>Will my assets behave like the market averages</a:t>
            </a:r>
            <a:endParaRPr lang="en-US" dirty="0"/>
          </a:p>
          <a:p>
            <a:pPr lvl="1"/>
            <a:r>
              <a:rPr lang="en-US" dirty="0" smtClean="0"/>
              <a:t>Are my estimates of future spend close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Managing the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Monthly</a:t>
            </a:r>
          </a:p>
          <a:p>
            <a:pPr lvl="1"/>
            <a:r>
              <a:rPr lang="en-US" dirty="0" smtClean="0"/>
              <a:t>Track this year’s spend </a:t>
            </a:r>
            <a:r>
              <a:rPr lang="en-US" dirty="0" err="1" smtClean="0"/>
              <a:t>vs</a:t>
            </a:r>
            <a:r>
              <a:rPr lang="en-US" dirty="0" smtClean="0"/>
              <a:t> budget</a:t>
            </a:r>
          </a:p>
          <a:p>
            <a:pPr lvl="1"/>
            <a:r>
              <a:rPr lang="en-US" dirty="0" smtClean="0"/>
              <a:t>Discuss changes in spend for this year</a:t>
            </a:r>
          </a:p>
          <a:p>
            <a:pPr lvl="1"/>
            <a:r>
              <a:rPr lang="en-US" dirty="0" smtClean="0"/>
              <a:t>Check up on “action items”</a:t>
            </a:r>
          </a:p>
          <a:p>
            <a:pPr lvl="2"/>
            <a:r>
              <a:rPr lang="en-US" dirty="0" smtClean="0"/>
              <a:t>What if…, Don’t know about…, Maybe we should look at…</a:t>
            </a:r>
          </a:p>
          <a:p>
            <a:r>
              <a:rPr lang="en-US" dirty="0" smtClean="0"/>
              <a:t>Quarterly</a:t>
            </a:r>
          </a:p>
          <a:p>
            <a:pPr lvl="1"/>
            <a:r>
              <a:rPr lang="en-US" dirty="0" smtClean="0"/>
              <a:t>Track investments and income</a:t>
            </a:r>
          </a:p>
          <a:p>
            <a:pPr lvl="1"/>
            <a:r>
              <a:rPr lang="en-US" dirty="0" smtClean="0"/>
              <a:t>Track actions we are taking against goals</a:t>
            </a:r>
          </a:p>
          <a:p>
            <a:pPr lvl="1"/>
            <a:r>
              <a:rPr lang="en-US" dirty="0" smtClean="0"/>
              <a:t>Track risks and what we are doing about them</a:t>
            </a:r>
          </a:p>
          <a:p>
            <a:pPr lvl="1"/>
            <a:r>
              <a:rPr lang="en-US" dirty="0" smtClean="0"/>
              <a:t>Track Assets vs. Plan</a:t>
            </a:r>
          </a:p>
          <a:p>
            <a:r>
              <a:rPr lang="en-US" dirty="0" smtClean="0"/>
              <a:t>Semi-Annually</a:t>
            </a:r>
          </a:p>
          <a:p>
            <a:pPr lvl="1"/>
            <a:r>
              <a:rPr lang="en-US" dirty="0" smtClean="0"/>
              <a:t>Rebalance investment portfolio</a:t>
            </a:r>
          </a:p>
          <a:p>
            <a:r>
              <a:rPr lang="en-US" dirty="0" smtClean="0"/>
              <a:t>Yearly</a:t>
            </a:r>
          </a:p>
          <a:p>
            <a:pPr lvl="1"/>
            <a:r>
              <a:rPr lang="en-US" dirty="0" smtClean="0"/>
              <a:t>Reward ourselves for the work we do</a:t>
            </a:r>
          </a:p>
          <a:p>
            <a:pPr lvl="1"/>
            <a:r>
              <a:rPr lang="en-US" dirty="0" smtClean="0"/>
              <a:t>Review goals, strategies and tactics and adjust them</a:t>
            </a:r>
          </a:p>
          <a:p>
            <a:pPr lvl="1"/>
            <a:r>
              <a:rPr lang="en-US" dirty="0" smtClean="0"/>
              <a:t>Update the budget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8990</TotalTime>
  <Words>877</Words>
  <Application>Microsoft Office PowerPoint</Application>
  <PresentationFormat>On-screen Show (4:3)</PresentationFormat>
  <Paragraphs>142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F203  Retired with Questions:  Preparing for retirement without a pension</vt:lpstr>
      <vt:lpstr>Topics</vt:lpstr>
      <vt:lpstr>Creating the Plan</vt:lpstr>
      <vt:lpstr>Creating the plan</vt:lpstr>
      <vt:lpstr>Creating the Budget</vt:lpstr>
      <vt:lpstr>Income – “Generating the paycheck”</vt:lpstr>
      <vt:lpstr>Evaluating the financial plan</vt:lpstr>
      <vt:lpstr>Simulation Example Fidelity’s Retirement Income Planner (complicated version)</vt:lpstr>
      <vt:lpstr>Managing the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retirement without a pension</dc:title>
  <dc:creator>Lou Coglianese</dc:creator>
  <cp:lastModifiedBy>Lou Coglianese</cp:lastModifiedBy>
  <cp:revision>18</cp:revision>
  <dcterms:created xsi:type="dcterms:W3CDTF">2014-02-04T14:17:50Z</dcterms:created>
  <dcterms:modified xsi:type="dcterms:W3CDTF">2015-01-29T14:56:10Z</dcterms:modified>
</cp:coreProperties>
</file>