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95" r:id="rId3"/>
    <p:sldId id="265" r:id="rId4"/>
    <p:sldId id="273" r:id="rId5"/>
    <p:sldId id="335" r:id="rId6"/>
    <p:sldId id="336" r:id="rId7"/>
    <p:sldId id="366" r:id="rId8"/>
    <p:sldId id="276" r:id="rId9"/>
    <p:sldId id="266" r:id="rId10"/>
    <p:sldId id="367" r:id="rId11"/>
    <p:sldId id="368" r:id="rId12"/>
    <p:sldId id="370" r:id="rId13"/>
    <p:sldId id="369" r:id="rId14"/>
    <p:sldId id="390" r:id="rId15"/>
    <p:sldId id="268" r:id="rId16"/>
    <p:sldId id="269" r:id="rId17"/>
    <p:sldId id="371" r:id="rId18"/>
    <p:sldId id="393" r:id="rId19"/>
    <p:sldId id="277" r:id="rId20"/>
    <p:sldId id="278" r:id="rId21"/>
    <p:sldId id="281" r:id="rId22"/>
    <p:sldId id="341" r:id="rId23"/>
    <p:sldId id="343" r:id="rId24"/>
    <p:sldId id="283" r:id="rId25"/>
    <p:sldId id="285" r:id="rId26"/>
    <p:sldId id="373" r:id="rId27"/>
    <p:sldId id="374" r:id="rId28"/>
    <p:sldId id="394" r:id="rId29"/>
    <p:sldId id="291" r:id="rId30"/>
    <p:sldId id="290" r:id="rId31"/>
    <p:sldId id="292" r:id="rId32"/>
    <p:sldId id="375" r:id="rId33"/>
    <p:sldId id="376" r:id="rId34"/>
    <p:sldId id="358" r:id="rId35"/>
    <p:sldId id="392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4" r:id="rId44"/>
    <p:sldId id="385" r:id="rId45"/>
    <p:sldId id="386" r:id="rId46"/>
    <p:sldId id="387" r:id="rId47"/>
    <p:sldId id="302" r:id="rId48"/>
    <p:sldId id="303" r:id="rId49"/>
    <p:sldId id="372" r:id="rId50"/>
    <p:sldId id="315" r:id="rId51"/>
    <p:sldId id="314" r:id="rId52"/>
    <p:sldId id="304" r:id="rId53"/>
    <p:sldId id="391" r:id="rId54"/>
    <p:sldId id="365" r:id="rId55"/>
    <p:sldId id="330" r:id="rId56"/>
    <p:sldId id="388" r:id="rId57"/>
    <p:sldId id="389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63DF8-07DB-45E9-BF90-5BF83A1FB59B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3BC21-601E-4C06-970C-A06E38353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1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5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2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7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7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3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3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1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9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4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1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646D5-2609-495C-8FF9-74E5AE57B4E2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EE351-9C70-4811-BBB3-EAD8C86316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9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AcD7hho9fs" TargetMode="External"/><Relationship Id="rId2" Type="http://schemas.openxmlformats.org/officeDocument/2006/relationships/hyperlink" Target="https://www.youtube.com/watch?v=pmiUloNbla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QMqWAiWPM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DZJPJV__bQ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wFTvC3JUKY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A961ER34C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History of Protest Music </a:t>
            </a:r>
            <a:br>
              <a:rPr lang="en-US" dirty="0" smtClean="0"/>
            </a:br>
            <a:r>
              <a:rPr lang="en-US" dirty="0" smtClean="0"/>
              <a:t>Class 4:</a:t>
            </a:r>
            <a:br>
              <a:rPr lang="en-US" dirty="0" smtClean="0"/>
            </a:br>
            <a:r>
              <a:rPr lang="en-US" dirty="0" smtClean="0"/>
              <a:t>Current issues and songs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Dunphy</a:t>
            </a:r>
          </a:p>
          <a:p>
            <a:r>
              <a:rPr lang="en-US" dirty="0" smtClean="0"/>
              <a:t>dunphyjj@aol.com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And the Band Played Waltzing Matilda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Turkish forces were well dug in</a:t>
            </a:r>
          </a:p>
          <a:p>
            <a:r>
              <a:rPr lang="en-US" sz="3600" dirty="0" smtClean="0"/>
              <a:t>After months of fruitless attempts to root them out, the troops were withdrawn in January 1916</a:t>
            </a:r>
          </a:p>
          <a:p>
            <a:r>
              <a:rPr lang="en-US" sz="3600" dirty="0" smtClean="0"/>
              <a:t>Many Australians and New Zealanders still believe their troops were squandered by British leaders</a:t>
            </a:r>
          </a:p>
        </p:txBody>
      </p:sp>
    </p:spTree>
    <p:extLst>
      <p:ext uri="{BB962C8B-B14F-4D97-AF65-F5344CB8AC3E}">
        <p14:creationId xmlns:p14="http://schemas.microsoft.com/office/powerpoint/2010/main" val="33512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And the Band Played Waltzing Matilda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Australian casualties – 8,700 killed, 19,400 wounded</a:t>
            </a:r>
          </a:p>
          <a:p>
            <a:r>
              <a:rPr lang="en-US" sz="2800" dirty="0" smtClean="0"/>
              <a:t>NZ casualties – 2,700 killed, 4,700 wounded</a:t>
            </a:r>
          </a:p>
          <a:p>
            <a:r>
              <a:rPr lang="en-US" sz="2800" dirty="0" smtClean="0"/>
              <a:t>WWI Australia population – 4.9 million, NZ – 1.1 million</a:t>
            </a:r>
          </a:p>
          <a:p>
            <a:r>
              <a:rPr lang="en-US" sz="2800" dirty="0" smtClean="0"/>
              <a:t>With US population of 323 million, equivalents would be: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Australia deaths – 573,500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NZ deaths – 792,800</a:t>
            </a:r>
          </a:p>
          <a:p>
            <a:r>
              <a:rPr lang="en-US" sz="2800" dirty="0" smtClean="0"/>
              <a:t>US deaths in all 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 wars – 615,600</a:t>
            </a:r>
          </a:p>
        </p:txBody>
      </p:sp>
    </p:spTree>
    <p:extLst>
      <p:ext uri="{BB962C8B-B14F-4D97-AF65-F5344CB8AC3E}">
        <p14:creationId xmlns:p14="http://schemas.microsoft.com/office/powerpoint/2010/main" val="39504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And the Band Played Waltzing Matilda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Bogle sang the song first in a competition, and after he finished there was dead silence and then thunderous applause</a:t>
            </a:r>
          </a:p>
          <a:p>
            <a:r>
              <a:rPr lang="en-US" sz="3600" dirty="0" smtClean="0"/>
              <a:t>Sung every April 25 at ANZAC Day celebrations</a:t>
            </a:r>
          </a:p>
          <a:p>
            <a:r>
              <a:rPr lang="en-US" sz="3600" dirty="0" smtClean="0"/>
              <a:t>Was voted one of the top 30 Australian songs of the 20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26009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And the Band Played Waltzing Matilda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Song uses as its theme the unofficial anthem of Australia “Waltzing Matilda”</a:t>
            </a:r>
          </a:p>
          <a:p>
            <a:r>
              <a:rPr lang="en-US" sz="2800" dirty="0" smtClean="0"/>
              <a:t>Contrast between the proud sendoff and the forgotten return</a:t>
            </a:r>
          </a:p>
          <a:p>
            <a:r>
              <a:rPr lang="en-US" sz="2800" dirty="0" smtClean="0"/>
              <a:t>When the old man is watching the parade, he is asking the same question as Country Joe did “what are we fighting for?”</a:t>
            </a:r>
          </a:p>
          <a:p>
            <a:r>
              <a:rPr lang="en-US" sz="2800" dirty="0" smtClean="0"/>
              <a:t>And, like Country Joe, the narrator states “I ask myself the same question.”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694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And the Band Played Waltzing Matilda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a 2009 interview, Bogle</a:t>
            </a:r>
            <a:r>
              <a:rPr lang="en-US" sz="2800" dirty="0"/>
              <a:t> said </a:t>
            </a:r>
            <a:endParaRPr lang="en-US" sz="2800" dirty="0" smtClean="0"/>
          </a:p>
          <a:p>
            <a:r>
              <a:rPr lang="en-US" sz="2800" dirty="0" smtClean="0"/>
              <a:t>“I wrote </a:t>
            </a:r>
            <a:r>
              <a:rPr lang="en-US" sz="2800" dirty="0"/>
              <a:t>it as an oblique comment on the Vietnam War which was in full swing… but while boys from Australia were dying there, people had hardly any idea where Vietnam </a:t>
            </a:r>
            <a:r>
              <a:rPr lang="en-US" sz="2800" dirty="0" smtClean="0"/>
              <a:t>was.”</a:t>
            </a:r>
          </a:p>
          <a:p>
            <a:r>
              <a:rPr lang="en-US" sz="2800" dirty="0" smtClean="0"/>
              <a:t>“Gallipoli </a:t>
            </a:r>
            <a:r>
              <a:rPr lang="en-US" sz="2800" dirty="0"/>
              <a:t>was a lot closer to the Australian ethos – every </a:t>
            </a:r>
            <a:r>
              <a:rPr lang="en-US" sz="2800" dirty="0" smtClean="0"/>
              <a:t>school kid </a:t>
            </a:r>
            <a:r>
              <a:rPr lang="en-US" sz="2800" dirty="0"/>
              <a:t>knew the story, so I set the song there</a:t>
            </a:r>
            <a:r>
              <a:rPr lang="en-US" sz="2800" dirty="0" smtClean="0"/>
              <a:t>.”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78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Bob Geldof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B. October 5,1951</a:t>
            </a:r>
            <a:endParaRPr lang="en-US" sz="3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2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80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Bob Geldof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Born in Ireland, and worked in a number of trades</a:t>
            </a:r>
          </a:p>
          <a:p>
            <a:r>
              <a:rPr lang="en-US" sz="3600" dirty="0" smtClean="0"/>
              <a:t>Moved to Canada, where among other things, hosted a children’s TV program</a:t>
            </a:r>
          </a:p>
          <a:p>
            <a:r>
              <a:rPr lang="en-US" sz="3600" dirty="0" smtClean="0"/>
              <a:t>Returned to Ireland in 1975 and formed the Boomtown Rats, a punk group</a:t>
            </a:r>
          </a:p>
          <a:p>
            <a:r>
              <a:rPr lang="en-US" sz="3600" dirty="0" smtClean="0"/>
              <a:t>Had a number of hits with that group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85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Bob Geldof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Called out a group of nuns on a TV program, bringing an end to the Boomtown Rats </a:t>
            </a:r>
          </a:p>
          <a:p>
            <a:r>
              <a:rPr lang="en-US" sz="3600" dirty="0" smtClean="0"/>
              <a:t>Started a solo career in 1986</a:t>
            </a:r>
          </a:p>
          <a:p>
            <a:r>
              <a:rPr lang="en-US" sz="3600" dirty="0" smtClean="0"/>
              <a:t>Played in the Amnesty International event, The Secret Policeman’s Other Ball </a:t>
            </a:r>
          </a:p>
          <a:p>
            <a:r>
              <a:rPr lang="en-US" sz="3600" dirty="0" smtClean="0"/>
              <a:t>Led to Band Aid and Live Aid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95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Bob Geldof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Since Geldof was born in the Republic of Ireland, he was awarded an Honorary Knight of the British Empire</a:t>
            </a:r>
          </a:p>
          <a:p>
            <a:r>
              <a:rPr lang="en-US" sz="3600" dirty="0" smtClean="0"/>
              <a:t>He is thus entitled to add KBE after his name</a:t>
            </a:r>
          </a:p>
          <a:p>
            <a:r>
              <a:rPr lang="en-US" sz="3600" dirty="0" smtClean="0"/>
              <a:t>But cannot officially be called “Sir”</a:t>
            </a:r>
          </a:p>
          <a:p>
            <a:r>
              <a:rPr lang="en-US" sz="3600" dirty="0" smtClean="0"/>
              <a:t>Not prevented him from the unofficial name of “Sir Bob”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0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dirty="0"/>
              <a:t>Do They Know it’s </a:t>
            </a:r>
            <a:r>
              <a:rPr lang="en-US" sz="5300" dirty="0" smtClean="0"/>
              <a:t>Christmas</a:t>
            </a:r>
            <a:r>
              <a:rPr lang="en-US" sz="4900" dirty="0" smtClean="0"/>
              <a:t>?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>
              <a:hlinkClick r:id="rId2"/>
            </a:endParaRP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www.youtube.com/watch?v=1AcD7hho9fs</a:t>
            </a:r>
            <a:endParaRPr lang="en-US" sz="2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7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recent songs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Address a multitude of issues</a:t>
            </a:r>
          </a:p>
          <a:p>
            <a:r>
              <a:rPr lang="en-US" dirty="0" smtClean="0"/>
              <a:t>Anti war and civil rights remain issues</a:t>
            </a:r>
          </a:p>
          <a:p>
            <a:r>
              <a:rPr lang="en-US" dirty="0" smtClean="0"/>
              <a:t>However, other issues have come to the fore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Police/minority relations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Hunger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International conflicts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Free expression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61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Band Aid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 1984, Geldof founded Band Aid in response to the hunger crisis in Ethiopia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song “Do They Know It’s Christmas”  was the biggest selling single in UK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Raised over 8 Million pounds for hunger relief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27909"/>
            <a:ext cx="5109278" cy="339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Band Aid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1984 version included: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Bono and Adam Clayton (U2)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Phil Collins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Boy George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George Michael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Simon leBon and other members of Duran Duran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Members of Bananarama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Robert “Kool” Bell and members of Kool and the Gang </a:t>
            </a:r>
          </a:p>
        </p:txBody>
      </p:sp>
    </p:spTree>
    <p:extLst>
      <p:ext uri="{BB962C8B-B14F-4D97-AF65-F5344CB8AC3E}">
        <p14:creationId xmlns:p14="http://schemas.microsoft.com/office/powerpoint/2010/main" val="203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Live Aid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Geldof concluded that one of the reasons for the famine in Africa was crushing debt</a:t>
            </a:r>
          </a:p>
          <a:p>
            <a:r>
              <a:rPr lang="en-US" sz="2800" dirty="0" smtClean="0"/>
              <a:t>He organized Live Aid in 1985, with simultaneous concerts in London at Wembley Stadium and Philadelphia at JFK Stadium</a:t>
            </a:r>
          </a:p>
          <a:p>
            <a:r>
              <a:rPr lang="en-US" sz="2800" dirty="0" smtClean="0"/>
              <a:t>Phil Colling played in both, taking the Concorde between the two events</a:t>
            </a:r>
          </a:p>
          <a:p>
            <a:r>
              <a:rPr lang="en-US" sz="2800" dirty="0" smtClean="0"/>
              <a:t>The two concerts were said to have raised almost 50 million pounds </a:t>
            </a:r>
          </a:p>
        </p:txBody>
      </p:sp>
    </p:spTree>
    <p:extLst>
      <p:ext uri="{BB962C8B-B14F-4D97-AF65-F5344CB8AC3E}">
        <p14:creationId xmlns:p14="http://schemas.microsoft.com/office/powerpoint/2010/main" val="15237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Served as an inspiration for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USA for Africa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4600"/>
            <a:ext cx="3971972" cy="31242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Farm Aid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90800"/>
            <a:ext cx="4148666" cy="2667000"/>
          </a:xfrm>
        </p:spPr>
      </p:pic>
    </p:spTree>
    <p:extLst>
      <p:ext uri="{BB962C8B-B14F-4D97-AF65-F5344CB8AC3E}">
        <p14:creationId xmlns:p14="http://schemas.microsoft.com/office/powerpoint/2010/main" val="25980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Bruce Springsteen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b. September 23, 1949</a:t>
            </a:r>
            <a:endParaRPr lang="en-US" sz="3200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2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709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Bruce Springsteen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3400" dirty="0" smtClean="0"/>
              <a:t>Grew up in Freehold NJ </a:t>
            </a:r>
          </a:p>
          <a:p>
            <a:r>
              <a:rPr lang="en-US" sz="3400" dirty="0" smtClean="0"/>
              <a:t>Poor student, briefly attended Ocean County Community College</a:t>
            </a:r>
          </a:p>
          <a:p>
            <a:r>
              <a:rPr lang="en-US" sz="3400" dirty="0" smtClean="0"/>
              <a:t>Was called for induction in 1965, but was 4F as a result of a concussion</a:t>
            </a:r>
          </a:p>
          <a:p>
            <a:r>
              <a:rPr lang="en-US" sz="3400" dirty="0" smtClean="0"/>
              <a:t>Formed first band in 1965, and in a subsequent 1969 band, worked with many future members of the E Street Band </a:t>
            </a:r>
          </a:p>
        </p:txBody>
      </p:sp>
    </p:spTree>
    <p:extLst>
      <p:ext uri="{BB962C8B-B14F-4D97-AF65-F5344CB8AC3E}">
        <p14:creationId xmlns:p14="http://schemas.microsoft.com/office/powerpoint/2010/main" val="30301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Bruce Springsteen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3400" dirty="0" smtClean="0"/>
              <a:t>Signed a contract with Columbia Records in 1972, and first two albums received critical acclaim did not sell well</a:t>
            </a:r>
          </a:p>
          <a:p>
            <a:r>
              <a:rPr lang="en-US" sz="3400" dirty="0" smtClean="0"/>
              <a:t>Third album, </a:t>
            </a:r>
            <a:r>
              <a:rPr lang="en-US" sz="3400" i="1" dirty="0" smtClean="0"/>
              <a:t>Born to </a:t>
            </a:r>
            <a:r>
              <a:rPr lang="en-US" sz="3400" dirty="0" smtClean="0"/>
              <a:t>Run, was one of the best selling and most influential albums in history </a:t>
            </a:r>
          </a:p>
          <a:p>
            <a:r>
              <a:rPr lang="en-US" sz="3400" dirty="0" smtClean="0"/>
              <a:t>Became one of the best selling artists, with legendary live shows. </a:t>
            </a:r>
          </a:p>
        </p:txBody>
      </p:sp>
    </p:spTree>
    <p:extLst>
      <p:ext uri="{BB962C8B-B14F-4D97-AF65-F5344CB8AC3E}">
        <p14:creationId xmlns:p14="http://schemas.microsoft.com/office/powerpoint/2010/main" val="11201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Bruce Springsteen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Considered Elvis Presley, Roy Orbison and Pete Seeger as influences </a:t>
            </a:r>
          </a:p>
          <a:p>
            <a:r>
              <a:rPr lang="en-US" dirty="0"/>
              <a:t>Released, in 2006, </a:t>
            </a:r>
            <a:r>
              <a:rPr lang="en-US" i="1" dirty="0"/>
              <a:t>Seeger </a:t>
            </a:r>
            <a:r>
              <a:rPr lang="en-US" i="1" dirty="0" smtClean="0"/>
              <a:t>Sessions</a:t>
            </a:r>
            <a:r>
              <a:rPr lang="en-US" dirty="0" smtClean="0"/>
              <a:t>, an album of 13 songs either written or popularized by Pete Seeger</a:t>
            </a:r>
          </a:p>
          <a:p>
            <a:r>
              <a:rPr lang="en-US" dirty="0" smtClean="0"/>
              <a:t>Spoke for the common man, who had been overlooked by society.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63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Bruce Springsteen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As noted, his song, </a:t>
            </a:r>
            <a:r>
              <a:rPr lang="en-US" i="1" dirty="0" smtClean="0"/>
              <a:t>Born in the USA,</a:t>
            </a:r>
            <a:r>
              <a:rPr lang="en-US" dirty="0" smtClean="0"/>
              <a:t> is the story of a Vietnam vet who comes home to a failing community.</a:t>
            </a:r>
          </a:p>
          <a:p>
            <a:r>
              <a:rPr lang="en-US" dirty="0" smtClean="0"/>
              <a:t>Used (before Springsteen stopped it) by the Reagan campaign as a warm up song.  </a:t>
            </a:r>
          </a:p>
        </p:txBody>
      </p:sp>
    </p:spTree>
    <p:extLst>
      <p:ext uri="{BB962C8B-B14F-4D97-AF65-F5344CB8AC3E}">
        <p14:creationId xmlns:p14="http://schemas.microsoft.com/office/powerpoint/2010/main" val="24367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American Skin (41 </a:t>
            </a:r>
            <a:r>
              <a:rPr lang="en-US" sz="6600" dirty="0" smtClean="0"/>
              <a:t>shots)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>
                <a:hlinkClick r:id="rId2"/>
              </a:rPr>
              <a:t>https://</a:t>
            </a:r>
            <a:r>
              <a:rPr lang="en-US" sz="3400" dirty="0" smtClean="0">
                <a:hlinkClick r:id="rId2"/>
              </a:rPr>
              <a:t>www.youtube.com/watch?v=aQMqWAiWPMs</a:t>
            </a:r>
            <a:endParaRPr lang="en-US" sz="3400" dirty="0" smtClean="0"/>
          </a:p>
          <a:p>
            <a:pPr marL="0" indent="0"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8943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Eric Bogle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b. September 23, 1944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35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American Skin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February 1999, NYPD were searching for a serial rapist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They approached Amadou </a:t>
            </a:r>
            <a:r>
              <a:rPr lang="en-US" sz="2400" dirty="0" smtClean="0"/>
              <a:t>Diallo, who allegedly ran for his building entrance.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he reached for his pocket, he was shot 41 times, 19 hitting him 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76400"/>
            <a:ext cx="4270855" cy="3523456"/>
          </a:xfrm>
        </p:spPr>
      </p:pic>
    </p:spTree>
    <p:extLst>
      <p:ext uri="{BB962C8B-B14F-4D97-AF65-F5344CB8AC3E}">
        <p14:creationId xmlns:p14="http://schemas.microsoft.com/office/powerpoint/2010/main" val="16142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American Skin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It turned out that he was reaching for his wallet, and was not the rapist.  </a:t>
            </a:r>
          </a:p>
          <a:p>
            <a:r>
              <a:rPr lang="en-US" sz="3600" dirty="0" smtClean="0"/>
              <a:t>The police involved were found not guilty, but the city settled with the family for $3 million</a:t>
            </a:r>
          </a:p>
          <a:p>
            <a:r>
              <a:rPr lang="en-US" sz="3600" i="1" dirty="0" smtClean="0"/>
              <a:t>American Skin </a:t>
            </a:r>
            <a:r>
              <a:rPr lang="en-US" sz="3600" dirty="0" smtClean="0"/>
              <a:t>was written as a reaction to the incident 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4535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American Skin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It was never released as a single or on a studio album, but is only available in a live version as a concert album</a:t>
            </a:r>
          </a:p>
          <a:p>
            <a:r>
              <a:rPr lang="en-US" sz="3600" dirty="0" smtClean="0"/>
              <a:t>Police organizations sharply criticized the song</a:t>
            </a:r>
          </a:p>
          <a:p>
            <a:r>
              <a:rPr lang="en-US" sz="3600" i="1" dirty="0" smtClean="0"/>
              <a:t>American Skin </a:t>
            </a:r>
            <a:r>
              <a:rPr lang="en-US" sz="3600" dirty="0" smtClean="0"/>
              <a:t>was written as a reaction to the incident 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9751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American Skin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Springsteen later wrote that the song, while critical, tried to be balanced</a:t>
            </a:r>
          </a:p>
          <a:p>
            <a:r>
              <a:rPr lang="en-US" sz="3600" dirty="0" smtClean="0"/>
              <a:t>The first verse is from the policeman’s perspective</a:t>
            </a:r>
          </a:p>
          <a:p>
            <a:r>
              <a:rPr lang="en-US" sz="3600" dirty="0" smtClean="0"/>
              <a:t>Received an award from the NAACP for the song</a:t>
            </a:r>
          </a:p>
        </p:txBody>
      </p:sp>
    </p:spTree>
    <p:extLst>
      <p:ext uri="{BB962C8B-B14F-4D97-AF65-F5344CB8AC3E}">
        <p14:creationId xmlns:p14="http://schemas.microsoft.com/office/powerpoint/2010/main" val="3469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Cop Killer to Katrina to Black Lives Matter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Recent protest music from the black community has turned more hostile, based on the failure to receive complete equality</a:t>
            </a:r>
          </a:p>
          <a:p>
            <a:r>
              <a:rPr lang="en-US" dirty="0" smtClean="0"/>
              <a:t>The optimistic music of the civil rights era has changed to cynicism and pessimism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Cop Killer to Katrina to Black Lives Matter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many of these artists, they had to establish their career before they could turn political</a:t>
            </a:r>
          </a:p>
          <a:p>
            <a:r>
              <a:rPr lang="en-US" dirty="0" smtClean="0"/>
              <a:t>For example, both Beyonce and Kendrik Lamar had multiple hit records before “Formation” and “To Pimp a Butterfly”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Cop Killer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Cop Killer was released in 1992, by the rap group Body 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lyrics  were by lead singer Ice T and music  by the group’s lead guitarist  Ernie 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record was a middling seller until it came under criticism by many police organizations and others, including VP Dan Quayle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057400"/>
            <a:ext cx="49212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914400"/>
          </a:xfrm>
        </p:spPr>
        <p:txBody>
          <a:bodyPr/>
          <a:lstStyle/>
          <a:p>
            <a:r>
              <a:rPr lang="en-US" dirty="0" smtClean="0"/>
              <a:t>Cop Killer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772400" cy="3810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the introduction to the song, Ice T sets out all of the abuses he claims police have done, and sets up the rest of the song as justifiable.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grieving of police families is no different from the grieving of families of those killed by the police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914400"/>
          </a:xfrm>
        </p:spPr>
        <p:txBody>
          <a:bodyPr/>
          <a:lstStyle/>
          <a:p>
            <a:r>
              <a:rPr lang="en-US" dirty="0" smtClean="0"/>
              <a:t>Cop Killer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772400" cy="3810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After public protests and complaints from stockholders, Warner Brothers withdrew the record, and it has never been released.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Ice T later noted that he was playing a character, and if you believe him to be a cop killer, then you must believe that David Bowie is an astronaut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Cop Killer </a:t>
            </a:r>
            <a:endParaRPr lang="en-US" sz="3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066800"/>
            <a:ext cx="4572000" cy="4572000"/>
          </a:xfr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Ironically, Ice T is probably best known now as Detective Finn Tutola in the long running TV series, Law and Order: Special Victims Unit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6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Eric Bogle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1524000"/>
            <a:ext cx="8077200" cy="46148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Born in Scotland, and after dropping out of school </a:t>
            </a:r>
            <a:r>
              <a:rPr lang="en-US" dirty="0" smtClean="0"/>
              <a:t>at age 16, worked in a variety of trades</a:t>
            </a:r>
          </a:p>
          <a:p>
            <a:r>
              <a:rPr lang="en-US" sz="3200" dirty="0" smtClean="0"/>
              <a:t>Moved to Australia at age 25</a:t>
            </a:r>
          </a:p>
          <a:p>
            <a:r>
              <a:rPr lang="en-US" dirty="0" smtClean="0"/>
              <a:t>Was involved in a number of bands, and settled in the folk scene in Canberra, Australia’s capital</a:t>
            </a:r>
          </a:p>
          <a:p>
            <a:r>
              <a:rPr lang="en-US" sz="3200" dirty="0" smtClean="0"/>
              <a:t>Many of his songs deal with war and conflict, including “the Troubles” in Northern Ireland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64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Formation 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Formation </a:t>
            </a:r>
            <a:r>
              <a:rPr lang="en-US" sz="2800" dirty="0" smtClean="0"/>
              <a:t>is the most explicitly political song of Beyonce’s career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Debuted when she guest starred in Coldplay’s 2016 Super Bowl halftime show 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828800"/>
            <a:ext cx="5373403" cy="3009106"/>
          </a:xfrm>
        </p:spPr>
      </p:pic>
    </p:spTree>
    <p:extLst>
      <p:ext uri="{BB962C8B-B14F-4D97-AF65-F5344CB8AC3E}">
        <p14:creationId xmlns:p14="http://schemas.microsoft.com/office/powerpoint/2010/main" val="37643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Formation 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696200" cy="3733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algn="l"/>
            <a:endParaRPr lang="en-US" sz="2800" dirty="0"/>
          </a:p>
          <a:p>
            <a:pPr algn="l"/>
            <a:r>
              <a:rPr lang="en-US" sz="2800" dirty="0">
                <a:hlinkClick r:id="rId2"/>
              </a:rPr>
              <a:t>https://www.youtube.com/watch?v=WDZJPJV__</a:t>
            </a:r>
            <a:r>
              <a:rPr lang="en-US" sz="2800" dirty="0" smtClean="0">
                <a:hlinkClick r:id="rId2"/>
              </a:rPr>
              <a:t>bQ</a:t>
            </a:r>
            <a:endParaRPr lang="en-US" sz="2800" dirty="0" smtClean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6200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Formation 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3733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Images in the video harken back to Katrina, which many blacks think that the federal government did not provide sufficient assistance because the affected population was poor and black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Also show images of a slave south, although with black images as the master class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54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6200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Formation 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3733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In an aside, Beyonce talks about her “Jackson Five nose” making reference to Michael Jackson’s nose before multiple plastic surgeries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Images of police cars going under water have been interpreted as anti police.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Beyonce </a:t>
            </a:r>
            <a:r>
              <a:rPr lang="en-US" sz="2600" dirty="0">
                <a:solidFill>
                  <a:schemeClr val="tx1"/>
                </a:solidFill>
              </a:rPr>
              <a:t>later said </a:t>
            </a:r>
            <a:r>
              <a:rPr lang="en-US" sz="2600" dirty="0" smtClean="0">
                <a:solidFill>
                  <a:schemeClr val="tx1"/>
                </a:solidFill>
              </a:rPr>
              <a:t>“anyone </a:t>
            </a:r>
            <a:r>
              <a:rPr lang="en-US" sz="2600" dirty="0">
                <a:solidFill>
                  <a:schemeClr val="tx1"/>
                </a:solidFill>
              </a:rPr>
              <a:t>who perceives my message as anti-police is completely mistaken…. But let's be clear: I am against police brutality and </a:t>
            </a:r>
            <a:r>
              <a:rPr lang="en-US" sz="2600" dirty="0" smtClean="0">
                <a:solidFill>
                  <a:schemeClr val="tx1"/>
                </a:solidFill>
              </a:rPr>
              <a:t>injustice. Those </a:t>
            </a:r>
            <a:r>
              <a:rPr lang="en-US" sz="2600" dirty="0">
                <a:solidFill>
                  <a:schemeClr val="tx1"/>
                </a:solidFill>
              </a:rPr>
              <a:t>are two separate things</a:t>
            </a:r>
            <a:r>
              <a:rPr lang="en-US" sz="2600" dirty="0" smtClean="0">
                <a:solidFill>
                  <a:schemeClr val="tx1"/>
                </a:solidFill>
              </a:rPr>
              <a:t>.”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9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Kendrick Lamar 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Lamar’s album, </a:t>
            </a:r>
            <a:r>
              <a:rPr lang="en-US" sz="2400" i="1" dirty="0" smtClean="0"/>
              <a:t>To Pimp a Butterfly, </a:t>
            </a:r>
            <a:r>
              <a:rPr lang="en-US" sz="2400" dirty="0" smtClean="0"/>
              <a:t>touches on many of the themes noted: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Police brutality and killings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Imprisonment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After affects of slavery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Oppression of blacks, particularly young men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47800"/>
            <a:ext cx="4582618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6200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Pimp a Butterfly 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3733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The lead song from this album, </a:t>
            </a:r>
            <a:r>
              <a:rPr lang="en-US" sz="2600" i="1" dirty="0" smtClean="0">
                <a:solidFill>
                  <a:schemeClr val="tx1"/>
                </a:solidFill>
              </a:rPr>
              <a:t>Alright, </a:t>
            </a:r>
            <a:r>
              <a:rPr lang="en-US" sz="2600" dirty="0" smtClean="0">
                <a:solidFill>
                  <a:schemeClr val="tx1"/>
                </a:solidFill>
              </a:rPr>
              <a:t> has been called “a modern black national anthem.”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In the video for this song, the singer is first seen lying on the ground, surrounded by police.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In a flashback, he is shown being shot by the police.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His spirit is then shown as flying over his hometown of Oakland, showing the depressed area and both the hope and despair of the black inhabitants.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10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6200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Pimp a Butterfly 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3733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The song makes frequent use of the N word, particularly in the chorus, where it is said, “n, we goin’ be alright.”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Reflecting on the death of blacks by police, he </a:t>
            </a:r>
            <a:r>
              <a:rPr lang="en-US" sz="2600" dirty="0">
                <a:solidFill>
                  <a:schemeClr val="tx1"/>
                </a:solidFill>
              </a:rPr>
              <a:t>cries out </a:t>
            </a:r>
            <a:r>
              <a:rPr lang="en-US" sz="2600" dirty="0" smtClean="0">
                <a:solidFill>
                  <a:schemeClr val="tx1"/>
                </a:solidFill>
              </a:rPr>
              <a:t>“And </a:t>
            </a:r>
            <a:r>
              <a:rPr lang="en-US" sz="2600" dirty="0">
                <a:solidFill>
                  <a:schemeClr val="tx1"/>
                </a:solidFill>
              </a:rPr>
              <a:t>we hate Popo, wanna kill us dead in the street for </a:t>
            </a:r>
            <a:r>
              <a:rPr lang="en-US" sz="2600" dirty="0" smtClean="0">
                <a:solidFill>
                  <a:schemeClr val="tx1"/>
                </a:solidFill>
              </a:rPr>
              <a:t>sure”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The singer’s spirit is shown on a lamppost after seeing all of his town and is shot and killed by the police, silencing his voice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85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Graham Nash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b. February 2, </a:t>
            </a:r>
            <a:r>
              <a:rPr lang="en-US" sz="3600" dirty="0"/>
              <a:t>1942</a:t>
            </a:r>
            <a:endParaRPr lang="en-US" sz="3600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44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Graham Nash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Born away from his hometown because of evacuation during the Blitz</a:t>
            </a:r>
          </a:p>
          <a:p>
            <a:r>
              <a:rPr lang="en-US" sz="3600" dirty="0" smtClean="0"/>
              <a:t>First was a member of the Hollies, a band later inducted in the Rock and Roll Hall of Fame</a:t>
            </a:r>
          </a:p>
          <a:p>
            <a:r>
              <a:rPr lang="en-US" sz="3600" dirty="0" smtClean="0"/>
              <a:t>Left the band in 1969 to form Crosby, Still and Nash (and later and Young)</a:t>
            </a:r>
          </a:p>
        </p:txBody>
      </p:sp>
    </p:spTree>
    <p:extLst>
      <p:ext uri="{BB962C8B-B14F-4D97-AF65-F5344CB8AC3E}">
        <p14:creationId xmlns:p14="http://schemas.microsoft.com/office/powerpoint/2010/main" val="1684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Graham Nash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After the initial breakup of CSNY, paired up with Crosby, reunited with Hollies and reunited with CSNY</a:t>
            </a:r>
          </a:p>
          <a:p>
            <a:r>
              <a:rPr lang="en-US" dirty="0" smtClean="0"/>
              <a:t>Always was the most political of the group, and continued in recent CSNY tours</a:t>
            </a:r>
          </a:p>
          <a:p>
            <a:r>
              <a:rPr lang="en-US" dirty="0" smtClean="0"/>
              <a:t>Is an accomplished photographer</a:t>
            </a:r>
          </a:p>
          <a:p>
            <a:r>
              <a:rPr lang="en-US" dirty="0" smtClean="0"/>
              <a:t>Is an officer of the Order of the British Empire for music and charitable works </a:t>
            </a:r>
          </a:p>
        </p:txBody>
      </p:sp>
    </p:spTree>
    <p:extLst>
      <p:ext uri="{BB962C8B-B14F-4D97-AF65-F5344CB8AC3E}">
        <p14:creationId xmlns:p14="http://schemas.microsoft.com/office/powerpoint/2010/main" val="18109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 Liam Clancy </a:t>
            </a:r>
            <a:endParaRPr lang="en-US" sz="44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" r="12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52600" y="5257800"/>
            <a:ext cx="5410200" cy="102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600" dirty="0" smtClean="0"/>
              <a:t> </a:t>
            </a:r>
            <a:r>
              <a:rPr lang="da-DK" sz="2400" dirty="0" smtClean="0"/>
              <a:t>September 2, 1935 </a:t>
            </a:r>
            <a:r>
              <a:rPr lang="da-DK" sz="2400" dirty="0"/>
              <a:t>– </a:t>
            </a:r>
            <a:r>
              <a:rPr lang="da-DK" sz="2400" dirty="0" smtClean="0"/>
              <a:t>December 4, 2009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28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Almost Gone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The Ballad of Bradley Manning)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www.youtube.com/watch?v=ywFTvC3JUKY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876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Almost Gone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Bradley Manning  released about 750,000 documents to Wikileaks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arrested and charged under the Espionage 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At Court Martial, was found guilty and sentenced to 35 years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495690"/>
            <a:ext cx="5111750" cy="3407833"/>
          </a:xfrm>
        </p:spPr>
      </p:pic>
    </p:spTree>
    <p:extLst>
      <p:ext uri="{BB962C8B-B14F-4D97-AF65-F5344CB8AC3E}">
        <p14:creationId xmlns:p14="http://schemas.microsoft.com/office/powerpoint/2010/main" val="393110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Almost Gone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 prison, transitioned to female and now goes by the name Chelsea </a:t>
            </a:r>
            <a:r>
              <a:rPr lang="en-US" sz="3600" dirty="0" smtClean="0"/>
              <a:t>Manning</a:t>
            </a:r>
          </a:p>
          <a:p>
            <a:r>
              <a:rPr lang="en-US" sz="3600" dirty="0" smtClean="0"/>
              <a:t>Just before the end of his term, President Obama commuted Manning’s sentence</a:t>
            </a:r>
          </a:p>
          <a:p>
            <a:r>
              <a:rPr lang="en-US" sz="3600" dirty="0" smtClean="0"/>
              <a:t>However, he did not pardon or exonerate Manning.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4511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Almost Gone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Written by Nash and James Raymond, the son of David Crosby</a:t>
            </a:r>
          </a:p>
          <a:p>
            <a:r>
              <a:rPr lang="en-US" sz="2800" dirty="0" smtClean="0"/>
              <a:t>Nash stated he considered Manning a hero</a:t>
            </a:r>
          </a:p>
          <a:p>
            <a:r>
              <a:rPr lang="en-US" sz="2800" dirty="0" smtClean="0"/>
              <a:t>“making public…true number and causes of civilian casualties in Iraq…human rights abuses by US funded contractors…role spying and bribery plays in international diplomacy.”</a:t>
            </a:r>
          </a:p>
          <a:p>
            <a:r>
              <a:rPr lang="en-US" sz="2800" dirty="0" smtClean="0"/>
              <a:t>Nash further criticized President Obama for stating that Manning “had broken the law,” which precluded a fair trial</a:t>
            </a:r>
          </a:p>
        </p:txBody>
      </p:sp>
    </p:spTree>
    <p:extLst>
      <p:ext uri="{BB962C8B-B14F-4D97-AF65-F5344CB8AC3E}">
        <p14:creationId xmlns:p14="http://schemas.microsoft.com/office/powerpoint/2010/main" val="17080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Almost Gone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title comes from a statement by Manning’s lawyer, who, when asked about Manning’s mental state, said it was “almost gone.” </a:t>
            </a:r>
          </a:p>
          <a:p>
            <a:r>
              <a:rPr lang="en-US" dirty="0" smtClean="0"/>
              <a:t>Nash argues in the song that what Manning did was “tell the truth” and that he “did his duty to his country first.” </a:t>
            </a:r>
          </a:p>
          <a:p>
            <a:r>
              <a:rPr lang="en-US" dirty="0" smtClean="0"/>
              <a:t>You can tell from the video that this song is not always popular when done live</a:t>
            </a:r>
          </a:p>
        </p:txBody>
      </p:sp>
    </p:spTree>
    <p:extLst>
      <p:ext uri="{BB962C8B-B14F-4D97-AF65-F5344CB8AC3E}">
        <p14:creationId xmlns:p14="http://schemas.microsoft.com/office/powerpoint/2010/main" val="15570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Other songs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USA for Africa 	</a:t>
            </a:r>
            <a:r>
              <a:rPr lang="en-US" sz="4000" dirty="0"/>
              <a:t>	</a:t>
            </a:r>
            <a:r>
              <a:rPr lang="en-US" sz="4000" dirty="0" smtClean="0"/>
              <a:t>We are the 						World	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U2			</a:t>
            </a:r>
            <a:r>
              <a:rPr lang="en-US" sz="4000" dirty="0"/>
              <a:t>		</a:t>
            </a:r>
            <a:r>
              <a:rPr lang="en-US" sz="4000" dirty="0" smtClean="0"/>
              <a:t>In the Name of 					Love 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Green Day			American Idiot</a:t>
            </a:r>
            <a:endParaRPr lang="en-US" sz="4000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696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Bonus Track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 2003, Christopher Guest wrote, directed and starred in </a:t>
            </a:r>
            <a:r>
              <a:rPr lang="en-US" i="1" dirty="0" smtClean="0"/>
              <a:t>A Mighty Wind</a:t>
            </a:r>
            <a:r>
              <a:rPr lang="en-US" dirty="0" smtClean="0"/>
              <a:t>, a homage to the folk revival</a:t>
            </a:r>
          </a:p>
          <a:p>
            <a:r>
              <a:rPr lang="en-US" dirty="0" smtClean="0"/>
              <a:t>The plot was a memorial concert to one of the key producers of the folk revival</a:t>
            </a:r>
          </a:p>
          <a:p>
            <a:r>
              <a:rPr lang="en-US" dirty="0" smtClean="0"/>
              <a:t>Three groups were involved – all of them based on folk revival bands </a:t>
            </a:r>
          </a:p>
          <a:p>
            <a:r>
              <a:rPr lang="en-US" dirty="0" smtClean="0"/>
              <a:t>2013’s </a:t>
            </a:r>
            <a:r>
              <a:rPr lang="en-US" i="1" dirty="0" smtClean="0"/>
              <a:t>Inside Llewyn Davis </a:t>
            </a:r>
            <a:r>
              <a:rPr lang="en-US" dirty="0" smtClean="0"/>
              <a:t>was a more serious look at the folk revival</a:t>
            </a:r>
          </a:p>
        </p:txBody>
      </p:sp>
    </p:spTree>
    <p:extLst>
      <p:ext uri="{BB962C8B-B14F-4D97-AF65-F5344CB8AC3E}">
        <p14:creationId xmlns:p14="http://schemas.microsoft.com/office/powerpoint/2010/main" val="26997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Bonus Track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New Main Street Singers – </a:t>
            </a:r>
            <a:r>
              <a:rPr lang="en-US" sz="3600" i="1" dirty="0" smtClean="0"/>
              <a:t>The New Christy Minstrels</a:t>
            </a:r>
            <a:endParaRPr lang="en-US" sz="3600" dirty="0" smtClean="0"/>
          </a:p>
          <a:p>
            <a:r>
              <a:rPr lang="en-US" sz="3600" dirty="0" smtClean="0"/>
              <a:t>The Folksmen – </a:t>
            </a:r>
            <a:r>
              <a:rPr lang="en-US" sz="3600" i="1" dirty="0" smtClean="0"/>
              <a:t>The Kingston Trio, The Limelighters  </a:t>
            </a:r>
          </a:p>
          <a:p>
            <a:r>
              <a:rPr lang="en-US" sz="3600" dirty="0" smtClean="0"/>
              <a:t>Mitch and Mickey – </a:t>
            </a:r>
            <a:r>
              <a:rPr lang="en-US" sz="3600" i="1" dirty="0" smtClean="0"/>
              <a:t>Ian and Sylvia, Richard and Mimi Farina </a:t>
            </a:r>
          </a:p>
          <a:p>
            <a:r>
              <a:rPr lang="en-US" sz="3600" dirty="0" smtClean="0"/>
              <a:t>And now, with all three groups, the finale of the concert – </a:t>
            </a:r>
            <a:r>
              <a:rPr lang="en-US" sz="3600" i="1" dirty="0" smtClean="0"/>
              <a:t>A Mighty Wind! 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5531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Liam Clancy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1524000"/>
            <a:ext cx="8077200" cy="46148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Was part of the Clancy Brothers group (with brothers Paddy and Tom) with Tommy Makem</a:t>
            </a:r>
          </a:p>
          <a:p>
            <a:r>
              <a:rPr lang="en-US" dirty="0" smtClean="0"/>
              <a:t>Famous for traditional and Irish rebel songs</a:t>
            </a:r>
          </a:p>
          <a:p>
            <a:r>
              <a:rPr lang="en-US" dirty="0" smtClean="0"/>
              <a:t>The group was one of the most popular during the folk revival of the early 1960’s </a:t>
            </a:r>
          </a:p>
          <a:p>
            <a:r>
              <a:rPr lang="en-US" dirty="0" smtClean="0"/>
              <a:t>Had a number one hit in 1976 with “And the Band Played Waltzing Matilda”</a:t>
            </a:r>
          </a:p>
          <a:p>
            <a:r>
              <a:rPr lang="en-US" dirty="0" smtClean="0"/>
              <a:t>Liam was the last surviving member of the group.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0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/>
              <a:t>And the Band Played Waltzing Matilda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1524000"/>
            <a:ext cx="8077200" cy="46148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www.youtube.com/watch?v=NA961ER34Co</a:t>
            </a:r>
            <a:endParaRPr lang="en-US" sz="28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88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And the Band Played Waltzing Matilda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/>
              <a:t>Churchill wanted to open a new front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/>
              <a:t>Idea was to force the Dardanelles open from the Mediterranean to the Black Sea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496291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And the Band Played Waltzing Matilda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naval attempt to force the Straits failed</a:t>
            </a:r>
          </a:p>
          <a:p>
            <a:r>
              <a:rPr lang="en-US" dirty="0" smtClean="0"/>
              <a:t>No plans were made for a land invasion, but after the naval failure, that was the only option</a:t>
            </a:r>
          </a:p>
          <a:p>
            <a:r>
              <a:rPr lang="en-US" dirty="0" smtClean="0"/>
              <a:t>The ANZAC landed unprepared on April 25, 1915</a:t>
            </a:r>
          </a:p>
          <a:p>
            <a:r>
              <a:rPr lang="en-US" dirty="0" smtClean="0"/>
              <a:t> This date is still celebrated in Australia and New Zealand as ANZAC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20109</TotalTime>
  <Words>2376</Words>
  <Application>Microsoft Office PowerPoint</Application>
  <PresentationFormat>On-screen Show (4:3)</PresentationFormat>
  <Paragraphs>250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The History of Protest Music  Class 4: Current issues and songs </vt:lpstr>
      <vt:lpstr>More recent songs </vt:lpstr>
      <vt:lpstr>Eric Bogle </vt:lpstr>
      <vt:lpstr>Eric Bogle </vt:lpstr>
      <vt:lpstr> Liam Clancy </vt:lpstr>
      <vt:lpstr>Liam Clancy</vt:lpstr>
      <vt:lpstr>And the Band Played Waltzing Matilda </vt:lpstr>
      <vt:lpstr>And the Band Played Waltzing Matilda </vt:lpstr>
      <vt:lpstr>And the Band Played Waltzing Matilda </vt:lpstr>
      <vt:lpstr>And the Band Played Waltzing Matilda </vt:lpstr>
      <vt:lpstr>And the Band Played Waltzing Matilda </vt:lpstr>
      <vt:lpstr>And the Band Played Waltzing Matilda </vt:lpstr>
      <vt:lpstr>And the Band Played Waltzing Matilda </vt:lpstr>
      <vt:lpstr>And the Band Played Waltzing Matilda </vt:lpstr>
      <vt:lpstr>Bob Geldof </vt:lpstr>
      <vt:lpstr>Bob Geldof </vt:lpstr>
      <vt:lpstr>Bob Geldof </vt:lpstr>
      <vt:lpstr>Bob Geldof </vt:lpstr>
      <vt:lpstr>Do They Know it’s Christmas?</vt:lpstr>
      <vt:lpstr>Band Aid </vt:lpstr>
      <vt:lpstr>Band Aid </vt:lpstr>
      <vt:lpstr>Live Aid </vt:lpstr>
      <vt:lpstr>Served as an inspiration for</vt:lpstr>
      <vt:lpstr>Bruce Springsteen</vt:lpstr>
      <vt:lpstr>Bruce Springsteen</vt:lpstr>
      <vt:lpstr>Bruce Springsteen</vt:lpstr>
      <vt:lpstr>Bruce Springsteen</vt:lpstr>
      <vt:lpstr>Bruce Springsteen</vt:lpstr>
      <vt:lpstr>American Skin (41 shots)</vt:lpstr>
      <vt:lpstr>American Skin</vt:lpstr>
      <vt:lpstr>American Skin </vt:lpstr>
      <vt:lpstr>American Skin </vt:lpstr>
      <vt:lpstr>American Skin </vt:lpstr>
      <vt:lpstr>From Cop Killer to Katrina to Black Lives Matter</vt:lpstr>
      <vt:lpstr>From Cop Killer to Katrina to Black Lives Matter</vt:lpstr>
      <vt:lpstr>Cop Killer</vt:lpstr>
      <vt:lpstr>Cop Killer </vt:lpstr>
      <vt:lpstr>Cop Killer </vt:lpstr>
      <vt:lpstr>Cop Killer </vt:lpstr>
      <vt:lpstr>Formation </vt:lpstr>
      <vt:lpstr>Formation </vt:lpstr>
      <vt:lpstr>Formation </vt:lpstr>
      <vt:lpstr>Formation </vt:lpstr>
      <vt:lpstr>Kendrick Lamar </vt:lpstr>
      <vt:lpstr>To Pimp a Butterfly </vt:lpstr>
      <vt:lpstr>To Pimp a Butterfly </vt:lpstr>
      <vt:lpstr>Graham Nash </vt:lpstr>
      <vt:lpstr>Graham Nash </vt:lpstr>
      <vt:lpstr>Graham Nash </vt:lpstr>
      <vt:lpstr>Almost Gone  (The Ballad of Bradley Manning)</vt:lpstr>
      <vt:lpstr>Almost Gone </vt:lpstr>
      <vt:lpstr>Almost Gone </vt:lpstr>
      <vt:lpstr>Almost Gone </vt:lpstr>
      <vt:lpstr>Almost Gone </vt:lpstr>
      <vt:lpstr>Other songs </vt:lpstr>
      <vt:lpstr>Bonus Track </vt:lpstr>
      <vt:lpstr>Bonus Track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Protest Music</dc:title>
  <dc:creator>Jim</dc:creator>
  <cp:lastModifiedBy>Jim</cp:lastModifiedBy>
  <cp:revision>169</cp:revision>
  <dcterms:created xsi:type="dcterms:W3CDTF">2016-06-29T20:59:35Z</dcterms:created>
  <dcterms:modified xsi:type="dcterms:W3CDTF">2018-02-03T12:16:38Z</dcterms:modified>
</cp:coreProperties>
</file>