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330" r:id="rId3"/>
    <p:sldId id="258" r:id="rId4"/>
    <p:sldId id="259" r:id="rId5"/>
    <p:sldId id="332" r:id="rId6"/>
    <p:sldId id="333" r:id="rId7"/>
    <p:sldId id="334" r:id="rId8"/>
    <p:sldId id="335" r:id="rId9"/>
    <p:sldId id="336" r:id="rId10"/>
    <p:sldId id="264" r:id="rId11"/>
    <p:sldId id="263" r:id="rId12"/>
    <p:sldId id="271" r:id="rId13"/>
    <p:sldId id="274" r:id="rId14"/>
    <p:sldId id="275" r:id="rId15"/>
    <p:sldId id="265" r:id="rId16"/>
    <p:sldId id="272" r:id="rId17"/>
    <p:sldId id="273" r:id="rId18"/>
    <p:sldId id="276" r:id="rId19"/>
    <p:sldId id="266" r:id="rId20"/>
    <p:sldId id="267" r:id="rId21"/>
    <p:sldId id="268" r:id="rId22"/>
    <p:sldId id="269" r:id="rId23"/>
    <p:sldId id="270" r:id="rId24"/>
    <p:sldId id="279" r:id="rId25"/>
    <p:sldId id="280" r:id="rId26"/>
    <p:sldId id="277" r:id="rId27"/>
    <p:sldId id="278" r:id="rId28"/>
    <p:sldId id="281" r:id="rId29"/>
    <p:sldId id="282" r:id="rId30"/>
    <p:sldId id="283" r:id="rId31"/>
    <p:sldId id="285" r:id="rId32"/>
    <p:sldId id="291" r:id="rId33"/>
    <p:sldId id="289" r:id="rId34"/>
    <p:sldId id="290" r:id="rId35"/>
    <p:sldId id="292" r:id="rId36"/>
    <p:sldId id="338" r:id="rId37"/>
    <p:sldId id="293" r:id="rId38"/>
    <p:sldId id="294" r:id="rId39"/>
    <p:sldId id="296" r:id="rId40"/>
    <p:sldId id="312" r:id="rId41"/>
    <p:sldId id="295" r:id="rId42"/>
    <p:sldId id="299" r:id="rId43"/>
    <p:sldId id="298" r:id="rId44"/>
    <p:sldId id="300" r:id="rId45"/>
    <p:sldId id="310" r:id="rId46"/>
    <p:sldId id="311" r:id="rId47"/>
    <p:sldId id="302" r:id="rId48"/>
    <p:sldId id="303" r:id="rId49"/>
    <p:sldId id="313" r:id="rId50"/>
    <p:sldId id="315" r:id="rId51"/>
    <p:sldId id="314" r:id="rId52"/>
    <p:sldId id="304" r:id="rId53"/>
    <p:sldId id="316" r:id="rId54"/>
    <p:sldId id="305" r:id="rId55"/>
    <p:sldId id="317" r:id="rId56"/>
    <p:sldId id="318" r:id="rId57"/>
    <p:sldId id="319" r:id="rId58"/>
    <p:sldId id="320" r:id="rId59"/>
    <p:sldId id="321" r:id="rId60"/>
    <p:sldId id="322" r:id="rId61"/>
    <p:sldId id="323" r:id="rId62"/>
    <p:sldId id="324" r:id="rId63"/>
    <p:sldId id="306" r:id="rId64"/>
    <p:sldId id="307" r:id="rId65"/>
    <p:sldId id="325" r:id="rId66"/>
    <p:sldId id="326" r:id="rId67"/>
    <p:sldId id="308" r:id="rId68"/>
    <p:sldId id="309" r:id="rId69"/>
    <p:sldId id="328" r:id="rId70"/>
    <p:sldId id="329" r:id="rId71"/>
    <p:sldId id="327" r:id="rId72"/>
    <p:sldId id="331" r:id="rId73"/>
    <p:sldId id="339"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7" autoAdjust="0"/>
    <p:restoredTop sz="94660"/>
  </p:normalViewPr>
  <p:slideViewPr>
    <p:cSldViewPr>
      <p:cViewPr varScale="1">
        <p:scale>
          <a:sx n="69" d="100"/>
          <a:sy n="69" d="100"/>
        </p:scale>
        <p:origin x="-141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63DF8-07DB-45E9-BF90-5BF83A1FB59B}" type="datetimeFigureOut">
              <a:rPr lang="en-US" smtClean="0"/>
              <a:t>12/25/2017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3BC21-601E-4C06-970C-A06E383533EA}" type="slidenum">
              <a:rPr lang="en-US" smtClean="0"/>
              <a:t>‹#›</a:t>
            </a:fld>
            <a:endParaRPr lang="en-US" dirty="0"/>
          </a:p>
        </p:txBody>
      </p:sp>
    </p:spTree>
    <p:extLst>
      <p:ext uri="{BB962C8B-B14F-4D97-AF65-F5344CB8AC3E}">
        <p14:creationId xmlns:p14="http://schemas.microsoft.com/office/powerpoint/2010/main" val="371681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3BC21-601E-4C06-970C-A06E383533EA}" type="slidenum">
              <a:rPr lang="en-US" smtClean="0"/>
              <a:t>44</a:t>
            </a:fld>
            <a:endParaRPr lang="en-US" dirty="0"/>
          </a:p>
        </p:txBody>
      </p:sp>
    </p:spTree>
    <p:extLst>
      <p:ext uri="{BB962C8B-B14F-4D97-AF65-F5344CB8AC3E}">
        <p14:creationId xmlns:p14="http://schemas.microsoft.com/office/powerpoint/2010/main" val="2916745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3BC21-601E-4C06-970C-A06E383533EA}" type="slidenum">
              <a:rPr lang="en-US" smtClean="0"/>
              <a:t>45</a:t>
            </a:fld>
            <a:endParaRPr lang="en-US" dirty="0"/>
          </a:p>
        </p:txBody>
      </p:sp>
    </p:spTree>
    <p:extLst>
      <p:ext uri="{BB962C8B-B14F-4D97-AF65-F5344CB8AC3E}">
        <p14:creationId xmlns:p14="http://schemas.microsoft.com/office/powerpoint/2010/main" val="291674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3BC21-601E-4C06-970C-A06E383533EA}" type="slidenum">
              <a:rPr lang="en-US" smtClean="0"/>
              <a:t>46</a:t>
            </a:fld>
            <a:endParaRPr lang="en-US" dirty="0"/>
          </a:p>
        </p:txBody>
      </p:sp>
    </p:spTree>
    <p:extLst>
      <p:ext uri="{BB962C8B-B14F-4D97-AF65-F5344CB8AC3E}">
        <p14:creationId xmlns:p14="http://schemas.microsoft.com/office/powerpoint/2010/main" val="291674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AA6264-D5C0-4D6E-8C75-20F2651129CE}" type="datetime1">
              <a:rPr lang="en-US" smtClean="0"/>
              <a:t>12/25/2017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9EE351-9C70-4811-BBB3-EAD8C8631614}" type="slidenum">
              <a:rPr lang="en-US" smtClean="0"/>
              <a:t>‹#›</a:t>
            </a:fld>
            <a:endParaRPr lang="en-US" dirty="0"/>
          </a:p>
        </p:txBody>
      </p:sp>
    </p:spTree>
    <p:extLst>
      <p:ext uri="{BB962C8B-B14F-4D97-AF65-F5344CB8AC3E}">
        <p14:creationId xmlns:p14="http://schemas.microsoft.com/office/powerpoint/2010/main" val="363565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A2C7F2-A18C-4F14-99A2-7E5C6F6C8418}" type="datetime1">
              <a:rPr lang="en-US" smtClean="0"/>
              <a:t>12/25/2017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9EE351-9C70-4811-BBB3-EAD8C8631614}" type="slidenum">
              <a:rPr lang="en-US" smtClean="0"/>
              <a:t>‹#›</a:t>
            </a:fld>
            <a:endParaRPr lang="en-US" dirty="0"/>
          </a:p>
        </p:txBody>
      </p:sp>
    </p:spTree>
    <p:extLst>
      <p:ext uri="{BB962C8B-B14F-4D97-AF65-F5344CB8AC3E}">
        <p14:creationId xmlns:p14="http://schemas.microsoft.com/office/powerpoint/2010/main" val="114752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7FD83-257B-4B4A-9735-8C76EF7D235C}" type="datetime1">
              <a:rPr lang="en-US" smtClean="0"/>
              <a:t>12/25/2017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9EE351-9C70-4811-BBB3-EAD8C8631614}" type="slidenum">
              <a:rPr lang="en-US" smtClean="0"/>
              <a:t>‹#›</a:t>
            </a:fld>
            <a:endParaRPr lang="en-US" dirty="0"/>
          </a:p>
        </p:txBody>
      </p:sp>
    </p:spTree>
    <p:extLst>
      <p:ext uri="{BB962C8B-B14F-4D97-AF65-F5344CB8AC3E}">
        <p14:creationId xmlns:p14="http://schemas.microsoft.com/office/powerpoint/2010/main" val="2133471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1D7D1C-C039-4BBB-A618-E6B280BFA261}" type="datetime1">
              <a:rPr lang="en-US" smtClean="0"/>
              <a:t>12/25/2017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9EE351-9C70-4811-BBB3-EAD8C8631614}" type="slidenum">
              <a:rPr lang="en-US" smtClean="0"/>
              <a:t>‹#›</a:t>
            </a:fld>
            <a:endParaRPr lang="en-US" dirty="0"/>
          </a:p>
        </p:txBody>
      </p:sp>
    </p:spTree>
    <p:extLst>
      <p:ext uri="{BB962C8B-B14F-4D97-AF65-F5344CB8AC3E}">
        <p14:creationId xmlns:p14="http://schemas.microsoft.com/office/powerpoint/2010/main" val="367277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D8144-5289-4C79-B3AC-FC592F3040BB}" type="datetime1">
              <a:rPr lang="en-US" smtClean="0"/>
              <a:t>12/25/2017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9EE351-9C70-4811-BBB3-EAD8C8631614}" type="slidenum">
              <a:rPr lang="en-US" smtClean="0"/>
              <a:t>‹#›</a:t>
            </a:fld>
            <a:endParaRPr lang="en-US" dirty="0"/>
          </a:p>
        </p:txBody>
      </p:sp>
    </p:spTree>
    <p:extLst>
      <p:ext uri="{BB962C8B-B14F-4D97-AF65-F5344CB8AC3E}">
        <p14:creationId xmlns:p14="http://schemas.microsoft.com/office/powerpoint/2010/main" val="294003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1FE717-9C5D-461F-9144-A2E8B147DD79}" type="datetime1">
              <a:rPr lang="en-US" smtClean="0"/>
              <a:t>12/25/2017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9EE351-9C70-4811-BBB3-EAD8C8631614}" type="slidenum">
              <a:rPr lang="en-US" smtClean="0"/>
              <a:t>‹#›</a:t>
            </a:fld>
            <a:endParaRPr lang="en-US" dirty="0"/>
          </a:p>
        </p:txBody>
      </p:sp>
    </p:spTree>
    <p:extLst>
      <p:ext uri="{BB962C8B-B14F-4D97-AF65-F5344CB8AC3E}">
        <p14:creationId xmlns:p14="http://schemas.microsoft.com/office/powerpoint/2010/main" val="263373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1190C3-955A-4803-9443-CC8BFCB6D7E8}" type="datetime1">
              <a:rPr lang="en-US" smtClean="0"/>
              <a:t>12/25/2017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9EE351-9C70-4811-BBB3-EAD8C8631614}" type="slidenum">
              <a:rPr lang="en-US" smtClean="0"/>
              <a:t>‹#›</a:t>
            </a:fld>
            <a:endParaRPr lang="en-US" dirty="0"/>
          </a:p>
        </p:txBody>
      </p:sp>
    </p:spTree>
    <p:extLst>
      <p:ext uri="{BB962C8B-B14F-4D97-AF65-F5344CB8AC3E}">
        <p14:creationId xmlns:p14="http://schemas.microsoft.com/office/powerpoint/2010/main" val="74711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5B414D-9B34-42CB-8B6F-5FAED554216F}" type="datetime1">
              <a:rPr lang="en-US" smtClean="0"/>
              <a:t>12/25/2017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9EE351-9C70-4811-BBB3-EAD8C8631614}" type="slidenum">
              <a:rPr lang="en-US" smtClean="0"/>
              <a:t>‹#›</a:t>
            </a:fld>
            <a:endParaRPr lang="en-US" dirty="0"/>
          </a:p>
        </p:txBody>
      </p:sp>
    </p:spTree>
    <p:extLst>
      <p:ext uri="{BB962C8B-B14F-4D97-AF65-F5344CB8AC3E}">
        <p14:creationId xmlns:p14="http://schemas.microsoft.com/office/powerpoint/2010/main" val="152539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4C6B5-0BCB-4B7D-B177-B9B2E051E768}" type="datetime1">
              <a:rPr lang="en-US" smtClean="0"/>
              <a:t>12/25/2017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9EE351-9C70-4811-BBB3-EAD8C8631614}" type="slidenum">
              <a:rPr lang="en-US" smtClean="0"/>
              <a:t>‹#›</a:t>
            </a:fld>
            <a:endParaRPr lang="en-US" dirty="0"/>
          </a:p>
        </p:txBody>
      </p:sp>
    </p:spTree>
    <p:extLst>
      <p:ext uri="{BB962C8B-B14F-4D97-AF65-F5344CB8AC3E}">
        <p14:creationId xmlns:p14="http://schemas.microsoft.com/office/powerpoint/2010/main" val="286614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6D548-2198-42A7-A3CD-977E431E8F25}" type="datetime1">
              <a:rPr lang="en-US" smtClean="0"/>
              <a:t>12/25/2017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9EE351-9C70-4811-BBB3-EAD8C8631614}" type="slidenum">
              <a:rPr lang="en-US" smtClean="0"/>
              <a:t>‹#›</a:t>
            </a:fld>
            <a:endParaRPr lang="en-US" dirty="0"/>
          </a:p>
        </p:txBody>
      </p:sp>
    </p:spTree>
    <p:extLst>
      <p:ext uri="{BB962C8B-B14F-4D97-AF65-F5344CB8AC3E}">
        <p14:creationId xmlns:p14="http://schemas.microsoft.com/office/powerpoint/2010/main" val="56671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42643-36F9-4B0A-83E2-980CEB5B7B99}" type="datetime1">
              <a:rPr lang="en-US" smtClean="0"/>
              <a:t>12/25/2017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9EE351-9C70-4811-BBB3-EAD8C8631614}" type="slidenum">
              <a:rPr lang="en-US" smtClean="0"/>
              <a:t>‹#›</a:t>
            </a:fld>
            <a:endParaRPr lang="en-US" dirty="0"/>
          </a:p>
        </p:txBody>
      </p:sp>
    </p:spTree>
    <p:extLst>
      <p:ext uri="{BB962C8B-B14F-4D97-AF65-F5344CB8AC3E}">
        <p14:creationId xmlns:p14="http://schemas.microsoft.com/office/powerpoint/2010/main" val="4135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4D097-1C9C-42DE-8DCB-F0B089DE7A91}" type="datetime1">
              <a:rPr lang="en-US" smtClean="0"/>
              <a:t>12/25/2017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EE351-9C70-4811-BBB3-EAD8C8631614}" type="slidenum">
              <a:rPr lang="en-US" smtClean="0"/>
              <a:t>‹#›</a:t>
            </a:fld>
            <a:endParaRPr lang="en-US" dirty="0"/>
          </a:p>
        </p:txBody>
      </p:sp>
    </p:spTree>
    <p:extLst>
      <p:ext uri="{BB962C8B-B14F-4D97-AF65-F5344CB8AC3E}">
        <p14:creationId xmlns:p14="http://schemas.microsoft.com/office/powerpoint/2010/main" val="2796094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98CxkS0vzB8" TargetMode="External"/><Relationship Id="rId2" Type="http://schemas.openxmlformats.org/officeDocument/2006/relationships/hyperlink" Target="https://www.youtube.com/watch?v=e1jleqoINj"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XaI5IRuS2aE" TargetMode="External"/><Relationship Id="rId2" Type="http://schemas.openxmlformats.org/officeDocument/2006/relationships/hyperlink" Target="https://www.youtube.com/watch?v=pmiUloNbla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7pZa3KtkVpQ"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Rl-yszPdRTk&amp;list=RDRl-yszPdRTk"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youtube.com/watch?v=vWwgrjjIMXA"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youtube.com/watch?v=e7qQ6_RV4VQ"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www.youtube.com/watch?v=exm7FN-t3PY"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exm7FN-t3PY" TargetMode="Externa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hyperlink" Target="https://www.youtube.com/watch?v=exm7FN-t3PY"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www.youtube.com/watch?v=exm7FN-t3PY"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youtube.com/watch?v=ntLsElbW9Xo"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The History of Protest Music </a:t>
            </a:r>
            <a:br>
              <a:rPr lang="en-US" dirty="0" smtClean="0"/>
            </a:br>
            <a:r>
              <a:rPr lang="en-US" dirty="0" smtClean="0"/>
              <a:t>Class 1:</a:t>
            </a:r>
            <a:br>
              <a:rPr lang="en-US" dirty="0" smtClean="0"/>
            </a:br>
            <a:r>
              <a:rPr lang="en-US" dirty="0" smtClean="0"/>
              <a:t>Origins and the Folk Revival </a:t>
            </a:r>
            <a:endParaRPr lang="en-US" dirty="0"/>
          </a:p>
        </p:txBody>
      </p:sp>
      <p:sp>
        <p:nvSpPr>
          <p:cNvPr id="5" name="Subtitle 4"/>
          <p:cNvSpPr>
            <a:spLocks noGrp="1"/>
          </p:cNvSpPr>
          <p:nvPr>
            <p:ph type="subTitle" idx="1"/>
          </p:nvPr>
        </p:nvSpPr>
        <p:spPr/>
        <p:txBody>
          <a:bodyPr/>
          <a:lstStyle/>
          <a:p>
            <a:r>
              <a:rPr lang="en-US" dirty="0" smtClean="0"/>
              <a:t>Jim Dunphy</a:t>
            </a:r>
          </a:p>
          <a:p>
            <a:r>
              <a:rPr lang="en-US" dirty="0" smtClean="0"/>
              <a:t>dunphyjj@aol.com</a:t>
            </a:r>
            <a:endParaRPr lang="en-US" dirty="0"/>
          </a:p>
        </p:txBody>
      </p:sp>
      <p:sp>
        <p:nvSpPr>
          <p:cNvPr id="2" name="Slide Number Placeholder 1"/>
          <p:cNvSpPr>
            <a:spLocks noGrp="1"/>
          </p:cNvSpPr>
          <p:nvPr>
            <p:ph type="sldNum" sz="quarter" idx="12"/>
          </p:nvPr>
        </p:nvSpPr>
        <p:spPr/>
        <p:txBody>
          <a:bodyPr/>
          <a:lstStyle/>
          <a:p>
            <a:fld id="{8E9EE351-9C70-4811-BBB3-EAD8C8631614}" type="slidenum">
              <a:rPr lang="en-US" smtClean="0"/>
              <a:t>1</a:t>
            </a:fld>
            <a:endParaRPr lang="en-US" dirty="0"/>
          </a:p>
        </p:txBody>
      </p:sp>
    </p:spTree>
    <p:extLst>
      <p:ext uri="{BB962C8B-B14F-4D97-AF65-F5344CB8AC3E}">
        <p14:creationId xmlns:p14="http://schemas.microsoft.com/office/powerpoint/2010/main" val="3983064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Billie Holiday</a:t>
            </a:r>
            <a:endParaRPr lang="en-US"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512" r="5512"/>
          <a:stretch>
            <a:fillRect/>
          </a:stretch>
        </p:blipFill>
        <p:spPr/>
      </p:pic>
      <p:sp>
        <p:nvSpPr>
          <p:cNvPr id="6" name="Text Placeholder 5"/>
          <p:cNvSpPr>
            <a:spLocks noGrp="1"/>
          </p:cNvSpPr>
          <p:nvPr>
            <p:ph type="body" sz="half" idx="2"/>
          </p:nvPr>
        </p:nvSpPr>
        <p:spPr/>
        <p:txBody>
          <a:bodyPr>
            <a:normAutofit/>
          </a:bodyPr>
          <a:lstStyle/>
          <a:p>
            <a:pPr algn="ctr"/>
            <a:r>
              <a:rPr lang="en-US" sz="2800" dirty="0" smtClean="0"/>
              <a:t>April 7, 1915 – July 17, 1959</a:t>
            </a:r>
            <a:endParaRPr lang="en-US" sz="2800" dirty="0"/>
          </a:p>
        </p:txBody>
      </p:sp>
      <p:sp>
        <p:nvSpPr>
          <p:cNvPr id="2" name="Slide Number Placeholder 1"/>
          <p:cNvSpPr>
            <a:spLocks noGrp="1"/>
          </p:cNvSpPr>
          <p:nvPr>
            <p:ph type="sldNum" sz="quarter" idx="12"/>
          </p:nvPr>
        </p:nvSpPr>
        <p:spPr/>
        <p:txBody>
          <a:bodyPr/>
          <a:lstStyle/>
          <a:p>
            <a:fld id="{8E9EE351-9C70-4811-BBB3-EAD8C8631614}" type="slidenum">
              <a:rPr lang="en-US" smtClean="0"/>
              <a:t>10</a:t>
            </a:fld>
            <a:endParaRPr lang="en-US" dirty="0"/>
          </a:p>
        </p:txBody>
      </p:sp>
    </p:spTree>
    <p:extLst>
      <p:ext uri="{BB962C8B-B14F-4D97-AF65-F5344CB8AC3E}">
        <p14:creationId xmlns:p14="http://schemas.microsoft.com/office/powerpoint/2010/main" val="1348162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Billie Holiday </a:t>
            </a:r>
            <a:endParaRPr lang="en-US" sz="6600" dirty="0"/>
          </a:p>
        </p:txBody>
      </p:sp>
      <p:sp>
        <p:nvSpPr>
          <p:cNvPr id="3" name="Content Placeholder 2"/>
          <p:cNvSpPr>
            <a:spLocks noGrp="1"/>
          </p:cNvSpPr>
          <p:nvPr>
            <p:ph idx="1"/>
          </p:nvPr>
        </p:nvSpPr>
        <p:spPr/>
        <p:txBody>
          <a:bodyPr>
            <a:normAutofit fontScale="92500"/>
          </a:bodyPr>
          <a:lstStyle/>
          <a:p>
            <a:r>
              <a:rPr lang="en-US" dirty="0" smtClean="0"/>
              <a:t>Born in Philadelphia in 1915, father left to join a jazz band</a:t>
            </a:r>
          </a:p>
          <a:p>
            <a:r>
              <a:rPr lang="en-US" dirty="0" smtClean="0"/>
              <a:t>Mother worked odd jobs before moving to NY where she became a prostitute in a brothel, and Billie joined her in that profession at age 14</a:t>
            </a:r>
          </a:p>
          <a:p>
            <a:r>
              <a:rPr lang="en-US" dirty="0" smtClean="0"/>
              <a:t>She started singing after her release from prison, and signed her first recording contract at age 18.</a:t>
            </a:r>
          </a:p>
          <a:p>
            <a:r>
              <a:rPr lang="en-US" dirty="0" smtClean="0"/>
              <a:t> By 20,she had worked with Count Basie and Artie Shaw</a:t>
            </a:r>
            <a:endParaRPr lang="en-US" dirty="0"/>
          </a:p>
        </p:txBody>
      </p:sp>
      <p:sp>
        <p:nvSpPr>
          <p:cNvPr id="4" name="Slide Number Placeholder 3"/>
          <p:cNvSpPr>
            <a:spLocks noGrp="1"/>
          </p:cNvSpPr>
          <p:nvPr>
            <p:ph type="sldNum" sz="quarter" idx="12"/>
          </p:nvPr>
        </p:nvSpPr>
        <p:spPr/>
        <p:txBody>
          <a:bodyPr/>
          <a:lstStyle/>
          <a:p>
            <a:fld id="{8E9EE351-9C70-4811-BBB3-EAD8C8631614}" type="slidenum">
              <a:rPr lang="en-US" smtClean="0"/>
              <a:t>11</a:t>
            </a:fld>
            <a:endParaRPr lang="en-US" dirty="0"/>
          </a:p>
        </p:txBody>
      </p:sp>
    </p:spTree>
    <p:extLst>
      <p:ext uri="{BB962C8B-B14F-4D97-AF65-F5344CB8AC3E}">
        <p14:creationId xmlns:p14="http://schemas.microsoft.com/office/powerpoint/2010/main" val="3230094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Billie Holiday </a:t>
            </a:r>
            <a:endParaRPr lang="en-US" sz="6600" dirty="0"/>
          </a:p>
        </p:txBody>
      </p:sp>
      <p:sp>
        <p:nvSpPr>
          <p:cNvPr id="3" name="Content Placeholder 2"/>
          <p:cNvSpPr>
            <a:spLocks noGrp="1"/>
          </p:cNvSpPr>
          <p:nvPr>
            <p:ph idx="1"/>
          </p:nvPr>
        </p:nvSpPr>
        <p:spPr/>
        <p:txBody>
          <a:bodyPr>
            <a:normAutofit lnSpcReduction="10000"/>
          </a:bodyPr>
          <a:lstStyle/>
          <a:p>
            <a:r>
              <a:rPr lang="en-US" sz="3600" dirty="0" smtClean="0"/>
              <a:t>During the war years, she was one of the most successful singers, regularly making over $250,00 a year</a:t>
            </a:r>
          </a:p>
          <a:p>
            <a:r>
              <a:rPr lang="en-US" sz="3600" dirty="0" smtClean="0"/>
              <a:t>In 1947, she was convicted of narcotics possession and served almost a year in prison.  </a:t>
            </a:r>
          </a:p>
          <a:p>
            <a:r>
              <a:rPr lang="en-US" sz="3600" dirty="0" smtClean="0"/>
              <a:t>After release, she had a successful run, but was arrested again in 1949</a:t>
            </a:r>
          </a:p>
          <a:p>
            <a:pPr marL="0" indent="0">
              <a:buNone/>
            </a:pPr>
            <a:endParaRPr lang="en-US" dirty="0"/>
          </a:p>
        </p:txBody>
      </p:sp>
      <p:sp>
        <p:nvSpPr>
          <p:cNvPr id="4" name="Slide Number Placeholder 3"/>
          <p:cNvSpPr>
            <a:spLocks noGrp="1"/>
          </p:cNvSpPr>
          <p:nvPr>
            <p:ph type="sldNum" sz="quarter" idx="12"/>
          </p:nvPr>
        </p:nvSpPr>
        <p:spPr/>
        <p:txBody>
          <a:bodyPr/>
          <a:lstStyle/>
          <a:p>
            <a:fld id="{8E9EE351-9C70-4811-BBB3-EAD8C8631614}" type="slidenum">
              <a:rPr lang="en-US" smtClean="0"/>
              <a:t>12</a:t>
            </a:fld>
            <a:endParaRPr lang="en-US" dirty="0"/>
          </a:p>
        </p:txBody>
      </p:sp>
    </p:spTree>
    <p:extLst>
      <p:ext uri="{BB962C8B-B14F-4D97-AF65-F5344CB8AC3E}">
        <p14:creationId xmlns:p14="http://schemas.microsoft.com/office/powerpoint/2010/main" val="689764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Billie Holiday </a:t>
            </a:r>
            <a:endParaRPr lang="en-US" sz="6600" dirty="0"/>
          </a:p>
        </p:txBody>
      </p:sp>
      <p:sp>
        <p:nvSpPr>
          <p:cNvPr id="3" name="Content Placeholder 2"/>
          <p:cNvSpPr>
            <a:spLocks noGrp="1"/>
          </p:cNvSpPr>
          <p:nvPr>
            <p:ph idx="1"/>
          </p:nvPr>
        </p:nvSpPr>
        <p:spPr/>
        <p:txBody>
          <a:bodyPr>
            <a:normAutofit lnSpcReduction="10000"/>
          </a:bodyPr>
          <a:lstStyle/>
          <a:p>
            <a:r>
              <a:rPr lang="en-US" sz="3600" dirty="0" smtClean="0"/>
              <a:t>After that, her US venues dried up and she performed more in Europe for the rest of her life.  </a:t>
            </a:r>
          </a:p>
          <a:p>
            <a:r>
              <a:rPr lang="en-US" sz="3600" dirty="0" smtClean="0"/>
              <a:t>She died in 1959 from cirrhosis of the liver.  </a:t>
            </a:r>
          </a:p>
          <a:p>
            <a:r>
              <a:rPr lang="en-US" sz="3600" dirty="0" smtClean="0"/>
              <a:t>Her autobiography, </a:t>
            </a:r>
            <a:r>
              <a:rPr lang="en-US" sz="3600" i="1" dirty="0" smtClean="0"/>
              <a:t>Lady Sings the Blues, </a:t>
            </a:r>
            <a:r>
              <a:rPr lang="en-US" sz="3600" dirty="0" smtClean="0"/>
              <a:t>was turned into a fictionalized movie by Barry Gordy for Diana Ross</a:t>
            </a:r>
            <a:r>
              <a:rPr lang="en-US" dirty="0" smtClean="0"/>
              <a:t>.</a:t>
            </a:r>
          </a:p>
          <a:p>
            <a:pPr marL="0" indent="0">
              <a:buNone/>
            </a:pPr>
            <a:endParaRPr lang="en-US" dirty="0"/>
          </a:p>
        </p:txBody>
      </p:sp>
      <p:sp>
        <p:nvSpPr>
          <p:cNvPr id="4" name="Slide Number Placeholder 3"/>
          <p:cNvSpPr>
            <a:spLocks noGrp="1"/>
          </p:cNvSpPr>
          <p:nvPr>
            <p:ph type="sldNum" sz="quarter" idx="12"/>
          </p:nvPr>
        </p:nvSpPr>
        <p:spPr/>
        <p:txBody>
          <a:bodyPr/>
          <a:lstStyle/>
          <a:p>
            <a:fld id="{8E9EE351-9C70-4811-BBB3-EAD8C8631614}" type="slidenum">
              <a:rPr lang="en-US" smtClean="0"/>
              <a:t>13</a:t>
            </a:fld>
            <a:endParaRPr lang="en-US" dirty="0"/>
          </a:p>
        </p:txBody>
      </p:sp>
    </p:spTree>
    <p:extLst>
      <p:ext uri="{BB962C8B-B14F-4D97-AF65-F5344CB8AC3E}">
        <p14:creationId xmlns:p14="http://schemas.microsoft.com/office/powerpoint/2010/main" val="3144548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Strange Fruit</a:t>
            </a:r>
            <a:endParaRPr lang="en-US" sz="6600" dirty="0"/>
          </a:p>
        </p:txBody>
      </p:sp>
      <p:sp>
        <p:nvSpPr>
          <p:cNvPr id="3" name="Content Placeholder 2"/>
          <p:cNvSpPr>
            <a:spLocks noGrp="1"/>
          </p:cNvSpPr>
          <p:nvPr>
            <p:ph idx="1"/>
          </p:nvPr>
        </p:nvSpPr>
        <p:spPr/>
        <p:txBody>
          <a:bodyPr>
            <a:normAutofit/>
          </a:bodyPr>
          <a:lstStyle/>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buNone/>
            </a:pPr>
            <a:r>
              <a:rPr lang="en-US" sz="2800" dirty="0">
                <a:hlinkClick r:id="rId3"/>
              </a:rPr>
              <a:t>https://</a:t>
            </a:r>
            <a:r>
              <a:rPr lang="en-US" sz="2800" dirty="0" smtClean="0">
                <a:hlinkClick r:id="rId3"/>
              </a:rPr>
              <a:t>www.youtube.com/watch?v=98CxkS0vzB8</a:t>
            </a:r>
            <a:r>
              <a:rPr lang="en-US" sz="2800" dirty="0" smtClean="0"/>
              <a:t> </a:t>
            </a: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fld id="{8E9EE351-9C70-4811-BBB3-EAD8C8631614}" type="slidenum">
              <a:rPr lang="en-US" smtClean="0"/>
              <a:t>14</a:t>
            </a:fld>
            <a:endParaRPr lang="en-US" dirty="0"/>
          </a:p>
        </p:txBody>
      </p:sp>
    </p:spTree>
    <p:extLst>
      <p:ext uri="{BB962C8B-B14F-4D97-AF65-F5344CB8AC3E}">
        <p14:creationId xmlns:p14="http://schemas.microsoft.com/office/powerpoint/2010/main" val="2543697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Strange Fruit</a:t>
            </a:r>
            <a:endParaRPr lang="en-US" sz="4400" dirty="0"/>
          </a:p>
        </p:txBody>
      </p:sp>
      <p:sp>
        <p:nvSpPr>
          <p:cNvPr id="3" name="Content Placeholder 2"/>
          <p:cNvSpPr>
            <a:spLocks noGrp="1"/>
          </p:cNvSpPr>
          <p:nvPr>
            <p:ph idx="1"/>
          </p:nvPr>
        </p:nvSpPr>
        <p:spPr/>
        <p:txBody>
          <a:bodyPr>
            <a:normAutofit/>
          </a:bodyPr>
          <a:lstStyle/>
          <a:p>
            <a:pPr marL="0" indent="0">
              <a:buNone/>
            </a:pPr>
            <a:r>
              <a:rPr lang="en-US" sz="4800" dirty="0" smtClean="0"/>
              <a:t> </a:t>
            </a:r>
            <a:endParaRPr lang="en-US" sz="4800" dirty="0"/>
          </a:p>
        </p:txBody>
      </p:sp>
      <p:sp>
        <p:nvSpPr>
          <p:cNvPr id="4" name="Text Placeholder 3"/>
          <p:cNvSpPr>
            <a:spLocks noGrp="1"/>
          </p:cNvSpPr>
          <p:nvPr>
            <p:ph type="body" sz="half" idx="2"/>
          </p:nvPr>
        </p:nvSpPr>
        <p:spPr/>
        <p:txBody>
          <a:bodyPr>
            <a:normAutofit/>
          </a:bodyPr>
          <a:lstStyle/>
          <a:p>
            <a:pPr marL="457200" indent="-457200">
              <a:buFont typeface="Arial" panose="020B0604020202020204" pitchFamily="34" charset="0"/>
              <a:buChar char="•"/>
            </a:pPr>
            <a:r>
              <a:rPr lang="en-US" sz="3200" dirty="0" smtClean="0"/>
              <a:t>Debuted by Holiday in 1939</a:t>
            </a:r>
          </a:p>
          <a:p>
            <a:pPr marL="457200" indent="-457200">
              <a:buFont typeface="Arial" panose="020B0604020202020204" pitchFamily="34" charset="0"/>
              <a:buChar char="•"/>
            </a:pPr>
            <a:r>
              <a:rPr lang="en-US" sz="3200" dirty="0" smtClean="0"/>
              <a:t>Was her reaction to the wave of lynchings in the South </a:t>
            </a:r>
          </a:p>
          <a:p>
            <a:pPr marL="457200" indent="-457200">
              <a:buFont typeface="Arial" panose="020B0604020202020204" pitchFamily="34" charset="0"/>
              <a:buChar char="•"/>
            </a:pP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6650" y="376136"/>
            <a:ext cx="4157290" cy="5948463"/>
          </a:xfrm>
          <a:prstGeom prst="rect">
            <a:avLst/>
          </a:prstGeom>
        </p:spPr>
      </p:pic>
      <p:sp>
        <p:nvSpPr>
          <p:cNvPr id="6" name="Slide Number Placeholder 5"/>
          <p:cNvSpPr>
            <a:spLocks noGrp="1"/>
          </p:cNvSpPr>
          <p:nvPr>
            <p:ph type="sldNum" sz="quarter" idx="12"/>
          </p:nvPr>
        </p:nvSpPr>
        <p:spPr/>
        <p:txBody>
          <a:bodyPr/>
          <a:lstStyle/>
          <a:p>
            <a:fld id="{8E9EE351-9C70-4811-BBB3-EAD8C8631614}" type="slidenum">
              <a:rPr lang="en-US" smtClean="0"/>
              <a:t>15</a:t>
            </a:fld>
            <a:endParaRPr lang="en-US" dirty="0"/>
          </a:p>
        </p:txBody>
      </p:sp>
    </p:spTree>
    <p:extLst>
      <p:ext uri="{BB962C8B-B14F-4D97-AF65-F5344CB8AC3E}">
        <p14:creationId xmlns:p14="http://schemas.microsoft.com/office/powerpoint/2010/main" val="833567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Abel Meeropol </a:t>
            </a:r>
            <a:endParaRPr lang="en-US" sz="4400" dirty="0"/>
          </a:p>
        </p:txBody>
      </p:sp>
      <p:sp>
        <p:nvSpPr>
          <p:cNvPr id="3" name="Content Placeholder 2"/>
          <p:cNvSpPr>
            <a:spLocks noGrp="1"/>
          </p:cNvSpPr>
          <p:nvPr>
            <p:ph idx="1"/>
          </p:nvPr>
        </p:nvSpPr>
        <p:spPr/>
        <p:txBody>
          <a:bodyPr>
            <a:normAutofit/>
          </a:bodyPr>
          <a:lstStyle/>
          <a:p>
            <a:pPr marL="0" indent="0">
              <a:buNone/>
            </a:pPr>
            <a:r>
              <a:rPr lang="en-US" sz="4800" dirty="0" smtClean="0"/>
              <a:t> </a:t>
            </a:r>
            <a:endParaRPr lang="en-US" sz="4800" dirty="0"/>
          </a:p>
        </p:txBody>
      </p:sp>
      <p:sp>
        <p:nvSpPr>
          <p:cNvPr id="4" name="Text Placeholder 3"/>
          <p:cNvSpPr>
            <a:spLocks noGrp="1"/>
          </p:cNvSpPr>
          <p:nvPr>
            <p:ph type="body" sz="half" idx="2"/>
          </p:nvPr>
        </p:nvSpPr>
        <p:spPr/>
        <p:txBody>
          <a:bodyPr>
            <a:normAutofit/>
          </a:bodyPr>
          <a:lstStyle/>
          <a:p>
            <a:pPr marL="457200" indent="-457200">
              <a:buFont typeface="Arial" panose="020B0604020202020204" pitchFamily="34" charset="0"/>
              <a:buChar char="•"/>
            </a:pPr>
            <a:r>
              <a:rPr lang="en-US" sz="3200" dirty="0" smtClean="0"/>
              <a:t>Schoolteacher who wrote the poem for a teacher’s magazine</a:t>
            </a:r>
          </a:p>
          <a:p>
            <a:pPr marL="457200" indent="-457200">
              <a:buFont typeface="Arial" panose="020B0604020202020204" pitchFamily="34" charset="0"/>
              <a:buChar char="•"/>
            </a:pPr>
            <a:r>
              <a:rPr lang="en-US" sz="3200" dirty="0" smtClean="0"/>
              <a:t>Left the Communist party after WWII</a:t>
            </a:r>
          </a:p>
          <a:p>
            <a:pPr marL="457200" indent="-457200">
              <a:buFont typeface="Arial" panose="020B0604020202020204" pitchFamily="34" charset="0"/>
              <a:buChar char="•"/>
            </a:pP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69327" y="775736"/>
            <a:ext cx="4157663" cy="515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8E9EE351-9C70-4811-BBB3-EAD8C8631614}" type="slidenum">
              <a:rPr lang="en-US" smtClean="0"/>
              <a:t>16</a:t>
            </a:fld>
            <a:endParaRPr lang="en-US" dirty="0"/>
          </a:p>
        </p:txBody>
      </p:sp>
    </p:spTree>
    <p:extLst>
      <p:ext uri="{BB962C8B-B14F-4D97-AF65-F5344CB8AC3E}">
        <p14:creationId xmlns:p14="http://schemas.microsoft.com/office/powerpoint/2010/main" val="2364697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Abel Meeropol </a:t>
            </a:r>
            <a:endParaRPr lang="en-US" sz="4400" dirty="0"/>
          </a:p>
        </p:txBody>
      </p:sp>
      <p:sp>
        <p:nvSpPr>
          <p:cNvPr id="3" name="Content Placeholder 2"/>
          <p:cNvSpPr>
            <a:spLocks noGrp="1"/>
          </p:cNvSpPr>
          <p:nvPr>
            <p:ph idx="1"/>
          </p:nvPr>
        </p:nvSpPr>
        <p:spPr/>
        <p:txBody>
          <a:bodyPr>
            <a:normAutofit/>
          </a:bodyPr>
          <a:lstStyle/>
          <a:p>
            <a:pPr marL="0" indent="0">
              <a:buNone/>
            </a:pPr>
            <a:r>
              <a:rPr lang="en-US" sz="4800" dirty="0" smtClean="0"/>
              <a:t> </a:t>
            </a:r>
            <a:endParaRPr lang="en-US" sz="4800" dirty="0"/>
          </a:p>
        </p:txBody>
      </p:sp>
      <p:sp>
        <p:nvSpPr>
          <p:cNvPr id="4" name="Text Placeholder 3"/>
          <p:cNvSpPr>
            <a:spLocks noGrp="1"/>
          </p:cNvSpPr>
          <p:nvPr>
            <p:ph type="body" sz="half" idx="4294967295"/>
          </p:nvPr>
        </p:nvSpPr>
        <p:spPr>
          <a:xfrm>
            <a:off x="381000" y="1524000"/>
            <a:ext cx="8077200" cy="4614863"/>
          </a:xfrm>
        </p:spPr>
        <p:txBody>
          <a:bodyPr>
            <a:normAutofit/>
          </a:bodyPr>
          <a:lstStyle/>
          <a:p>
            <a:pPr marL="457200" indent="-457200">
              <a:buFont typeface="Arial" panose="020B0604020202020204" pitchFamily="34" charset="0"/>
              <a:buChar char="•"/>
            </a:pPr>
            <a:r>
              <a:rPr lang="en-US" sz="3200" dirty="0" smtClean="0"/>
              <a:t>Continued to write songs under the name Lewis Allen – wrote the </a:t>
            </a:r>
            <a:r>
              <a:rPr lang="en-US" sz="3200" i="1" dirty="0" smtClean="0"/>
              <a:t>House I Live In </a:t>
            </a:r>
            <a:r>
              <a:rPr lang="en-US" sz="3200" dirty="0" smtClean="0"/>
              <a:t>for Frank Sinatra and </a:t>
            </a:r>
            <a:r>
              <a:rPr lang="en-US" sz="3200" i="1" dirty="0" smtClean="0"/>
              <a:t>Apples, Peaches and Cherries </a:t>
            </a:r>
            <a:r>
              <a:rPr lang="en-US" sz="3200" dirty="0" smtClean="0"/>
              <a:t>for Peggy Lee  </a:t>
            </a:r>
          </a:p>
          <a:p>
            <a:pPr marL="457200" indent="-457200"/>
            <a:r>
              <a:rPr lang="en-US" dirty="0" smtClean="0"/>
              <a:t>After Julius and Ethel Rosenberg were executed as spies, Meeropol adopted their children</a:t>
            </a:r>
            <a:endParaRPr lang="en-US" sz="3200" dirty="0" smtClean="0"/>
          </a:p>
          <a:p>
            <a:pPr marL="457200" indent="-457200">
              <a:buFont typeface="Arial" panose="020B0604020202020204" pitchFamily="34" charset="0"/>
              <a:buChar char="•"/>
            </a:pPr>
            <a:endParaRPr lang="en-US" sz="3200" dirty="0"/>
          </a:p>
        </p:txBody>
      </p:sp>
      <p:sp>
        <p:nvSpPr>
          <p:cNvPr id="5" name="Slide Number Placeholder 4"/>
          <p:cNvSpPr>
            <a:spLocks noGrp="1"/>
          </p:cNvSpPr>
          <p:nvPr>
            <p:ph type="sldNum" sz="quarter" idx="12"/>
          </p:nvPr>
        </p:nvSpPr>
        <p:spPr/>
        <p:txBody>
          <a:bodyPr/>
          <a:lstStyle/>
          <a:p>
            <a:fld id="{8E9EE351-9C70-4811-BBB3-EAD8C8631614}" type="slidenum">
              <a:rPr lang="en-US" smtClean="0"/>
              <a:t>17</a:t>
            </a:fld>
            <a:endParaRPr lang="en-US" dirty="0"/>
          </a:p>
        </p:txBody>
      </p:sp>
    </p:spTree>
    <p:extLst>
      <p:ext uri="{BB962C8B-B14F-4D97-AF65-F5344CB8AC3E}">
        <p14:creationId xmlns:p14="http://schemas.microsoft.com/office/powerpoint/2010/main" val="1206481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Strange Fruit </a:t>
            </a:r>
            <a:endParaRPr lang="en-US" sz="4400" dirty="0"/>
          </a:p>
        </p:txBody>
      </p:sp>
      <p:sp>
        <p:nvSpPr>
          <p:cNvPr id="3" name="Content Placeholder 2"/>
          <p:cNvSpPr>
            <a:spLocks noGrp="1"/>
          </p:cNvSpPr>
          <p:nvPr>
            <p:ph idx="1"/>
          </p:nvPr>
        </p:nvSpPr>
        <p:spPr/>
        <p:txBody>
          <a:bodyPr>
            <a:normAutofit/>
          </a:bodyPr>
          <a:lstStyle/>
          <a:p>
            <a:pPr marL="0" indent="0">
              <a:buNone/>
            </a:pPr>
            <a:r>
              <a:rPr lang="en-US" sz="4800" dirty="0" smtClean="0"/>
              <a:t> </a:t>
            </a:r>
            <a:endParaRPr lang="en-US" sz="4800" dirty="0"/>
          </a:p>
        </p:txBody>
      </p:sp>
      <p:sp>
        <p:nvSpPr>
          <p:cNvPr id="4" name="Text Placeholder 3"/>
          <p:cNvSpPr>
            <a:spLocks noGrp="1"/>
          </p:cNvSpPr>
          <p:nvPr>
            <p:ph type="body" sz="half" idx="4294967295"/>
          </p:nvPr>
        </p:nvSpPr>
        <p:spPr>
          <a:xfrm>
            <a:off x="381000" y="1524000"/>
            <a:ext cx="8077200" cy="4614863"/>
          </a:xfrm>
        </p:spPr>
        <p:txBody>
          <a:bodyPr>
            <a:normAutofit lnSpcReduction="10000"/>
          </a:bodyPr>
          <a:lstStyle/>
          <a:p>
            <a:pPr marL="457200" indent="-457200">
              <a:buFont typeface="Arial" panose="020B0604020202020204" pitchFamily="34" charset="0"/>
              <a:buChar char="•"/>
            </a:pPr>
            <a:r>
              <a:rPr lang="en-US" sz="4800" dirty="0" smtClean="0"/>
              <a:t>Note that the word lynching is never mentioned in the song</a:t>
            </a:r>
          </a:p>
          <a:p>
            <a:pPr marL="457200" indent="-457200">
              <a:buFont typeface="Arial" panose="020B0604020202020204" pitchFamily="34" charset="0"/>
              <a:buChar char="•"/>
            </a:pPr>
            <a:r>
              <a:rPr lang="en-US" sz="4800" dirty="0" smtClean="0"/>
              <a:t>Instead, there is an analogy to bodies as fruit – both dangling from trees</a:t>
            </a:r>
          </a:p>
          <a:p>
            <a:pPr marL="457200" indent="-457200">
              <a:buFont typeface="Arial" panose="020B0604020202020204" pitchFamily="34" charset="0"/>
              <a:buChar char="•"/>
            </a:pPr>
            <a:endParaRPr lang="en-US" sz="3200" dirty="0"/>
          </a:p>
        </p:txBody>
      </p:sp>
      <p:sp>
        <p:nvSpPr>
          <p:cNvPr id="5" name="Slide Number Placeholder 4"/>
          <p:cNvSpPr>
            <a:spLocks noGrp="1"/>
          </p:cNvSpPr>
          <p:nvPr>
            <p:ph type="sldNum" sz="quarter" idx="12"/>
          </p:nvPr>
        </p:nvSpPr>
        <p:spPr/>
        <p:txBody>
          <a:bodyPr/>
          <a:lstStyle/>
          <a:p>
            <a:fld id="{8E9EE351-9C70-4811-BBB3-EAD8C8631614}" type="slidenum">
              <a:rPr lang="en-US" smtClean="0"/>
              <a:t>18</a:t>
            </a:fld>
            <a:endParaRPr lang="en-US" dirty="0"/>
          </a:p>
        </p:txBody>
      </p:sp>
    </p:spTree>
    <p:extLst>
      <p:ext uri="{BB962C8B-B14F-4D97-AF65-F5344CB8AC3E}">
        <p14:creationId xmlns:p14="http://schemas.microsoft.com/office/powerpoint/2010/main" val="2964978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Strange Fruit</a:t>
            </a:r>
            <a:endParaRPr lang="en-US" sz="6600" dirty="0"/>
          </a:p>
        </p:txBody>
      </p:sp>
      <p:sp>
        <p:nvSpPr>
          <p:cNvPr id="3" name="Content Placeholder 2"/>
          <p:cNvSpPr>
            <a:spLocks noGrp="1"/>
          </p:cNvSpPr>
          <p:nvPr>
            <p:ph idx="1"/>
          </p:nvPr>
        </p:nvSpPr>
        <p:spPr/>
        <p:txBody>
          <a:bodyPr>
            <a:noAutofit/>
          </a:bodyPr>
          <a:lstStyle/>
          <a:p>
            <a:r>
              <a:rPr lang="en-US" sz="3600" dirty="0" smtClean="0"/>
              <a:t>The song was always the last number in a Billie Holiday show</a:t>
            </a:r>
          </a:p>
          <a:p>
            <a:r>
              <a:rPr lang="en-US" sz="3600" dirty="0" smtClean="0"/>
              <a:t>The lights in the club went dark, with only a spotlight on Holiday, and waiters stopped serving</a:t>
            </a:r>
          </a:p>
          <a:p>
            <a:r>
              <a:rPr lang="en-US" sz="3600" dirty="0" smtClean="0"/>
              <a:t> After the song, she left the stage without an encore</a:t>
            </a:r>
            <a:endParaRPr lang="en-US" sz="3600" dirty="0"/>
          </a:p>
        </p:txBody>
      </p:sp>
      <p:sp>
        <p:nvSpPr>
          <p:cNvPr id="4" name="Slide Number Placeholder 3"/>
          <p:cNvSpPr>
            <a:spLocks noGrp="1"/>
          </p:cNvSpPr>
          <p:nvPr>
            <p:ph type="sldNum" sz="quarter" idx="12"/>
          </p:nvPr>
        </p:nvSpPr>
        <p:spPr/>
        <p:txBody>
          <a:bodyPr/>
          <a:lstStyle/>
          <a:p>
            <a:fld id="{8E9EE351-9C70-4811-BBB3-EAD8C8631614}" type="slidenum">
              <a:rPr lang="en-US" smtClean="0"/>
              <a:t>19</a:t>
            </a:fld>
            <a:endParaRPr lang="en-US" dirty="0"/>
          </a:p>
        </p:txBody>
      </p:sp>
    </p:spTree>
    <p:extLst>
      <p:ext uri="{BB962C8B-B14F-4D97-AF65-F5344CB8AC3E}">
        <p14:creationId xmlns:p14="http://schemas.microsoft.com/office/powerpoint/2010/main" val="3121176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protest song? </a:t>
            </a:r>
            <a:endParaRPr lang="en-US" dirty="0"/>
          </a:p>
        </p:txBody>
      </p:sp>
      <p:sp>
        <p:nvSpPr>
          <p:cNvPr id="3" name="Content Placeholder 2"/>
          <p:cNvSpPr>
            <a:spLocks noGrp="1"/>
          </p:cNvSpPr>
          <p:nvPr>
            <p:ph idx="1"/>
          </p:nvPr>
        </p:nvSpPr>
        <p:spPr/>
        <p:txBody>
          <a:bodyPr/>
          <a:lstStyle/>
          <a:p>
            <a:r>
              <a:rPr lang="en-US" dirty="0" smtClean="0"/>
              <a:t>Webster defines protest as: “a complaint, objection, or display of unwillingness usually to an idea or a course of action.”</a:t>
            </a:r>
          </a:p>
          <a:p>
            <a:r>
              <a:rPr lang="en-US" dirty="0" smtClean="0"/>
              <a:t>For the purposes of this course, then, a protest song is a song AGAINST a government policy, not IN SUPPORT OF a government policy </a:t>
            </a:r>
            <a:endParaRPr lang="en-US" dirty="0"/>
          </a:p>
        </p:txBody>
      </p:sp>
      <p:sp>
        <p:nvSpPr>
          <p:cNvPr id="4" name="Slide Number Placeholder 3"/>
          <p:cNvSpPr>
            <a:spLocks noGrp="1"/>
          </p:cNvSpPr>
          <p:nvPr>
            <p:ph type="sldNum" sz="quarter" idx="12"/>
          </p:nvPr>
        </p:nvSpPr>
        <p:spPr/>
        <p:txBody>
          <a:bodyPr/>
          <a:lstStyle/>
          <a:p>
            <a:fld id="{8E9EE351-9C70-4811-BBB3-EAD8C8631614}" type="slidenum">
              <a:rPr lang="en-US" smtClean="0"/>
              <a:t>2</a:t>
            </a:fld>
            <a:endParaRPr lang="en-US" dirty="0"/>
          </a:p>
        </p:txBody>
      </p:sp>
    </p:spTree>
    <p:extLst>
      <p:ext uri="{BB962C8B-B14F-4D97-AF65-F5344CB8AC3E}">
        <p14:creationId xmlns:p14="http://schemas.microsoft.com/office/powerpoint/2010/main" val="3965120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Strange Fruit</a:t>
            </a:r>
            <a:endParaRPr lang="en-US" sz="6600" dirty="0"/>
          </a:p>
        </p:txBody>
      </p:sp>
      <p:sp>
        <p:nvSpPr>
          <p:cNvPr id="3" name="Content Placeholder 2"/>
          <p:cNvSpPr>
            <a:spLocks noGrp="1"/>
          </p:cNvSpPr>
          <p:nvPr>
            <p:ph idx="1"/>
          </p:nvPr>
        </p:nvSpPr>
        <p:spPr/>
        <p:txBody>
          <a:bodyPr>
            <a:normAutofit fontScale="92500"/>
          </a:bodyPr>
          <a:lstStyle/>
          <a:p>
            <a:r>
              <a:rPr lang="en-US" sz="4800" dirty="0" smtClean="0"/>
              <a:t> Recorded twice, in 1939 and 1944</a:t>
            </a:r>
          </a:p>
          <a:p>
            <a:r>
              <a:rPr lang="en-US" sz="4800" dirty="0" smtClean="0"/>
              <a:t>Best selling recording for Holiday</a:t>
            </a:r>
          </a:p>
          <a:p>
            <a:r>
              <a:rPr lang="en-US" sz="4800" dirty="0" smtClean="0"/>
              <a:t>In 1999, Time magazine labeled it “The song of the century”</a:t>
            </a:r>
          </a:p>
        </p:txBody>
      </p:sp>
      <p:sp>
        <p:nvSpPr>
          <p:cNvPr id="4" name="Slide Number Placeholder 3"/>
          <p:cNvSpPr>
            <a:spLocks noGrp="1"/>
          </p:cNvSpPr>
          <p:nvPr>
            <p:ph type="sldNum" sz="quarter" idx="12"/>
          </p:nvPr>
        </p:nvSpPr>
        <p:spPr/>
        <p:txBody>
          <a:bodyPr/>
          <a:lstStyle/>
          <a:p>
            <a:fld id="{8E9EE351-9C70-4811-BBB3-EAD8C8631614}" type="slidenum">
              <a:rPr lang="en-US" smtClean="0"/>
              <a:t>20</a:t>
            </a:fld>
            <a:endParaRPr lang="en-US" dirty="0"/>
          </a:p>
        </p:txBody>
      </p:sp>
    </p:spTree>
    <p:extLst>
      <p:ext uri="{BB962C8B-B14F-4D97-AF65-F5344CB8AC3E}">
        <p14:creationId xmlns:p14="http://schemas.microsoft.com/office/powerpoint/2010/main" val="1074627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Woody Guthrie</a:t>
            </a:r>
            <a:endParaRPr lang="en-US" sz="48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9360" b="9360"/>
          <a:stretch>
            <a:fillRect/>
          </a:stretch>
        </p:blipFill>
        <p:spPr/>
      </p:pic>
      <p:sp>
        <p:nvSpPr>
          <p:cNvPr id="3" name="Content Placeholder 2"/>
          <p:cNvSpPr>
            <a:spLocks noGrp="1"/>
          </p:cNvSpPr>
          <p:nvPr>
            <p:ph type="body" sz="half" idx="2"/>
          </p:nvPr>
        </p:nvSpPr>
        <p:spPr/>
        <p:txBody>
          <a:bodyPr>
            <a:normAutofit fontScale="62500" lnSpcReduction="20000"/>
          </a:bodyPr>
          <a:lstStyle/>
          <a:p>
            <a:r>
              <a:rPr lang="en-US" sz="4800" dirty="0" smtClean="0"/>
              <a:t> July 14, 1912 – October 3, 1967</a:t>
            </a:r>
            <a:endParaRPr lang="en-US" sz="4800" dirty="0"/>
          </a:p>
        </p:txBody>
      </p:sp>
      <p:sp>
        <p:nvSpPr>
          <p:cNvPr id="4" name="Slide Number Placeholder 3"/>
          <p:cNvSpPr>
            <a:spLocks noGrp="1"/>
          </p:cNvSpPr>
          <p:nvPr>
            <p:ph type="sldNum" sz="quarter" idx="12"/>
          </p:nvPr>
        </p:nvSpPr>
        <p:spPr/>
        <p:txBody>
          <a:bodyPr/>
          <a:lstStyle/>
          <a:p>
            <a:fld id="{8E9EE351-9C70-4811-BBB3-EAD8C8631614}" type="slidenum">
              <a:rPr lang="en-US" smtClean="0"/>
              <a:t>21</a:t>
            </a:fld>
            <a:endParaRPr lang="en-US" dirty="0"/>
          </a:p>
        </p:txBody>
      </p:sp>
    </p:spTree>
    <p:extLst>
      <p:ext uri="{BB962C8B-B14F-4D97-AF65-F5344CB8AC3E}">
        <p14:creationId xmlns:p14="http://schemas.microsoft.com/office/powerpoint/2010/main" val="3688077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Woody Guthrie </a:t>
            </a:r>
            <a:endParaRPr lang="en-US" sz="6600" dirty="0"/>
          </a:p>
        </p:txBody>
      </p:sp>
      <p:sp>
        <p:nvSpPr>
          <p:cNvPr id="3" name="Content Placeholder 2"/>
          <p:cNvSpPr>
            <a:spLocks noGrp="1"/>
          </p:cNvSpPr>
          <p:nvPr>
            <p:ph idx="1"/>
          </p:nvPr>
        </p:nvSpPr>
        <p:spPr/>
        <p:txBody>
          <a:bodyPr>
            <a:normAutofit fontScale="77500" lnSpcReduction="20000"/>
          </a:bodyPr>
          <a:lstStyle/>
          <a:p>
            <a:r>
              <a:rPr lang="en-US" sz="4800" dirty="0" smtClean="0"/>
              <a:t> Influenced a vast number of singers, including Bob Dylan, Bruce Springsteen, Jerry Garcia, Phil Ochs, Johnny Cash and many others</a:t>
            </a:r>
          </a:p>
          <a:p>
            <a:r>
              <a:rPr lang="en-US" sz="4800" dirty="0" smtClean="0"/>
              <a:t>His son Arlo Guthrie was famous for “Alice’s Restaurant” and Arlo still tours with his sons and grandsons, and his granddaughter also performs`</a:t>
            </a:r>
            <a:endParaRPr lang="en-US" sz="4800" dirty="0"/>
          </a:p>
        </p:txBody>
      </p:sp>
      <p:sp>
        <p:nvSpPr>
          <p:cNvPr id="4" name="Slide Number Placeholder 3"/>
          <p:cNvSpPr>
            <a:spLocks noGrp="1"/>
          </p:cNvSpPr>
          <p:nvPr>
            <p:ph type="sldNum" sz="quarter" idx="12"/>
          </p:nvPr>
        </p:nvSpPr>
        <p:spPr/>
        <p:txBody>
          <a:bodyPr/>
          <a:lstStyle/>
          <a:p>
            <a:fld id="{8E9EE351-9C70-4811-BBB3-EAD8C8631614}" type="slidenum">
              <a:rPr lang="en-US" smtClean="0"/>
              <a:t>22</a:t>
            </a:fld>
            <a:endParaRPr lang="en-US" dirty="0"/>
          </a:p>
        </p:txBody>
      </p:sp>
    </p:spTree>
    <p:extLst>
      <p:ext uri="{BB962C8B-B14F-4D97-AF65-F5344CB8AC3E}">
        <p14:creationId xmlns:p14="http://schemas.microsoft.com/office/powerpoint/2010/main" val="1818584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Woody Guthrie </a:t>
            </a:r>
            <a:endParaRPr lang="en-US" sz="6600" dirty="0"/>
          </a:p>
        </p:txBody>
      </p:sp>
      <p:sp>
        <p:nvSpPr>
          <p:cNvPr id="3" name="Content Placeholder 2"/>
          <p:cNvSpPr>
            <a:spLocks noGrp="1"/>
          </p:cNvSpPr>
          <p:nvPr>
            <p:ph idx="1"/>
          </p:nvPr>
        </p:nvSpPr>
        <p:spPr/>
        <p:txBody>
          <a:bodyPr>
            <a:normAutofit fontScale="92500" lnSpcReduction="10000"/>
          </a:bodyPr>
          <a:lstStyle/>
          <a:p>
            <a:r>
              <a:rPr lang="en-US" sz="4800" dirty="0" smtClean="0"/>
              <a:t> Born in OK and named after Woodrow Wilson</a:t>
            </a:r>
          </a:p>
          <a:p>
            <a:r>
              <a:rPr lang="en-US" sz="4800" dirty="0" smtClean="0"/>
              <a:t>Father was an unsuccessful politician, and mother suffered from Huntington’s </a:t>
            </a:r>
            <a:r>
              <a:rPr lang="en-US" sz="4800" dirty="0" smtClean="0"/>
              <a:t>disease (</a:t>
            </a:r>
            <a:r>
              <a:rPr lang="en-US" sz="4800" dirty="0" smtClean="0"/>
              <a:t>which eventually killed Woody) and she was later institutionalized</a:t>
            </a:r>
            <a:endParaRPr lang="en-US" sz="4800" dirty="0"/>
          </a:p>
        </p:txBody>
      </p:sp>
      <p:sp>
        <p:nvSpPr>
          <p:cNvPr id="4" name="Slide Number Placeholder 3"/>
          <p:cNvSpPr>
            <a:spLocks noGrp="1"/>
          </p:cNvSpPr>
          <p:nvPr>
            <p:ph type="sldNum" sz="quarter" idx="12"/>
          </p:nvPr>
        </p:nvSpPr>
        <p:spPr/>
        <p:txBody>
          <a:bodyPr/>
          <a:lstStyle/>
          <a:p>
            <a:fld id="{8E9EE351-9C70-4811-BBB3-EAD8C8631614}" type="slidenum">
              <a:rPr lang="en-US" smtClean="0"/>
              <a:t>23</a:t>
            </a:fld>
            <a:endParaRPr lang="en-US" dirty="0"/>
          </a:p>
        </p:txBody>
      </p:sp>
    </p:spTree>
    <p:extLst>
      <p:ext uri="{BB962C8B-B14F-4D97-AF65-F5344CB8AC3E}">
        <p14:creationId xmlns:p14="http://schemas.microsoft.com/office/powerpoint/2010/main" val="1676293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Woody Guthrie </a:t>
            </a:r>
            <a:endParaRPr lang="en-US" sz="6600" dirty="0"/>
          </a:p>
        </p:txBody>
      </p:sp>
      <p:sp>
        <p:nvSpPr>
          <p:cNvPr id="3" name="Content Placeholder 2"/>
          <p:cNvSpPr>
            <a:spLocks noGrp="1"/>
          </p:cNvSpPr>
          <p:nvPr>
            <p:ph idx="1"/>
          </p:nvPr>
        </p:nvSpPr>
        <p:spPr/>
        <p:txBody>
          <a:bodyPr>
            <a:normAutofit fontScale="77500" lnSpcReduction="20000"/>
          </a:bodyPr>
          <a:lstStyle/>
          <a:p>
            <a:r>
              <a:rPr lang="en-US" sz="4800" dirty="0" smtClean="0"/>
              <a:t> Moved to CA in the 1930’s and starred on a radio show</a:t>
            </a:r>
          </a:p>
          <a:p>
            <a:r>
              <a:rPr lang="en-US" sz="4800" dirty="0" smtClean="0"/>
              <a:t>Befriended Will Geer (Grandpa on the Waltons) who convinced Woody to move to NY</a:t>
            </a:r>
          </a:p>
          <a:p>
            <a:r>
              <a:rPr lang="en-US" sz="4800" dirty="0" smtClean="0"/>
              <a:t>Founded, with Pete Seeger, the Almanac Singers in 1940</a:t>
            </a:r>
          </a:p>
          <a:p>
            <a:r>
              <a:rPr lang="en-US" sz="4800" dirty="0" smtClean="0"/>
              <a:t>Served in the Merchant Marine during WWII</a:t>
            </a:r>
          </a:p>
        </p:txBody>
      </p:sp>
      <p:sp>
        <p:nvSpPr>
          <p:cNvPr id="4" name="Slide Number Placeholder 3"/>
          <p:cNvSpPr>
            <a:spLocks noGrp="1"/>
          </p:cNvSpPr>
          <p:nvPr>
            <p:ph type="sldNum" sz="quarter" idx="12"/>
          </p:nvPr>
        </p:nvSpPr>
        <p:spPr/>
        <p:txBody>
          <a:bodyPr/>
          <a:lstStyle/>
          <a:p>
            <a:fld id="{8E9EE351-9C70-4811-BBB3-EAD8C8631614}" type="slidenum">
              <a:rPr lang="en-US" smtClean="0"/>
              <a:t>24</a:t>
            </a:fld>
            <a:endParaRPr lang="en-US" dirty="0"/>
          </a:p>
        </p:txBody>
      </p:sp>
    </p:spTree>
    <p:extLst>
      <p:ext uri="{BB962C8B-B14F-4D97-AF65-F5344CB8AC3E}">
        <p14:creationId xmlns:p14="http://schemas.microsoft.com/office/powerpoint/2010/main" val="1545546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Woody Guthrie </a:t>
            </a:r>
            <a:endParaRPr lang="en-US" sz="6600" dirty="0"/>
          </a:p>
        </p:txBody>
      </p:sp>
      <p:sp>
        <p:nvSpPr>
          <p:cNvPr id="3" name="Content Placeholder 2"/>
          <p:cNvSpPr>
            <a:spLocks noGrp="1"/>
          </p:cNvSpPr>
          <p:nvPr>
            <p:ph idx="1"/>
          </p:nvPr>
        </p:nvSpPr>
        <p:spPr/>
        <p:txBody>
          <a:bodyPr>
            <a:normAutofit fontScale="92500" lnSpcReduction="20000"/>
          </a:bodyPr>
          <a:lstStyle/>
          <a:p>
            <a:r>
              <a:rPr lang="en-US" sz="4800" dirty="0" smtClean="0"/>
              <a:t> Health began to deteriorate in the late 1940’s</a:t>
            </a:r>
          </a:p>
          <a:p>
            <a:r>
              <a:rPr lang="en-US" sz="4800" dirty="0" smtClean="0"/>
              <a:t>Essentially hospitalized from 1956 to his death in 1967</a:t>
            </a:r>
          </a:p>
          <a:p>
            <a:r>
              <a:rPr lang="en-US" sz="4800" dirty="0" smtClean="0"/>
              <a:t>One of his visitors while in Greystone Park Hospital was Bob Dylan</a:t>
            </a:r>
          </a:p>
        </p:txBody>
      </p:sp>
      <p:sp>
        <p:nvSpPr>
          <p:cNvPr id="4" name="Slide Number Placeholder 3"/>
          <p:cNvSpPr>
            <a:spLocks noGrp="1"/>
          </p:cNvSpPr>
          <p:nvPr>
            <p:ph type="sldNum" sz="quarter" idx="12"/>
          </p:nvPr>
        </p:nvSpPr>
        <p:spPr/>
        <p:txBody>
          <a:bodyPr/>
          <a:lstStyle/>
          <a:p>
            <a:fld id="{8E9EE351-9C70-4811-BBB3-EAD8C8631614}" type="slidenum">
              <a:rPr lang="en-US" smtClean="0"/>
              <a:t>25</a:t>
            </a:fld>
            <a:endParaRPr lang="en-US" dirty="0"/>
          </a:p>
        </p:txBody>
      </p:sp>
    </p:spTree>
    <p:extLst>
      <p:ext uri="{BB962C8B-B14F-4D97-AF65-F5344CB8AC3E}">
        <p14:creationId xmlns:p14="http://schemas.microsoft.com/office/powerpoint/2010/main" val="684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This Land is Your Land </a:t>
            </a:r>
            <a:endParaRPr lang="en-US" sz="6600" dirty="0"/>
          </a:p>
        </p:txBody>
      </p:sp>
      <p:sp>
        <p:nvSpPr>
          <p:cNvPr id="3" name="Content Placeholder 2"/>
          <p:cNvSpPr>
            <a:spLocks noGrp="1"/>
          </p:cNvSpPr>
          <p:nvPr>
            <p:ph idx="1"/>
          </p:nvPr>
        </p:nvSpPr>
        <p:spPr/>
        <p:txBody>
          <a:bodyPr>
            <a:normAutofit/>
          </a:bodyPr>
          <a:lstStyle/>
          <a:p>
            <a:pPr marL="0" indent="0">
              <a:buNone/>
            </a:pPr>
            <a:endParaRPr lang="en-US" sz="4800" dirty="0" smtClean="0">
              <a:hlinkClick r:id="rId2"/>
            </a:endParaRPr>
          </a:p>
          <a:p>
            <a:pPr marL="0" indent="0">
              <a:buNone/>
            </a:pPr>
            <a:r>
              <a:rPr lang="en-US" sz="2800" dirty="0">
                <a:hlinkClick r:id="rId3"/>
              </a:rPr>
              <a:t>https://</a:t>
            </a:r>
            <a:r>
              <a:rPr lang="en-US" sz="2800" dirty="0" smtClean="0">
                <a:hlinkClick r:id="rId3"/>
              </a:rPr>
              <a:t>www.youtube.com/watch?v=XaI5IRuS2aE</a:t>
            </a:r>
            <a:endParaRPr lang="en-US" sz="2800" dirty="0" smtClean="0"/>
          </a:p>
          <a:p>
            <a:pPr marL="0" indent="0">
              <a:buNone/>
            </a:pPr>
            <a:endParaRPr lang="en-US" sz="4800" dirty="0"/>
          </a:p>
        </p:txBody>
      </p:sp>
      <p:sp>
        <p:nvSpPr>
          <p:cNvPr id="4" name="Slide Number Placeholder 3"/>
          <p:cNvSpPr>
            <a:spLocks noGrp="1"/>
          </p:cNvSpPr>
          <p:nvPr>
            <p:ph type="sldNum" sz="quarter" idx="12"/>
          </p:nvPr>
        </p:nvSpPr>
        <p:spPr/>
        <p:txBody>
          <a:bodyPr/>
          <a:lstStyle/>
          <a:p>
            <a:fld id="{8E9EE351-9C70-4811-BBB3-EAD8C8631614}" type="slidenum">
              <a:rPr lang="en-US" smtClean="0"/>
              <a:t>26</a:t>
            </a:fld>
            <a:endParaRPr lang="en-US" dirty="0"/>
          </a:p>
        </p:txBody>
      </p:sp>
    </p:spTree>
    <p:extLst>
      <p:ext uri="{BB962C8B-B14F-4D97-AF65-F5344CB8AC3E}">
        <p14:creationId xmlns:p14="http://schemas.microsoft.com/office/powerpoint/2010/main" val="259732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This Land is Your Land </a:t>
            </a:r>
            <a:endParaRPr lang="en-US" sz="6600" dirty="0"/>
          </a:p>
        </p:txBody>
      </p:sp>
      <p:sp>
        <p:nvSpPr>
          <p:cNvPr id="3" name="Content Placeholder 2"/>
          <p:cNvSpPr>
            <a:spLocks noGrp="1"/>
          </p:cNvSpPr>
          <p:nvPr>
            <p:ph idx="1"/>
          </p:nvPr>
        </p:nvSpPr>
        <p:spPr/>
        <p:txBody>
          <a:bodyPr>
            <a:normAutofit fontScale="77500" lnSpcReduction="20000"/>
          </a:bodyPr>
          <a:lstStyle/>
          <a:p>
            <a:r>
              <a:rPr lang="en-US" sz="4800" dirty="0" smtClean="0"/>
              <a:t> Written in response to Kate Smith’s “God Bless America”</a:t>
            </a:r>
          </a:p>
          <a:p>
            <a:r>
              <a:rPr lang="en-US" sz="4800" dirty="0" smtClean="0"/>
              <a:t>Originally called “God Blessed America for Me” and this line was used in the song where “This Land was Made for You and Me” is used.</a:t>
            </a:r>
          </a:p>
          <a:p>
            <a:r>
              <a:rPr lang="en-US" sz="4800" dirty="0" smtClean="0"/>
              <a:t>Additional verses not recorded show the protest nature of what is now a happy song</a:t>
            </a:r>
          </a:p>
        </p:txBody>
      </p:sp>
      <p:sp>
        <p:nvSpPr>
          <p:cNvPr id="4" name="Slide Number Placeholder 3"/>
          <p:cNvSpPr>
            <a:spLocks noGrp="1"/>
          </p:cNvSpPr>
          <p:nvPr>
            <p:ph type="sldNum" sz="quarter" idx="12"/>
          </p:nvPr>
        </p:nvSpPr>
        <p:spPr/>
        <p:txBody>
          <a:bodyPr/>
          <a:lstStyle/>
          <a:p>
            <a:fld id="{8E9EE351-9C70-4811-BBB3-EAD8C8631614}" type="slidenum">
              <a:rPr lang="en-US" smtClean="0"/>
              <a:t>27</a:t>
            </a:fld>
            <a:endParaRPr lang="en-US" dirty="0"/>
          </a:p>
        </p:txBody>
      </p:sp>
    </p:spTree>
    <p:extLst>
      <p:ext uri="{BB962C8B-B14F-4D97-AF65-F5344CB8AC3E}">
        <p14:creationId xmlns:p14="http://schemas.microsoft.com/office/powerpoint/2010/main" val="1727358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This Land is Your Land </a:t>
            </a:r>
            <a:endParaRPr lang="en-US" sz="6600" dirty="0"/>
          </a:p>
        </p:txBody>
      </p:sp>
      <p:sp>
        <p:nvSpPr>
          <p:cNvPr id="3" name="Content Placeholder 2"/>
          <p:cNvSpPr>
            <a:spLocks noGrp="1"/>
          </p:cNvSpPr>
          <p:nvPr>
            <p:ph idx="1"/>
          </p:nvPr>
        </p:nvSpPr>
        <p:spPr/>
        <p:txBody>
          <a:bodyPr>
            <a:noAutofit/>
          </a:bodyPr>
          <a:lstStyle/>
          <a:p>
            <a:pPr marL="0" indent="0">
              <a:buNone/>
            </a:pPr>
            <a:r>
              <a:rPr lang="en-US" sz="4000" dirty="0" smtClean="0"/>
              <a:t>One bright sunny morning in the shadow of the steeple, </a:t>
            </a:r>
          </a:p>
          <a:p>
            <a:pPr marL="0" indent="0">
              <a:buNone/>
            </a:pPr>
            <a:r>
              <a:rPr lang="en-US" sz="4000" dirty="0" smtClean="0"/>
              <a:t>By the relief office I saw my people. </a:t>
            </a:r>
          </a:p>
          <a:p>
            <a:pPr marL="0" indent="0">
              <a:buNone/>
            </a:pPr>
            <a:r>
              <a:rPr lang="en-US" sz="4000" dirty="0" smtClean="0"/>
              <a:t>As they stood hungry, I stood there wondering </a:t>
            </a:r>
          </a:p>
          <a:p>
            <a:pPr marL="0" indent="0">
              <a:buNone/>
            </a:pPr>
            <a:r>
              <a:rPr lang="en-US" sz="4000" dirty="0" smtClean="0"/>
              <a:t>If God Blessed America for me</a:t>
            </a:r>
          </a:p>
        </p:txBody>
      </p:sp>
      <p:sp>
        <p:nvSpPr>
          <p:cNvPr id="4" name="Slide Number Placeholder 3"/>
          <p:cNvSpPr>
            <a:spLocks noGrp="1"/>
          </p:cNvSpPr>
          <p:nvPr>
            <p:ph type="sldNum" sz="quarter" idx="12"/>
          </p:nvPr>
        </p:nvSpPr>
        <p:spPr/>
        <p:txBody>
          <a:bodyPr/>
          <a:lstStyle/>
          <a:p>
            <a:fld id="{8E9EE351-9C70-4811-BBB3-EAD8C8631614}" type="slidenum">
              <a:rPr lang="en-US" smtClean="0"/>
              <a:t>28</a:t>
            </a:fld>
            <a:endParaRPr lang="en-US" dirty="0"/>
          </a:p>
        </p:txBody>
      </p:sp>
    </p:spTree>
    <p:extLst>
      <p:ext uri="{BB962C8B-B14F-4D97-AF65-F5344CB8AC3E}">
        <p14:creationId xmlns:p14="http://schemas.microsoft.com/office/powerpoint/2010/main" val="20309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This Land is Your Land </a:t>
            </a:r>
            <a:endParaRPr lang="en-US" sz="6600" dirty="0"/>
          </a:p>
        </p:txBody>
      </p:sp>
      <p:sp>
        <p:nvSpPr>
          <p:cNvPr id="3" name="Content Placeholder 2"/>
          <p:cNvSpPr>
            <a:spLocks noGrp="1"/>
          </p:cNvSpPr>
          <p:nvPr>
            <p:ph idx="1"/>
          </p:nvPr>
        </p:nvSpPr>
        <p:spPr/>
        <p:txBody>
          <a:bodyPr>
            <a:noAutofit/>
          </a:bodyPr>
          <a:lstStyle/>
          <a:p>
            <a:pPr marL="0" indent="0">
              <a:buNone/>
            </a:pPr>
            <a:r>
              <a:rPr lang="en-US" sz="4000" dirty="0" smtClean="0"/>
              <a:t>There was a big high wall there that tried to stop me. </a:t>
            </a:r>
          </a:p>
          <a:p>
            <a:pPr marL="0" indent="0">
              <a:buNone/>
            </a:pPr>
            <a:r>
              <a:rPr lang="en-US" sz="4000" dirty="0" smtClean="0"/>
              <a:t>The sign was painted, said 'Private Property.' </a:t>
            </a:r>
          </a:p>
          <a:p>
            <a:pPr marL="0" indent="0">
              <a:buNone/>
            </a:pPr>
            <a:r>
              <a:rPr lang="en-US" sz="4000" dirty="0" smtClean="0"/>
              <a:t>But on the backside, it didn't say nothing. </a:t>
            </a:r>
          </a:p>
          <a:p>
            <a:pPr marL="0" indent="0">
              <a:buNone/>
            </a:pPr>
            <a:r>
              <a:rPr lang="en-US" sz="4000" dirty="0" smtClean="0"/>
              <a:t>This land was made for you and me.</a:t>
            </a:r>
          </a:p>
        </p:txBody>
      </p:sp>
      <p:sp>
        <p:nvSpPr>
          <p:cNvPr id="4" name="Slide Number Placeholder 3"/>
          <p:cNvSpPr>
            <a:spLocks noGrp="1"/>
          </p:cNvSpPr>
          <p:nvPr>
            <p:ph type="sldNum" sz="quarter" idx="12"/>
          </p:nvPr>
        </p:nvSpPr>
        <p:spPr/>
        <p:txBody>
          <a:bodyPr/>
          <a:lstStyle/>
          <a:p>
            <a:fld id="{8E9EE351-9C70-4811-BBB3-EAD8C8631614}" type="slidenum">
              <a:rPr lang="en-US" smtClean="0"/>
              <a:t>29</a:t>
            </a:fld>
            <a:endParaRPr lang="en-US" dirty="0"/>
          </a:p>
        </p:txBody>
      </p:sp>
    </p:spTree>
    <p:extLst>
      <p:ext uri="{BB962C8B-B14F-4D97-AF65-F5344CB8AC3E}">
        <p14:creationId xmlns:p14="http://schemas.microsoft.com/office/powerpoint/2010/main" val="3898190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So </a:t>
            </a:r>
            <a:endParaRPr lang="en-US" sz="6600" dirty="0"/>
          </a:p>
        </p:txBody>
      </p:sp>
      <p:sp>
        <p:nvSpPr>
          <p:cNvPr id="3" name="Content Placeholder 2"/>
          <p:cNvSpPr>
            <a:spLocks noGrp="1"/>
          </p:cNvSpPr>
          <p:nvPr>
            <p:ph idx="1"/>
          </p:nvPr>
        </p:nvSpPr>
        <p:spPr/>
        <p:txBody>
          <a:bodyPr>
            <a:normAutofit/>
          </a:bodyPr>
          <a:lstStyle/>
          <a:p>
            <a:r>
              <a:rPr lang="en-US" sz="4800" dirty="0" smtClean="0"/>
              <a:t>“We Shall Overcome” is a protest song</a:t>
            </a:r>
          </a:p>
          <a:p>
            <a:r>
              <a:rPr lang="en-US" sz="4800" dirty="0" smtClean="0"/>
              <a:t>“Ohio” is a protest song</a:t>
            </a:r>
          </a:p>
          <a:p>
            <a:r>
              <a:rPr lang="en-US" sz="4800" dirty="0" smtClean="0"/>
              <a:t>“Imagine” is a protest song</a:t>
            </a:r>
            <a:endParaRPr lang="en-US" sz="4800" dirty="0"/>
          </a:p>
        </p:txBody>
      </p:sp>
      <p:sp>
        <p:nvSpPr>
          <p:cNvPr id="4" name="Slide Number Placeholder 3"/>
          <p:cNvSpPr>
            <a:spLocks noGrp="1"/>
          </p:cNvSpPr>
          <p:nvPr>
            <p:ph type="sldNum" sz="quarter" idx="12"/>
          </p:nvPr>
        </p:nvSpPr>
        <p:spPr/>
        <p:txBody>
          <a:bodyPr/>
          <a:lstStyle/>
          <a:p>
            <a:fld id="{8E9EE351-9C70-4811-BBB3-EAD8C8631614}" type="slidenum">
              <a:rPr lang="en-US" smtClean="0"/>
              <a:t>3</a:t>
            </a:fld>
            <a:endParaRPr lang="en-US" dirty="0"/>
          </a:p>
        </p:txBody>
      </p:sp>
    </p:spTree>
    <p:extLst>
      <p:ext uri="{BB962C8B-B14F-4D97-AF65-F5344CB8AC3E}">
        <p14:creationId xmlns:p14="http://schemas.microsoft.com/office/powerpoint/2010/main" val="1047611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Pete Seeger </a:t>
            </a:r>
            <a:endParaRPr lang="en-US" sz="48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0000" r="10000"/>
          <a:stretch>
            <a:fillRect/>
          </a:stretch>
        </p:blipFill>
        <p:spPr/>
      </p:pic>
      <p:sp>
        <p:nvSpPr>
          <p:cNvPr id="3" name="Content Placeholder 2"/>
          <p:cNvSpPr>
            <a:spLocks noGrp="1"/>
          </p:cNvSpPr>
          <p:nvPr>
            <p:ph type="body" sz="half" idx="2"/>
          </p:nvPr>
        </p:nvSpPr>
        <p:spPr/>
        <p:txBody>
          <a:bodyPr>
            <a:noAutofit/>
          </a:bodyPr>
          <a:lstStyle/>
          <a:p>
            <a:r>
              <a:rPr lang="en-US" sz="3200" dirty="0" smtClean="0"/>
              <a:t>May 3, 1919 – January 27, 2014</a:t>
            </a:r>
          </a:p>
        </p:txBody>
      </p:sp>
      <p:sp>
        <p:nvSpPr>
          <p:cNvPr id="4" name="Slide Number Placeholder 3"/>
          <p:cNvSpPr>
            <a:spLocks noGrp="1"/>
          </p:cNvSpPr>
          <p:nvPr>
            <p:ph type="sldNum" sz="quarter" idx="12"/>
          </p:nvPr>
        </p:nvSpPr>
        <p:spPr/>
        <p:txBody>
          <a:bodyPr/>
          <a:lstStyle/>
          <a:p>
            <a:fld id="{8E9EE351-9C70-4811-BBB3-EAD8C8631614}" type="slidenum">
              <a:rPr lang="en-US" smtClean="0"/>
              <a:t>30</a:t>
            </a:fld>
            <a:endParaRPr lang="en-US" dirty="0"/>
          </a:p>
        </p:txBody>
      </p:sp>
    </p:spTree>
    <p:extLst>
      <p:ext uri="{BB962C8B-B14F-4D97-AF65-F5344CB8AC3E}">
        <p14:creationId xmlns:p14="http://schemas.microsoft.com/office/powerpoint/2010/main" val="870949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Pete Seeger </a:t>
            </a:r>
            <a:endParaRPr lang="en-US" sz="6600" dirty="0"/>
          </a:p>
        </p:txBody>
      </p:sp>
      <p:sp>
        <p:nvSpPr>
          <p:cNvPr id="3" name="Content Placeholder 2"/>
          <p:cNvSpPr>
            <a:spLocks noGrp="1"/>
          </p:cNvSpPr>
          <p:nvPr>
            <p:ph idx="1"/>
          </p:nvPr>
        </p:nvSpPr>
        <p:spPr>
          <a:xfrm>
            <a:off x="457200" y="1524000"/>
            <a:ext cx="8229600" cy="4525963"/>
          </a:xfrm>
        </p:spPr>
        <p:txBody>
          <a:bodyPr>
            <a:noAutofit/>
          </a:bodyPr>
          <a:lstStyle/>
          <a:p>
            <a:r>
              <a:rPr lang="en-US" sz="3400" dirty="0" smtClean="0"/>
              <a:t>Father Charles was a Harvard educated musicologist who taught at Berkeley, Yale and Julliard </a:t>
            </a:r>
          </a:p>
          <a:p>
            <a:r>
              <a:rPr lang="en-US" sz="3400" dirty="0" smtClean="0"/>
              <a:t>Mother also taught at Julliard</a:t>
            </a:r>
          </a:p>
          <a:p>
            <a:r>
              <a:rPr lang="en-US" sz="3400" dirty="0" smtClean="0"/>
              <a:t>Pete learned to play the banjo in summer camp</a:t>
            </a:r>
          </a:p>
          <a:p>
            <a:r>
              <a:rPr lang="en-US" sz="3400" dirty="0" smtClean="0"/>
              <a:t>Worked with Alan Lomax cataloging folk songs</a:t>
            </a:r>
          </a:p>
        </p:txBody>
      </p:sp>
      <p:sp>
        <p:nvSpPr>
          <p:cNvPr id="4" name="Slide Number Placeholder 3"/>
          <p:cNvSpPr>
            <a:spLocks noGrp="1"/>
          </p:cNvSpPr>
          <p:nvPr>
            <p:ph type="sldNum" sz="quarter" idx="12"/>
          </p:nvPr>
        </p:nvSpPr>
        <p:spPr/>
        <p:txBody>
          <a:bodyPr/>
          <a:lstStyle/>
          <a:p>
            <a:fld id="{8E9EE351-9C70-4811-BBB3-EAD8C8631614}" type="slidenum">
              <a:rPr lang="en-US" smtClean="0"/>
              <a:t>31</a:t>
            </a:fld>
            <a:endParaRPr lang="en-US" dirty="0"/>
          </a:p>
        </p:txBody>
      </p:sp>
    </p:spTree>
    <p:extLst>
      <p:ext uri="{BB962C8B-B14F-4D97-AF65-F5344CB8AC3E}">
        <p14:creationId xmlns:p14="http://schemas.microsoft.com/office/powerpoint/2010/main" val="3030183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Pete Seeger </a:t>
            </a:r>
            <a:endParaRPr lang="en-US" sz="6600" dirty="0"/>
          </a:p>
        </p:txBody>
      </p:sp>
      <p:sp>
        <p:nvSpPr>
          <p:cNvPr id="3" name="Content Placeholder 2"/>
          <p:cNvSpPr>
            <a:spLocks noGrp="1"/>
          </p:cNvSpPr>
          <p:nvPr>
            <p:ph idx="1"/>
          </p:nvPr>
        </p:nvSpPr>
        <p:spPr>
          <a:xfrm>
            <a:off x="457200" y="1524000"/>
            <a:ext cx="8229600" cy="4525963"/>
          </a:xfrm>
        </p:spPr>
        <p:txBody>
          <a:bodyPr>
            <a:noAutofit/>
          </a:bodyPr>
          <a:lstStyle/>
          <a:p>
            <a:r>
              <a:rPr lang="en-US" sz="3400" dirty="0" smtClean="0"/>
              <a:t>In 1939, joined the Communist Party, but left in 1949</a:t>
            </a:r>
          </a:p>
          <a:p>
            <a:r>
              <a:rPr lang="en-US" sz="3400" dirty="0" smtClean="0"/>
              <a:t>Founded, with Woody Guthrie, the Almanac Singers</a:t>
            </a:r>
          </a:p>
          <a:p>
            <a:r>
              <a:rPr lang="en-US" sz="3400" dirty="0" smtClean="0"/>
              <a:t>Served in the Army in WWII</a:t>
            </a:r>
          </a:p>
          <a:p>
            <a:r>
              <a:rPr lang="en-US" sz="3400" dirty="0" smtClean="0"/>
              <a:t>After the war, founded the Weavers </a:t>
            </a:r>
          </a:p>
        </p:txBody>
      </p:sp>
      <p:sp>
        <p:nvSpPr>
          <p:cNvPr id="4" name="Slide Number Placeholder 3"/>
          <p:cNvSpPr>
            <a:spLocks noGrp="1"/>
          </p:cNvSpPr>
          <p:nvPr>
            <p:ph type="sldNum" sz="quarter" idx="12"/>
          </p:nvPr>
        </p:nvSpPr>
        <p:spPr/>
        <p:txBody>
          <a:bodyPr/>
          <a:lstStyle/>
          <a:p>
            <a:fld id="{8E9EE351-9C70-4811-BBB3-EAD8C8631614}" type="slidenum">
              <a:rPr lang="en-US" smtClean="0"/>
              <a:t>32</a:t>
            </a:fld>
            <a:endParaRPr lang="en-US" dirty="0"/>
          </a:p>
        </p:txBody>
      </p:sp>
    </p:spTree>
    <p:extLst>
      <p:ext uri="{BB962C8B-B14F-4D97-AF65-F5344CB8AC3E}">
        <p14:creationId xmlns:p14="http://schemas.microsoft.com/office/powerpoint/2010/main" val="1894309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Pete Seeger </a:t>
            </a:r>
            <a:endParaRPr lang="en-US" sz="6600" dirty="0"/>
          </a:p>
        </p:txBody>
      </p:sp>
      <p:sp>
        <p:nvSpPr>
          <p:cNvPr id="4" name="Text Placeholder 3"/>
          <p:cNvSpPr>
            <a:spLocks noGrp="1"/>
          </p:cNvSpPr>
          <p:nvPr>
            <p:ph type="body" idx="1"/>
          </p:nvPr>
        </p:nvSpPr>
        <p:spPr/>
        <p:txBody>
          <a:bodyPr/>
          <a:lstStyle/>
          <a:p>
            <a:r>
              <a:rPr lang="en-US" dirty="0" smtClean="0"/>
              <a:t>Almanac Singers </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3039001"/>
            <a:ext cx="4040188" cy="2223035"/>
          </a:xfrm>
        </p:spPr>
      </p:pic>
      <p:sp>
        <p:nvSpPr>
          <p:cNvPr id="5" name="Text Placeholder 4"/>
          <p:cNvSpPr>
            <a:spLocks noGrp="1"/>
          </p:cNvSpPr>
          <p:nvPr>
            <p:ph type="body" sz="quarter" idx="3"/>
          </p:nvPr>
        </p:nvSpPr>
        <p:spPr/>
        <p:txBody>
          <a:bodyPr/>
          <a:lstStyle/>
          <a:p>
            <a:r>
              <a:rPr lang="en-US" dirty="0" smtClean="0"/>
              <a:t>Weavers </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908508" y="2174875"/>
            <a:ext cx="3514808" cy="3951288"/>
          </a:xfrm>
        </p:spPr>
      </p:pic>
      <p:sp>
        <p:nvSpPr>
          <p:cNvPr id="3" name="Slide Number Placeholder 2"/>
          <p:cNvSpPr>
            <a:spLocks noGrp="1"/>
          </p:cNvSpPr>
          <p:nvPr>
            <p:ph type="sldNum" sz="quarter" idx="12"/>
          </p:nvPr>
        </p:nvSpPr>
        <p:spPr/>
        <p:txBody>
          <a:bodyPr/>
          <a:lstStyle/>
          <a:p>
            <a:fld id="{8E9EE351-9C70-4811-BBB3-EAD8C8631614}" type="slidenum">
              <a:rPr lang="en-US" smtClean="0"/>
              <a:t>33</a:t>
            </a:fld>
            <a:endParaRPr lang="en-US" dirty="0"/>
          </a:p>
        </p:txBody>
      </p:sp>
    </p:spTree>
    <p:extLst>
      <p:ext uri="{BB962C8B-B14F-4D97-AF65-F5344CB8AC3E}">
        <p14:creationId xmlns:p14="http://schemas.microsoft.com/office/powerpoint/2010/main" val="2818508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Pete Seeger </a:t>
            </a:r>
            <a:endParaRPr lang="en-US" sz="6600" dirty="0"/>
          </a:p>
        </p:txBody>
      </p:sp>
      <p:sp>
        <p:nvSpPr>
          <p:cNvPr id="3" name="Content Placeholder 2"/>
          <p:cNvSpPr>
            <a:spLocks noGrp="1"/>
          </p:cNvSpPr>
          <p:nvPr>
            <p:ph idx="1"/>
          </p:nvPr>
        </p:nvSpPr>
        <p:spPr/>
        <p:txBody>
          <a:bodyPr>
            <a:noAutofit/>
          </a:bodyPr>
          <a:lstStyle/>
          <a:p>
            <a:r>
              <a:rPr lang="en-US" sz="3600" dirty="0" smtClean="0"/>
              <a:t>Was blacklisted in the McCarthy Era </a:t>
            </a:r>
          </a:p>
          <a:p>
            <a:r>
              <a:rPr lang="en-US" sz="3600" dirty="0" smtClean="0"/>
              <a:t>Continued to be blacklisted during the folk revival – ABC refused to have him on </a:t>
            </a:r>
            <a:r>
              <a:rPr lang="en-US" sz="3600" i="1" dirty="0" smtClean="0"/>
              <a:t>Hootenanny</a:t>
            </a:r>
          </a:p>
          <a:p>
            <a:r>
              <a:rPr lang="en-US" sz="3600" dirty="0" smtClean="0"/>
              <a:t>The Smothers Brothers were one of the first to break the blacklist (more about that in weeks to come!)</a:t>
            </a:r>
          </a:p>
        </p:txBody>
      </p:sp>
      <p:sp>
        <p:nvSpPr>
          <p:cNvPr id="4" name="Slide Number Placeholder 3"/>
          <p:cNvSpPr>
            <a:spLocks noGrp="1"/>
          </p:cNvSpPr>
          <p:nvPr>
            <p:ph type="sldNum" sz="quarter" idx="12"/>
          </p:nvPr>
        </p:nvSpPr>
        <p:spPr/>
        <p:txBody>
          <a:bodyPr/>
          <a:lstStyle/>
          <a:p>
            <a:fld id="{8E9EE351-9C70-4811-BBB3-EAD8C8631614}" type="slidenum">
              <a:rPr lang="en-US" smtClean="0"/>
              <a:t>34</a:t>
            </a:fld>
            <a:endParaRPr lang="en-US" dirty="0"/>
          </a:p>
        </p:txBody>
      </p:sp>
    </p:spTree>
    <p:extLst>
      <p:ext uri="{BB962C8B-B14F-4D97-AF65-F5344CB8AC3E}">
        <p14:creationId xmlns:p14="http://schemas.microsoft.com/office/powerpoint/2010/main" val="1614256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Pete Seeger </a:t>
            </a:r>
            <a:endParaRPr lang="en-US" sz="6600" dirty="0"/>
          </a:p>
        </p:txBody>
      </p:sp>
      <p:sp>
        <p:nvSpPr>
          <p:cNvPr id="3" name="Content Placeholder 2"/>
          <p:cNvSpPr>
            <a:spLocks noGrp="1"/>
          </p:cNvSpPr>
          <p:nvPr>
            <p:ph idx="1"/>
          </p:nvPr>
        </p:nvSpPr>
        <p:spPr/>
        <p:txBody>
          <a:bodyPr>
            <a:noAutofit/>
          </a:bodyPr>
          <a:lstStyle/>
          <a:p>
            <a:r>
              <a:rPr lang="en-US" sz="3600" dirty="0" smtClean="0"/>
              <a:t>Very much in involved with the environmental movement – chartered the sloop </a:t>
            </a:r>
            <a:r>
              <a:rPr lang="en-US" sz="3600" i="1" dirty="0" smtClean="0"/>
              <a:t>Clearwater</a:t>
            </a:r>
          </a:p>
          <a:p>
            <a:r>
              <a:rPr lang="en-US" sz="3600" dirty="0" smtClean="0"/>
              <a:t>Continued to be active in civil rights, union and anti war causes</a:t>
            </a:r>
          </a:p>
          <a:p>
            <a:r>
              <a:rPr lang="en-US" sz="3600" dirty="0" smtClean="0"/>
              <a:t>In May 2009, dozens of musicians celebrated his 90</a:t>
            </a:r>
            <a:r>
              <a:rPr lang="en-US" sz="3600" baseline="30000" dirty="0" smtClean="0"/>
              <a:t>th</a:t>
            </a:r>
            <a:r>
              <a:rPr lang="en-US" sz="3600" dirty="0" smtClean="0"/>
              <a:t> birthday</a:t>
            </a:r>
          </a:p>
        </p:txBody>
      </p:sp>
      <p:sp>
        <p:nvSpPr>
          <p:cNvPr id="4" name="Slide Number Placeholder 3"/>
          <p:cNvSpPr>
            <a:spLocks noGrp="1"/>
          </p:cNvSpPr>
          <p:nvPr>
            <p:ph type="sldNum" sz="quarter" idx="12"/>
          </p:nvPr>
        </p:nvSpPr>
        <p:spPr/>
        <p:txBody>
          <a:bodyPr/>
          <a:lstStyle/>
          <a:p>
            <a:fld id="{8E9EE351-9C70-4811-BBB3-EAD8C8631614}" type="slidenum">
              <a:rPr lang="en-US" smtClean="0"/>
              <a:t>35</a:t>
            </a:fld>
            <a:endParaRPr lang="en-US" dirty="0"/>
          </a:p>
        </p:txBody>
      </p:sp>
    </p:spTree>
    <p:extLst>
      <p:ext uri="{BB962C8B-B14F-4D97-AF65-F5344CB8AC3E}">
        <p14:creationId xmlns:p14="http://schemas.microsoft.com/office/powerpoint/2010/main" val="2453509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sz="6600" dirty="0"/>
          </a:p>
        </p:txBody>
      </p:sp>
      <p:sp>
        <p:nvSpPr>
          <p:cNvPr id="3" name="Content Placeholder 2"/>
          <p:cNvSpPr>
            <a:spLocks noGrp="1"/>
          </p:cNvSpPr>
          <p:nvPr>
            <p:ph type="body" sz="half" idx="2"/>
          </p:nvPr>
        </p:nvSpPr>
        <p:spPr/>
        <p:txBody>
          <a:bodyPr>
            <a:noAutofit/>
          </a:bodyPr>
          <a:lstStyle/>
          <a:p>
            <a:r>
              <a:rPr lang="en-US" sz="3200" dirty="0" smtClean="0"/>
              <a:t>Finale – Pete Seeger Tribute Concert at the Kennedy Center</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p:pic>
      <p:sp>
        <p:nvSpPr>
          <p:cNvPr id="4" name="Slide Number Placeholder 3"/>
          <p:cNvSpPr>
            <a:spLocks noGrp="1"/>
          </p:cNvSpPr>
          <p:nvPr>
            <p:ph type="sldNum" sz="quarter" idx="12"/>
          </p:nvPr>
        </p:nvSpPr>
        <p:spPr/>
        <p:txBody>
          <a:bodyPr/>
          <a:lstStyle/>
          <a:p>
            <a:fld id="{8E9EE351-9C70-4811-BBB3-EAD8C8631614}" type="slidenum">
              <a:rPr lang="en-US" smtClean="0"/>
              <a:t>36</a:t>
            </a:fld>
            <a:endParaRPr lang="en-US" dirty="0"/>
          </a:p>
        </p:txBody>
      </p:sp>
    </p:spTree>
    <p:extLst>
      <p:ext uri="{BB962C8B-B14F-4D97-AF65-F5344CB8AC3E}">
        <p14:creationId xmlns:p14="http://schemas.microsoft.com/office/powerpoint/2010/main" val="3004542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Where have all the flowers gone? </a:t>
            </a:r>
            <a:endParaRPr lang="en-US" sz="4800" dirty="0"/>
          </a:p>
        </p:txBody>
      </p:sp>
      <p:sp>
        <p:nvSpPr>
          <p:cNvPr id="3" name="Content Placeholder 2"/>
          <p:cNvSpPr>
            <a:spLocks noGrp="1"/>
          </p:cNvSpPr>
          <p:nvPr>
            <p:ph idx="1"/>
          </p:nvPr>
        </p:nvSpPr>
        <p:spPr/>
        <p:txBody>
          <a:bodyPr>
            <a:noAutofit/>
          </a:bodyPr>
          <a:lstStyle/>
          <a:p>
            <a:pPr marL="0" indent="0">
              <a:buNone/>
            </a:pPr>
            <a:endParaRPr lang="en-US" sz="3600" dirty="0" smtClean="0"/>
          </a:p>
          <a:p>
            <a:pPr marL="0" indent="0">
              <a:buNone/>
            </a:pPr>
            <a:endParaRPr lang="en-US" sz="3600" dirty="0"/>
          </a:p>
          <a:p>
            <a:pPr marL="0" indent="0">
              <a:buNone/>
            </a:pPr>
            <a:r>
              <a:rPr lang="en-US" sz="3000" dirty="0" smtClean="0">
                <a:hlinkClick r:id="rId2"/>
              </a:rPr>
              <a:t>https://www.youtube.com/watch?v=7pZa3KtkVpQ</a:t>
            </a:r>
            <a:endParaRPr lang="en-US" sz="3000" dirty="0" smtClean="0"/>
          </a:p>
          <a:p>
            <a:pPr marL="0" indent="0">
              <a:buNone/>
            </a:pPr>
            <a:r>
              <a:rPr lang="en-US" sz="3600" dirty="0" smtClean="0"/>
              <a:t> </a:t>
            </a:r>
          </a:p>
          <a:p>
            <a:pPr marL="0" indent="0">
              <a:buNone/>
            </a:pPr>
            <a:endParaRPr lang="en-US" sz="3600" dirty="0" smtClean="0"/>
          </a:p>
        </p:txBody>
      </p:sp>
      <p:sp>
        <p:nvSpPr>
          <p:cNvPr id="4" name="Slide Number Placeholder 3"/>
          <p:cNvSpPr>
            <a:spLocks noGrp="1"/>
          </p:cNvSpPr>
          <p:nvPr>
            <p:ph type="sldNum" sz="quarter" idx="12"/>
          </p:nvPr>
        </p:nvSpPr>
        <p:spPr/>
        <p:txBody>
          <a:bodyPr/>
          <a:lstStyle/>
          <a:p>
            <a:fld id="{8E9EE351-9C70-4811-BBB3-EAD8C8631614}" type="slidenum">
              <a:rPr lang="en-US" smtClean="0"/>
              <a:t>37</a:t>
            </a:fld>
            <a:endParaRPr lang="en-US" dirty="0"/>
          </a:p>
        </p:txBody>
      </p:sp>
    </p:spTree>
    <p:extLst>
      <p:ext uri="{BB962C8B-B14F-4D97-AF65-F5344CB8AC3E}">
        <p14:creationId xmlns:p14="http://schemas.microsoft.com/office/powerpoint/2010/main" val="15429239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Where have all the flowers gone?</a:t>
            </a:r>
            <a:endParaRPr lang="en-US" sz="4800" b="1" dirty="0"/>
          </a:p>
        </p:txBody>
      </p:sp>
      <p:sp>
        <p:nvSpPr>
          <p:cNvPr id="3" name="Content Placeholder 2"/>
          <p:cNvSpPr>
            <a:spLocks noGrp="1"/>
          </p:cNvSpPr>
          <p:nvPr>
            <p:ph idx="1"/>
          </p:nvPr>
        </p:nvSpPr>
        <p:spPr/>
        <p:txBody>
          <a:bodyPr>
            <a:noAutofit/>
          </a:bodyPr>
          <a:lstStyle/>
          <a:p>
            <a:r>
              <a:rPr lang="en-US" sz="3400" dirty="0" smtClean="0"/>
              <a:t>Written while flying to Oberlin college, one of few locations willing to have him during the blacklist</a:t>
            </a:r>
            <a:endParaRPr lang="en-US" sz="3400" i="1" dirty="0" smtClean="0"/>
          </a:p>
          <a:p>
            <a:r>
              <a:rPr lang="en-US" sz="3400" dirty="0" smtClean="0"/>
              <a:t>Based on a Cossack song, </a:t>
            </a:r>
            <a:r>
              <a:rPr lang="en-US" sz="3400" i="1" dirty="0" smtClean="0"/>
              <a:t>Koloda-Duda</a:t>
            </a:r>
            <a:endParaRPr lang="en-US" sz="3400" dirty="0" smtClean="0"/>
          </a:p>
          <a:p>
            <a:r>
              <a:rPr lang="en-US" sz="3400" dirty="0" smtClean="0"/>
              <a:t>Seeger added the lament “When will they ever learn?” – sometimes, changed in last verse to “when will </a:t>
            </a:r>
            <a:r>
              <a:rPr lang="en-US" sz="3400" i="1" dirty="0" smtClean="0"/>
              <a:t>we </a:t>
            </a:r>
            <a:r>
              <a:rPr lang="en-US" sz="3400" dirty="0" smtClean="0"/>
              <a:t>ever learn?”</a:t>
            </a:r>
          </a:p>
          <a:p>
            <a:r>
              <a:rPr lang="en-US" sz="3400" dirty="0" smtClean="0"/>
              <a:t>Called it the “handwringer’s perennial complaint” </a:t>
            </a:r>
          </a:p>
        </p:txBody>
      </p:sp>
      <p:sp>
        <p:nvSpPr>
          <p:cNvPr id="4" name="Slide Number Placeholder 3"/>
          <p:cNvSpPr>
            <a:spLocks noGrp="1"/>
          </p:cNvSpPr>
          <p:nvPr>
            <p:ph type="sldNum" sz="quarter" idx="12"/>
          </p:nvPr>
        </p:nvSpPr>
        <p:spPr/>
        <p:txBody>
          <a:bodyPr/>
          <a:lstStyle/>
          <a:p>
            <a:fld id="{8E9EE351-9C70-4811-BBB3-EAD8C8631614}" type="slidenum">
              <a:rPr lang="en-US" smtClean="0"/>
              <a:t>38</a:t>
            </a:fld>
            <a:endParaRPr lang="en-US" dirty="0"/>
          </a:p>
        </p:txBody>
      </p:sp>
    </p:spTree>
    <p:extLst>
      <p:ext uri="{BB962C8B-B14F-4D97-AF65-F5344CB8AC3E}">
        <p14:creationId xmlns:p14="http://schemas.microsoft.com/office/powerpoint/2010/main" val="42234426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Where have all the flowers gone?</a:t>
            </a:r>
            <a:endParaRPr lang="en-US" sz="4800" b="1" dirty="0"/>
          </a:p>
        </p:txBody>
      </p:sp>
      <p:sp>
        <p:nvSpPr>
          <p:cNvPr id="3" name="Content Placeholder 2"/>
          <p:cNvSpPr>
            <a:spLocks noGrp="1"/>
          </p:cNvSpPr>
          <p:nvPr>
            <p:ph idx="1"/>
          </p:nvPr>
        </p:nvSpPr>
        <p:spPr/>
        <p:txBody>
          <a:bodyPr>
            <a:noAutofit/>
          </a:bodyPr>
          <a:lstStyle/>
          <a:p>
            <a:r>
              <a:rPr lang="en-US" sz="3600" dirty="0" smtClean="0"/>
              <a:t>Has been covered many times, first by the Kingston Trio, then Peter, Paul and Mary, and many others </a:t>
            </a:r>
            <a:endParaRPr lang="en-US" sz="3600" i="1" dirty="0" smtClean="0"/>
          </a:p>
          <a:p>
            <a:r>
              <a:rPr lang="en-US" sz="3600" dirty="0" smtClean="0"/>
              <a:t>Most famously covered by in French, and then in German by Marlene Dietrich in one of her first concerts in Germany after World War II</a:t>
            </a:r>
            <a:r>
              <a:rPr lang="en-US" dirty="0" smtClean="0"/>
              <a:t>.  </a:t>
            </a:r>
          </a:p>
        </p:txBody>
      </p:sp>
      <p:sp>
        <p:nvSpPr>
          <p:cNvPr id="4" name="Slide Number Placeholder 3"/>
          <p:cNvSpPr>
            <a:spLocks noGrp="1"/>
          </p:cNvSpPr>
          <p:nvPr>
            <p:ph type="sldNum" sz="quarter" idx="12"/>
          </p:nvPr>
        </p:nvSpPr>
        <p:spPr/>
        <p:txBody>
          <a:bodyPr/>
          <a:lstStyle/>
          <a:p>
            <a:fld id="{8E9EE351-9C70-4811-BBB3-EAD8C8631614}" type="slidenum">
              <a:rPr lang="en-US" smtClean="0"/>
              <a:t>39</a:t>
            </a:fld>
            <a:endParaRPr lang="en-US" dirty="0"/>
          </a:p>
        </p:txBody>
      </p:sp>
    </p:spTree>
    <p:extLst>
      <p:ext uri="{BB962C8B-B14F-4D97-AF65-F5344CB8AC3E}">
        <p14:creationId xmlns:p14="http://schemas.microsoft.com/office/powerpoint/2010/main" val="988427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But</a:t>
            </a:r>
            <a:endParaRPr lang="en-US" sz="6600" dirty="0"/>
          </a:p>
        </p:txBody>
      </p:sp>
      <p:sp>
        <p:nvSpPr>
          <p:cNvPr id="3" name="Content Placeholder 2"/>
          <p:cNvSpPr>
            <a:spLocks noGrp="1"/>
          </p:cNvSpPr>
          <p:nvPr>
            <p:ph idx="1"/>
          </p:nvPr>
        </p:nvSpPr>
        <p:spPr/>
        <p:txBody>
          <a:bodyPr>
            <a:normAutofit/>
          </a:bodyPr>
          <a:lstStyle/>
          <a:p>
            <a:r>
              <a:rPr lang="en-US" sz="4800" dirty="0" smtClean="0"/>
              <a:t> “The Ballad of the Green Berets” is NOT a protest song</a:t>
            </a:r>
          </a:p>
          <a:p>
            <a:r>
              <a:rPr lang="en-US" sz="4800" dirty="0" smtClean="0"/>
              <a:t>“Okie from Muscogee” is NOT a protest song</a:t>
            </a:r>
            <a:endParaRPr lang="en-US" sz="4800" dirty="0"/>
          </a:p>
        </p:txBody>
      </p:sp>
      <p:sp>
        <p:nvSpPr>
          <p:cNvPr id="4" name="Slide Number Placeholder 3"/>
          <p:cNvSpPr>
            <a:spLocks noGrp="1"/>
          </p:cNvSpPr>
          <p:nvPr>
            <p:ph type="sldNum" sz="quarter" idx="12"/>
          </p:nvPr>
        </p:nvSpPr>
        <p:spPr/>
        <p:txBody>
          <a:bodyPr/>
          <a:lstStyle/>
          <a:p>
            <a:fld id="{8E9EE351-9C70-4811-BBB3-EAD8C8631614}" type="slidenum">
              <a:rPr lang="en-US" smtClean="0"/>
              <a:t>4</a:t>
            </a:fld>
            <a:endParaRPr lang="en-US" dirty="0"/>
          </a:p>
        </p:txBody>
      </p:sp>
    </p:spTree>
    <p:extLst>
      <p:ext uri="{BB962C8B-B14F-4D97-AF65-F5344CB8AC3E}">
        <p14:creationId xmlns:p14="http://schemas.microsoft.com/office/powerpoint/2010/main" val="19503746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0" dirty="0" smtClean="0"/>
              <a:t>LTC (R) John Paul Vann (center) and staff in Vietnam when he essentially commanded II Corps</a:t>
            </a:r>
            <a:endParaRPr lang="en-US" sz="2200" b="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667" r="667"/>
          <a:stretch>
            <a:fillRect/>
          </a:stretch>
        </p:blipFill>
        <p:spPr/>
      </p:pic>
      <p:sp>
        <p:nvSpPr>
          <p:cNvPr id="3" name="Content Placeholder 2"/>
          <p:cNvSpPr>
            <a:spLocks noGrp="1"/>
          </p:cNvSpPr>
          <p:nvPr>
            <p:ph type="body" sz="half" idx="2"/>
          </p:nvPr>
        </p:nvSpPr>
        <p:spPr/>
        <p:txBody>
          <a:bodyPr>
            <a:noAutofit/>
          </a:bodyPr>
          <a:lstStyle/>
          <a:p>
            <a:r>
              <a:rPr lang="en-US" sz="2000" dirty="0" smtClean="0"/>
              <a:t>LTC Vann had the Army Band play this song at his funeral in Arlington National Cemetery.</a:t>
            </a:r>
          </a:p>
        </p:txBody>
      </p:sp>
      <p:sp>
        <p:nvSpPr>
          <p:cNvPr id="4" name="Slide Number Placeholder 3"/>
          <p:cNvSpPr>
            <a:spLocks noGrp="1"/>
          </p:cNvSpPr>
          <p:nvPr>
            <p:ph type="sldNum" sz="quarter" idx="12"/>
          </p:nvPr>
        </p:nvSpPr>
        <p:spPr/>
        <p:txBody>
          <a:bodyPr/>
          <a:lstStyle/>
          <a:p>
            <a:fld id="{8E9EE351-9C70-4811-BBB3-EAD8C8631614}" type="slidenum">
              <a:rPr lang="en-US" smtClean="0"/>
              <a:t>40</a:t>
            </a:fld>
            <a:endParaRPr lang="en-US" dirty="0"/>
          </a:p>
        </p:txBody>
      </p:sp>
    </p:spTree>
    <p:extLst>
      <p:ext uri="{BB962C8B-B14F-4D97-AF65-F5344CB8AC3E}">
        <p14:creationId xmlns:p14="http://schemas.microsoft.com/office/powerpoint/2010/main" val="29650108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The Hammer Song </a:t>
            </a:r>
            <a:endParaRPr lang="en-US" sz="6600" dirty="0"/>
          </a:p>
        </p:txBody>
      </p:sp>
      <p:sp>
        <p:nvSpPr>
          <p:cNvPr id="3" name="Content Placeholder 2"/>
          <p:cNvSpPr>
            <a:spLocks noGrp="1"/>
          </p:cNvSpPr>
          <p:nvPr>
            <p:ph idx="1"/>
          </p:nvPr>
        </p:nvSpPr>
        <p:spPr/>
        <p:txBody>
          <a:bodyPr>
            <a:noAutofit/>
          </a:bodyPr>
          <a:lstStyle/>
          <a:p>
            <a:pPr marL="0" indent="0">
              <a:buNone/>
            </a:pPr>
            <a:endParaRPr lang="en-US" sz="3600" dirty="0" smtClean="0"/>
          </a:p>
          <a:p>
            <a:pPr marL="0" indent="0">
              <a:buNone/>
            </a:pPr>
            <a:endParaRPr lang="en-US" sz="3600" dirty="0"/>
          </a:p>
          <a:p>
            <a:pPr marL="0" indent="0">
              <a:buNone/>
            </a:pPr>
            <a:r>
              <a:rPr lang="en-US" sz="3600" dirty="0" smtClean="0">
                <a:hlinkClick r:id="rId2"/>
              </a:rPr>
              <a:t>https://www.youtube.com/watch?v=Rl-yszPdRTk&amp;list=RDRl-yszPdRTk</a:t>
            </a:r>
            <a:endParaRPr lang="en-US" sz="3600" dirty="0" smtClean="0"/>
          </a:p>
          <a:p>
            <a:pPr marL="0" indent="0">
              <a:buNone/>
            </a:pPr>
            <a:endParaRPr lang="en-US" sz="3600" dirty="0" smtClean="0"/>
          </a:p>
        </p:txBody>
      </p:sp>
      <p:sp>
        <p:nvSpPr>
          <p:cNvPr id="4" name="Slide Number Placeholder 3"/>
          <p:cNvSpPr>
            <a:spLocks noGrp="1"/>
          </p:cNvSpPr>
          <p:nvPr>
            <p:ph type="sldNum" sz="quarter" idx="12"/>
          </p:nvPr>
        </p:nvSpPr>
        <p:spPr/>
        <p:txBody>
          <a:bodyPr/>
          <a:lstStyle/>
          <a:p>
            <a:fld id="{8E9EE351-9C70-4811-BBB3-EAD8C8631614}" type="slidenum">
              <a:rPr lang="en-US" smtClean="0"/>
              <a:t>41</a:t>
            </a:fld>
            <a:endParaRPr lang="en-US" dirty="0"/>
          </a:p>
        </p:txBody>
      </p:sp>
    </p:spTree>
    <p:extLst>
      <p:ext uri="{BB962C8B-B14F-4D97-AF65-F5344CB8AC3E}">
        <p14:creationId xmlns:p14="http://schemas.microsoft.com/office/powerpoint/2010/main" val="2309416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Hammer Song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1805781"/>
            <a:ext cx="2743200" cy="4114800"/>
          </a:xfrm>
        </p:spPr>
      </p:pic>
      <p:sp>
        <p:nvSpPr>
          <p:cNvPr id="3" name="Slide Number Placeholder 2"/>
          <p:cNvSpPr>
            <a:spLocks noGrp="1"/>
          </p:cNvSpPr>
          <p:nvPr>
            <p:ph type="sldNum" sz="quarter" idx="12"/>
          </p:nvPr>
        </p:nvSpPr>
        <p:spPr/>
        <p:txBody>
          <a:bodyPr/>
          <a:lstStyle/>
          <a:p>
            <a:fld id="{8E9EE351-9C70-4811-BBB3-EAD8C8631614}" type="slidenum">
              <a:rPr lang="en-US" smtClean="0"/>
              <a:t>42</a:t>
            </a:fld>
            <a:endParaRPr lang="en-US" dirty="0"/>
          </a:p>
        </p:txBody>
      </p:sp>
    </p:spTree>
    <p:extLst>
      <p:ext uri="{BB962C8B-B14F-4D97-AF65-F5344CB8AC3E}">
        <p14:creationId xmlns:p14="http://schemas.microsoft.com/office/powerpoint/2010/main" val="26875213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Hammer Song </a:t>
            </a:r>
            <a:endParaRPr lang="en-US"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4925" y="1485106"/>
            <a:ext cx="4572000" cy="3429000"/>
          </a:xfrm>
        </p:spPr>
      </p:pic>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sz="2800" dirty="0"/>
              <a:t>Written by Pete Seeger and Lee Hays, his partner from the </a:t>
            </a:r>
            <a:r>
              <a:rPr lang="en-US" sz="2800" dirty="0" smtClean="0"/>
              <a:t>Weavers</a:t>
            </a:r>
          </a:p>
          <a:p>
            <a:pPr marL="285750" indent="-285750">
              <a:buFont typeface="Arial" panose="020B0604020202020204" pitchFamily="34" charset="0"/>
              <a:buChar char="•"/>
            </a:pPr>
            <a:r>
              <a:rPr lang="en-US" sz="2800" dirty="0" smtClean="0"/>
              <a:t>First performed at a testimonial dinner for Communist Party leaders</a:t>
            </a:r>
          </a:p>
          <a:p>
            <a:pPr marL="285750" indent="-285750">
              <a:buFont typeface="Arial" panose="020B0604020202020204" pitchFamily="34" charset="0"/>
              <a:buChar char="•"/>
            </a:pPr>
            <a:endParaRPr lang="en-US" sz="2800" dirty="0"/>
          </a:p>
          <a:p>
            <a:endParaRPr lang="en-US" dirty="0"/>
          </a:p>
        </p:txBody>
      </p:sp>
      <p:sp>
        <p:nvSpPr>
          <p:cNvPr id="3" name="Slide Number Placeholder 2"/>
          <p:cNvSpPr>
            <a:spLocks noGrp="1"/>
          </p:cNvSpPr>
          <p:nvPr>
            <p:ph type="sldNum" sz="quarter" idx="12"/>
          </p:nvPr>
        </p:nvSpPr>
        <p:spPr/>
        <p:txBody>
          <a:bodyPr/>
          <a:lstStyle/>
          <a:p>
            <a:fld id="{8E9EE351-9C70-4811-BBB3-EAD8C8631614}" type="slidenum">
              <a:rPr lang="en-US" smtClean="0"/>
              <a:t>43</a:t>
            </a:fld>
            <a:endParaRPr lang="en-US" dirty="0"/>
          </a:p>
        </p:txBody>
      </p:sp>
    </p:spTree>
    <p:extLst>
      <p:ext uri="{BB962C8B-B14F-4D97-AF65-F5344CB8AC3E}">
        <p14:creationId xmlns:p14="http://schemas.microsoft.com/office/powerpoint/2010/main" val="16309392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The Hammer Song </a:t>
            </a:r>
            <a:endParaRPr lang="en-US" sz="6600" dirty="0"/>
          </a:p>
        </p:txBody>
      </p:sp>
      <p:sp>
        <p:nvSpPr>
          <p:cNvPr id="3" name="Content Placeholder 2"/>
          <p:cNvSpPr>
            <a:spLocks noGrp="1"/>
          </p:cNvSpPr>
          <p:nvPr>
            <p:ph idx="1"/>
          </p:nvPr>
        </p:nvSpPr>
        <p:spPr/>
        <p:txBody>
          <a:bodyPr>
            <a:noAutofit/>
          </a:bodyPr>
          <a:lstStyle/>
          <a:p>
            <a:r>
              <a:rPr lang="en-US" dirty="0" smtClean="0"/>
              <a:t>Was recorded by the Weavers in 1949 – not a success (due in part to the coming blacklist)</a:t>
            </a:r>
            <a:endParaRPr lang="en-US" i="1" dirty="0" smtClean="0"/>
          </a:p>
          <a:p>
            <a:r>
              <a:rPr lang="en-US" dirty="0" smtClean="0"/>
              <a:t>Published on the front cover of the first edition of </a:t>
            </a:r>
            <a:r>
              <a:rPr lang="en-US" i="1" dirty="0" smtClean="0"/>
              <a:t>Sing Out! </a:t>
            </a:r>
            <a:r>
              <a:rPr lang="en-US" dirty="0" smtClean="0"/>
              <a:t>a new magazine published after the failure of </a:t>
            </a:r>
            <a:r>
              <a:rPr lang="en-US" i="1" dirty="0" smtClean="0"/>
              <a:t>People’s Songs, </a:t>
            </a:r>
            <a:r>
              <a:rPr lang="en-US" dirty="0" smtClean="0"/>
              <a:t>started by Guthrie, Seeger, Hays and others in support of the Henry Wallace campaign.  </a:t>
            </a:r>
          </a:p>
        </p:txBody>
      </p:sp>
      <p:sp>
        <p:nvSpPr>
          <p:cNvPr id="4" name="Slide Number Placeholder 3"/>
          <p:cNvSpPr>
            <a:spLocks noGrp="1"/>
          </p:cNvSpPr>
          <p:nvPr>
            <p:ph type="sldNum" sz="quarter" idx="12"/>
          </p:nvPr>
        </p:nvSpPr>
        <p:spPr/>
        <p:txBody>
          <a:bodyPr/>
          <a:lstStyle/>
          <a:p>
            <a:fld id="{8E9EE351-9C70-4811-BBB3-EAD8C8631614}" type="slidenum">
              <a:rPr lang="en-US" smtClean="0"/>
              <a:t>44</a:t>
            </a:fld>
            <a:endParaRPr lang="en-US" dirty="0"/>
          </a:p>
        </p:txBody>
      </p:sp>
    </p:spTree>
    <p:extLst>
      <p:ext uri="{BB962C8B-B14F-4D97-AF65-F5344CB8AC3E}">
        <p14:creationId xmlns:p14="http://schemas.microsoft.com/office/powerpoint/2010/main" val="4628219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The Hammer Song </a:t>
            </a:r>
            <a:endParaRPr lang="en-US" sz="6600" dirty="0"/>
          </a:p>
        </p:txBody>
      </p:sp>
      <p:sp>
        <p:nvSpPr>
          <p:cNvPr id="3" name="Content Placeholder 2"/>
          <p:cNvSpPr>
            <a:spLocks noGrp="1"/>
          </p:cNvSpPr>
          <p:nvPr>
            <p:ph idx="1"/>
          </p:nvPr>
        </p:nvSpPr>
        <p:spPr/>
        <p:txBody>
          <a:bodyPr>
            <a:noAutofit/>
          </a:bodyPr>
          <a:lstStyle/>
          <a:p>
            <a:r>
              <a:rPr lang="en-US" sz="3600" dirty="0" smtClean="0"/>
              <a:t>Peter, Paul and Mary tweaked the melody and had a hit with this song in 1962</a:t>
            </a:r>
            <a:endParaRPr lang="en-US" sz="3600" i="1" dirty="0" smtClean="0"/>
          </a:p>
          <a:p>
            <a:r>
              <a:rPr lang="en-US" sz="3600" dirty="0" smtClean="0"/>
              <a:t>Trini Lopez also covered the song in 1963</a:t>
            </a:r>
          </a:p>
          <a:p>
            <a:r>
              <a:rPr lang="en-US" sz="3600" dirty="0" smtClean="0"/>
              <a:t>Both versions ended up in the Billboard Top 10. </a:t>
            </a:r>
          </a:p>
        </p:txBody>
      </p:sp>
      <p:sp>
        <p:nvSpPr>
          <p:cNvPr id="4" name="Slide Number Placeholder 3"/>
          <p:cNvSpPr>
            <a:spLocks noGrp="1"/>
          </p:cNvSpPr>
          <p:nvPr>
            <p:ph type="sldNum" sz="quarter" idx="12"/>
          </p:nvPr>
        </p:nvSpPr>
        <p:spPr/>
        <p:txBody>
          <a:bodyPr/>
          <a:lstStyle/>
          <a:p>
            <a:fld id="{8E9EE351-9C70-4811-BBB3-EAD8C8631614}" type="slidenum">
              <a:rPr lang="en-US" smtClean="0"/>
              <a:t>45</a:t>
            </a:fld>
            <a:endParaRPr lang="en-US" dirty="0"/>
          </a:p>
        </p:txBody>
      </p:sp>
    </p:spTree>
    <p:extLst>
      <p:ext uri="{BB962C8B-B14F-4D97-AF65-F5344CB8AC3E}">
        <p14:creationId xmlns:p14="http://schemas.microsoft.com/office/powerpoint/2010/main" val="20370215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The Hammer Song </a:t>
            </a:r>
            <a:endParaRPr lang="en-US" sz="6600" dirty="0"/>
          </a:p>
        </p:txBody>
      </p:sp>
      <p:sp>
        <p:nvSpPr>
          <p:cNvPr id="3" name="Content Placeholder 2"/>
          <p:cNvSpPr>
            <a:spLocks noGrp="1"/>
          </p:cNvSpPr>
          <p:nvPr>
            <p:ph idx="1"/>
          </p:nvPr>
        </p:nvSpPr>
        <p:spPr/>
        <p:txBody>
          <a:bodyPr>
            <a:noAutofit/>
          </a:bodyPr>
          <a:lstStyle/>
          <a:p>
            <a:r>
              <a:rPr lang="en-US" sz="3600" dirty="0" smtClean="0"/>
              <a:t>Peter, Paul and Mary tweaked the melody and had a hit with this song in 1962</a:t>
            </a:r>
            <a:endParaRPr lang="en-US" sz="3600" i="1" dirty="0" smtClean="0"/>
          </a:p>
          <a:p>
            <a:r>
              <a:rPr lang="en-US" sz="3600" dirty="0" smtClean="0"/>
              <a:t>Trini Lopez also covered the song in 1963</a:t>
            </a:r>
          </a:p>
          <a:p>
            <a:r>
              <a:rPr lang="en-US" sz="3600" dirty="0" smtClean="0"/>
              <a:t>Both versions ended up in the Billboard Top 10. </a:t>
            </a:r>
          </a:p>
        </p:txBody>
      </p:sp>
      <p:sp>
        <p:nvSpPr>
          <p:cNvPr id="4" name="Slide Number Placeholder 3"/>
          <p:cNvSpPr>
            <a:spLocks noGrp="1"/>
          </p:cNvSpPr>
          <p:nvPr>
            <p:ph type="sldNum" sz="quarter" idx="12"/>
          </p:nvPr>
        </p:nvSpPr>
        <p:spPr/>
        <p:txBody>
          <a:bodyPr/>
          <a:lstStyle/>
          <a:p>
            <a:fld id="{8E9EE351-9C70-4811-BBB3-EAD8C8631614}" type="slidenum">
              <a:rPr lang="en-US" smtClean="0"/>
              <a:t>46</a:t>
            </a:fld>
            <a:endParaRPr lang="en-US" dirty="0"/>
          </a:p>
        </p:txBody>
      </p:sp>
    </p:spTree>
    <p:extLst>
      <p:ext uri="{BB962C8B-B14F-4D97-AF65-F5344CB8AC3E}">
        <p14:creationId xmlns:p14="http://schemas.microsoft.com/office/powerpoint/2010/main" val="33039010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Bob Dylan </a:t>
            </a:r>
            <a:endParaRPr lang="en-US" sz="48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0504" b="20504"/>
          <a:stretch>
            <a:fillRect/>
          </a:stretch>
        </p:blipFill>
        <p:spPr/>
      </p:pic>
      <p:sp>
        <p:nvSpPr>
          <p:cNvPr id="3" name="Content Placeholder 2"/>
          <p:cNvSpPr>
            <a:spLocks noGrp="1"/>
          </p:cNvSpPr>
          <p:nvPr>
            <p:ph type="body" sz="half" idx="2"/>
          </p:nvPr>
        </p:nvSpPr>
        <p:spPr/>
        <p:txBody>
          <a:bodyPr>
            <a:noAutofit/>
          </a:bodyPr>
          <a:lstStyle/>
          <a:p>
            <a:pPr algn="ctr"/>
            <a:r>
              <a:rPr lang="en-US" sz="3600" dirty="0" smtClean="0"/>
              <a:t>b. May 24, 1941 </a:t>
            </a:r>
          </a:p>
        </p:txBody>
      </p:sp>
      <p:sp>
        <p:nvSpPr>
          <p:cNvPr id="4" name="Slide Number Placeholder 3"/>
          <p:cNvSpPr>
            <a:spLocks noGrp="1"/>
          </p:cNvSpPr>
          <p:nvPr>
            <p:ph type="sldNum" sz="quarter" idx="12"/>
          </p:nvPr>
        </p:nvSpPr>
        <p:spPr/>
        <p:txBody>
          <a:bodyPr/>
          <a:lstStyle/>
          <a:p>
            <a:fld id="{8E9EE351-9C70-4811-BBB3-EAD8C8631614}" type="slidenum">
              <a:rPr lang="en-US" smtClean="0"/>
              <a:t>47</a:t>
            </a:fld>
            <a:endParaRPr lang="en-US" dirty="0"/>
          </a:p>
        </p:txBody>
      </p:sp>
    </p:spTree>
    <p:extLst>
      <p:ext uri="{BB962C8B-B14F-4D97-AF65-F5344CB8AC3E}">
        <p14:creationId xmlns:p14="http://schemas.microsoft.com/office/powerpoint/2010/main" val="35044044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Bob Dylan </a:t>
            </a:r>
            <a:endParaRPr lang="en-US" sz="6600" dirty="0"/>
          </a:p>
        </p:txBody>
      </p:sp>
      <p:sp>
        <p:nvSpPr>
          <p:cNvPr id="3" name="Content Placeholder 2"/>
          <p:cNvSpPr>
            <a:spLocks noGrp="1"/>
          </p:cNvSpPr>
          <p:nvPr>
            <p:ph idx="1"/>
          </p:nvPr>
        </p:nvSpPr>
        <p:spPr/>
        <p:txBody>
          <a:bodyPr>
            <a:noAutofit/>
          </a:bodyPr>
          <a:lstStyle/>
          <a:p>
            <a:r>
              <a:rPr lang="en-US" sz="3600" dirty="0" smtClean="0"/>
              <a:t>Born in Minnesota, named Robert Zimmerman</a:t>
            </a:r>
            <a:endParaRPr lang="en-US" sz="3600" i="1" dirty="0" smtClean="0"/>
          </a:p>
          <a:p>
            <a:r>
              <a:rPr lang="en-US" sz="3600" dirty="0" smtClean="0"/>
              <a:t>Took the name Dylan from Dylan Thomas, the Irish poet</a:t>
            </a:r>
          </a:p>
          <a:p>
            <a:r>
              <a:rPr lang="en-US" sz="3600" dirty="0" smtClean="0"/>
              <a:t>Moved to NY in 1961 and became immersed in the Greenwich Village folk scene</a:t>
            </a:r>
          </a:p>
        </p:txBody>
      </p:sp>
      <p:sp>
        <p:nvSpPr>
          <p:cNvPr id="4" name="Slide Number Placeholder 3"/>
          <p:cNvSpPr>
            <a:spLocks noGrp="1"/>
          </p:cNvSpPr>
          <p:nvPr>
            <p:ph type="sldNum" sz="quarter" idx="12"/>
          </p:nvPr>
        </p:nvSpPr>
        <p:spPr/>
        <p:txBody>
          <a:bodyPr/>
          <a:lstStyle/>
          <a:p>
            <a:fld id="{8E9EE351-9C70-4811-BBB3-EAD8C8631614}" type="slidenum">
              <a:rPr lang="en-US" smtClean="0"/>
              <a:t>48</a:t>
            </a:fld>
            <a:endParaRPr lang="en-US" dirty="0"/>
          </a:p>
        </p:txBody>
      </p:sp>
    </p:spTree>
    <p:extLst>
      <p:ext uri="{BB962C8B-B14F-4D97-AF65-F5344CB8AC3E}">
        <p14:creationId xmlns:p14="http://schemas.microsoft.com/office/powerpoint/2010/main" val="1684957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Bob Dylan </a:t>
            </a:r>
            <a:endParaRPr lang="en-US" sz="6600" dirty="0"/>
          </a:p>
        </p:txBody>
      </p:sp>
      <p:sp>
        <p:nvSpPr>
          <p:cNvPr id="3" name="Content Placeholder 2"/>
          <p:cNvSpPr>
            <a:spLocks noGrp="1"/>
          </p:cNvSpPr>
          <p:nvPr>
            <p:ph idx="1"/>
          </p:nvPr>
        </p:nvSpPr>
        <p:spPr/>
        <p:txBody>
          <a:bodyPr>
            <a:noAutofit/>
          </a:bodyPr>
          <a:lstStyle/>
          <a:p>
            <a:r>
              <a:rPr lang="en-US" sz="2800" dirty="0" smtClean="0"/>
              <a:t>Released his first album, </a:t>
            </a:r>
            <a:r>
              <a:rPr lang="en-US" sz="2800" i="1" dirty="0" smtClean="0"/>
              <a:t>Bob Dylan</a:t>
            </a:r>
            <a:r>
              <a:rPr lang="en-US" sz="2800" dirty="0" smtClean="0"/>
              <a:t>, in 1962</a:t>
            </a:r>
            <a:endParaRPr lang="en-US" sz="2800" i="1" dirty="0" smtClean="0"/>
          </a:p>
          <a:p>
            <a:r>
              <a:rPr lang="en-US" sz="2800" dirty="0" smtClean="0"/>
              <a:t>Became the most famous of the protest folks singers in the early 1960’s </a:t>
            </a:r>
          </a:p>
          <a:p>
            <a:r>
              <a:rPr lang="en-US" sz="2800" dirty="0" smtClean="0"/>
              <a:t>His 1965 album, </a:t>
            </a:r>
            <a:r>
              <a:rPr lang="en-US" sz="2800" i="1" dirty="0" smtClean="0"/>
              <a:t>Bringing It all Back Home, </a:t>
            </a:r>
            <a:r>
              <a:rPr lang="en-US" sz="2800" dirty="0" smtClean="0"/>
              <a:t>premiered long form songs</a:t>
            </a:r>
          </a:p>
          <a:p>
            <a:r>
              <a:rPr lang="en-US" sz="2800" dirty="0" smtClean="0"/>
              <a:t>At the 1965 Newport Folk festival, he famously “went electric.” </a:t>
            </a:r>
          </a:p>
          <a:p>
            <a:r>
              <a:rPr lang="en-US" sz="2800" dirty="0" smtClean="0"/>
              <a:t>Recently in the news as the first song writer to receive the Nobel Prize for Literature</a:t>
            </a:r>
          </a:p>
        </p:txBody>
      </p:sp>
      <p:sp>
        <p:nvSpPr>
          <p:cNvPr id="4" name="Slide Number Placeholder 3"/>
          <p:cNvSpPr>
            <a:spLocks noGrp="1"/>
          </p:cNvSpPr>
          <p:nvPr>
            <p:ph type="sldNum" sz="quarter" idx="12"/>
          </p:nvPr>
        </p:nvSpPr>
        <p:spPr/>
        <p:txBody>
          <a:bodyPr/>
          <a:lstStyle/>
          <a:p>
            <a:fld id="{8E9EE351-9C70-4811-BBB3-EAD8C8631614}" type="slidenum">
              <a:rPr lang="en-US" smtClean="0"/>
              <a:t>49</a:t>
            </a:fld>
            <a:endParaRPr lang="en-US" dirty="0"/>
          </a:p>
        </p:txBody>
      </p:sp>
    </p:spTree>
    <p:extLst>
      <p:ext uri="{BB962C8B-B14F-4D97-AF65-F5344CB8AC3E}">
        <p14:creationId xmlns:p14="http://schemas.microsoft.com/office/powerpoint/2010/main" val="3577086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Also </a:t>
            </a:r>
            <a:endParaRPr lang="en-US" sz="6600" dirty="0"/>
          </a:p>
        </p:txBody>
      </p:sp>
      <p:sp>
        <p:nvSpPr>
          <p:cNvPr id="3" name="Content Placeholder 2"/>
          <p:cNvSpPr>
            <a:spLocks noGrp="1"/>
          </p:cNvSpPr>
          <p:nvPr>
            <p:ph idx="1"/>
          </p:nvPr>
        </p:nvSpPr>
        <p:spPr/>
        <p:txBody>
          <a:bodyPr>
            <a:normAutofit lnSpcReduction="10000"/>
          </a:bodyPr>
          <a:lstStyle/>
          <a:p>
            <a:r>
              <a:rPr lang="en-US" sz="4800" dirty="0" smtClean="0"/>
              <a:t>This is a class on history and music</a:t>
            </a:r>
          </a:p>
          <a:p>
            <a:r>
              <a:rPr lang="en-US" sz="4800" dirty="0" smtClean="0"/>
              <a:t>This is not the place to relitigate whether the protests or the protestors were right or wrong</a:t>
            </a:r>
          </a:p>
          <a:p>
            <a:pPr marL="0" indent="0">
              <a:buNone/>
            </a:pPr>
            <a:endParaRPr lang="en-US" sz="4800" dirty="0"/>
          </a:p>
        </p:txBody>
      </p:sp>
      <p:sp>
        <p:nvSpPr>
          <p:cNvPr id="4" name="Slide Number Placeholder 3"/>
          <p:cNvSpPr>
            <a:spLocks noGrp="1"/>
          </p:cNvSpPr>
          <p:nvPr>
            <p:ph type="sldNum" sz="quarter" idx="12"/>
          </p:nvPr>
        </p:nvSpPr>
        <p:spPr/>
        <p:txBody>
          <a:bodyPr/>
          <a:lstStyle/>
          <a:p>
            <a:fld id="{8E9EE351-9C70-4811-BBB3-EAD8C8631614}" type="slidenum">
              <a:rPr lang="en-US" smtClean="0"/>
              <a:t>5</a:t>
            </a:fld>
            <a:endParaRPr lang="en-US" dirty="0"/>
          </a:p>
        </p:txBody>
      </p:sp>
    </p:spTree>
    <p:extLst>
      <p:ext uri="{BB962C8B-B14F-4D97-AF65-F5344CB8AC3E}">
        <p14:creationId xmlns:p14="http://schemas.microsoft.com/office/powerpoint/2010/main" val="17290953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Blowing in the Wind </a:t>
            </a:r>
            <a:endParaRPr lang="en-US" sz="6600" dirty="0"/>
          </a:p>
        </p:txBody>
      </p:sp>
      <p:sp>
        <p:nvSpPr>
          <p:cNvPr id="3" name="Content Placeholder 2"/>
          <p:cNvSpPr>
            <a:spLocks noGrp="1"/>
          </p:cNvSpPr>
          <p:nvPr>
            <p:ph idx="1"/>
          </p:nvPr>
        </p:nvSpPr>
        <p:spPr/>
        <p:txBody>
          <a:bodyPr>
            <a:noAutofit/>
          </a:bodyPr>
          <a:lstStyle/>
          <a:p>
            <a:endParaRPr lang="en-US" dirty="0" smtClean="0"/>
          </a:p>
          <a:p>
            <a:endParaRPr lang="en-US" dirty="0"/>
          </a:p>
          <a:p>
            <a:endParaRPr lang="en-US" dirty="0" smtClean="0"/>
          </a:p>
          <a:p>
            <a:pPr marL="0" indent="0">
              <a:buNone/>
            </a:pPr>
            <a:r>
              <a:rPr lang="en-US" sz="2800" dirty="0">
                <a:hlinkClick r:id="rId2"/>
              </a:rPr>
              <a:t>https://</a:t>
            </a:r>
            <a:r>
              <a:rPr lang="en-US" sz="2800" dirty="0" smtClean="0">
                <a:hlinkClick r:id="rId2"/>
              </a:rPr>
              <a:t>www.youtube.com/watch?v=vWwgrjjIMXA</a:t>
            </a:r>
            <a:endParaRPr lang="en-US" sz="2800" dirty="0" smtClean="0"/>
          </a:p>
          <a:p>
            <a:pPr marL="0" indent="0">
              <a:buNone/>
            </a:pPr>
            <a:endParaRPr lang="en-US" sz="2800" dirty="0" smtClean="0"/>
          </a:p>
          <a:p>
            <a:pPr marL="0" indent="0">
              <a:buNone/>
            </a:pPr>
            <a:endParaRPr lang="en-US" sz="2800" dirty="0" smtClean="0"/>
          </a:p>
        </p:txBody>
      </p:sp>
      <p:sp>
        <p:nvSpPr>
          <p:cNvPr id="4" name="Slide Number Placeholder 3"/>
          <p:cNvSpPr>
            <a:spLocks noGrp="1"/>
          </p:cNvSpPr>
          <p:nvPr>
            <p:ph type="sldNum" sz="quarter" idx="12"/>
          </p:nvPr>
        </p:nvSpPr>
        <p:spPr/>
        <p:txBody>
          <a:bodyPr/>
          <a:lstStyle/>
          <a:p>
            <a:fld id="{8E9EE351-9C70-4811-BBB3-EAD8C8631614}" type="slidenum">
              <a:rPr lang="en-US" smtClean="0"/>
              <a:t>50</a:t>
            </a:fld>
            <a:endParaRPr lang="en-US" dirty="0"/>
          </a:p>
        </p:txBody>
      </p:sp>
    </p:spTree>
    <p:extLst>
      <p:ext uri="{BB962C8B-B14F-4D97-AF65-F5344CB8AC3E}">
        <p14:creationId xmlns:p14="http://schemas.microsoft.com/office/powerpoint/2010/main" val="33876336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Blowing in the Wind </a:t>
            </a:r>
            <a:endParaRPr lang="en-US" sz="44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1730" y="872331"/>
            <a:ext cx="4766469" cy="4766469"/>
          </a:xfrm>
        </p:spPr>
      </p:pic>
      <p:sp>
        <p:nvSpPr>
          <p:cNvPr id="3" name="Content Placeholder 2"/>
          <p:cNvSpPr>
            <a:spLocks noGrp="1"/>
          </p:cNvSpPr>
          <p:nvPr>
            <p:ph type="body" sz="half" idx="2"/>
          </p:nvPr>
        </p:nvSpPr>
        <p:spPr/>
        <p:txBody>
          <a:bodyPr>
            <a:noAutofit/>
          </a:bodyPr>
          <a:lstStyle/>
          <a:p>
            <a:pPr marL="285750" indent="-285750">
              <a:buFont typeface="Arial" panose="020B0604020202020204" pitchFamily="34" charset="0"/>
              <a:buChar char="•"/>
            </a:pPr>
            <a:r>
              <a:rPr lang="en-US" sz="2800" dirty="0" smtClean="0"/>
              <a:t>Written in 1962 </a:t>
            </a:r>
          </a:p>
          <a:p>
            <a:pPr marL="285750" indent="-285750">
              <a:buFont typeface="Arial" panose="020B0604020202020204" pitchFamily="34" charset="0"/>
              <a:buChar char="•"/>
            </a:pPr>
            <a:r>
              <a:rPr lang="en-US" sz="2800" dirty="0" smtClean="0"/>
              <a:t>Was the first track on </a:t>
            </a:r>
            <a:r>
              <a:rPr lang="en-US" sz="2800" i="1" dirty="0" smtClean="0"/>
              <a:t>The Freewheeling Bob Dylan </a:t>
            </a:r>
          </a:p>
          <a:p>
            <a:pPr marL="285750" indent="-285750">
              <a:buFont typeface="Arial" panose="020B0604020202020204" pitchFamily="34" charset="0"/>
              <a:buChar char="•"/>
            </a:pPr>
            <a:r>
              <a:rPr lang="en-US" sz="2800" dirty="0" smtClean="0"/>
              <a:t>Rolling Stone magazine listed it as 14</a:t>
            </a:r>
            <a:r>
              <a:rPr lang="en-US" sz="2800" baseline="30000" dirty="0" smtClean="0"/>
              <a:t>th</a:t>
            </a:r>
            <a:r>
              <a:rPr lang="en-US" sz="2800" dirty="0" smtClean="0"/>
              <a:t> on the list of 500 greatest songs of all time </a:t>
            </a:r>
          </a:p>
          <a:p>
            <a:pPr marL="285750" indent="-285750">
              <a:buFont typeface="Arial" panose="020B0604020202020204" pitchFamily="34" charset="0"/>
              <a:buChar char="•"/>
            </a:pPr>
            <a:endParaRPr lang="en-US" sz="1800" dirty="0" smtClean="0"/>
          </a:p>
        </p:txBody>
      </p:sp>
      <p:sp>
        <p:nvSpPr>
          <p:cNvPr id="4" name="Slide Number Placeholder 3"/>
          <p:cNvSpPr>
            <a:spLocks noGrp="1"/>
          </p:cNvSpPr>
          <p:nvPr>
            <p:ph type="sldNum" sz="quarter" idx="12"/>
          </p:nvPr>
        </p:nvSpPr>
        <p:spPr/>
        <p:txBody>
          <a:bodyPr/>
          <a:lstStyle/>
          <a:p>
            <a:fld id="{8E9EE351-9C70-4811-BBB3-EAD8C8631614}" type="slidenum">
              <a:rPr lang="en-US" smtClean="0"/>
              <a:t>51</a:t>
            </a:fld>
            <a:endParaRPr lang="en-US" dirty="0"/>
          </a:p>
        </p:txBody>
      </p:sp>
    </p:spTree>
    <p:extLst>
      <p:ext uri="{BB962C8B-B14F-4D97-AF65-F5344CB8AC3E}">
        <p14:creationId xmlns:p14="http://schemas.microsoft.com/office/powerpoint/2010/main" val="39311084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Blowing in the Wind</a:t>
            </a:r>
            <a:endParaRPr lang="en-US" sz="6600" dirty="0"/>
          </a:p>
        </p:txBody>
      </p:sp>
      <p:sp>
        <p:nvSpPr>
          <p:cNvPr id="3" name="Content Placeholder 2"/>
          <p:cNvSpPr>
            <a:spLocks noGrp="1"/>
          </p:cNvSpPr>
          <p:nvPr>
            <p:ph idx="1"/>
          </p:nvPr>
        </p:nvSpPr>
        <p:spPr/>
        <p:txBody>
          <a:bodyPr>
            <a:noAutofit/>
          </a:bodyPr>
          <a:lstStyle/>
          <a:p>
            <a:r>
              <a:rPr lang="en-US" sz="3600" dirty="0" smtClean="0"/>
              <a:t>Dylan, in the magazine </a:t>
            </a:r>
            <a:r>
              <a:rPr lang="en-US" sz="3600" i="1" dirty="0" smtClean="0"/>
              <a:t>Sing Out, </a:t>
            </a:r>
            <a:r>
              <a:rPr lang="en-US" sz="3600" dirty="0" smtClean="0"/>
              <a:t>discussed the song:</a:t>
            </a:r>
          </a:p>
          <a:p>
            <a:r>
              <a:rPr lang="en-US" sz="3600" i="1" dirty="0"/>
              <a:t>Too many of these hip people are telling me where the answer is but oh I won’t believe that. I still say it’s in the wind </a:t>
            </a:r>
            <a:r>
              <a:rPr lang="en-US" sz="3600" i="1" dirty="0" smtClean="0"/>
              <a:t>….I’m </a:t>
            </a:r>
            <a:r>
              <a:rPr lang="en-US" sz="3600" i="1" dirty="0"/>
              <a:t>only 21 years old </a:t>
            </a:r>
            <a:r>
              <a:rPr lang="en-US" sz="3600" i="1" dirty="0" smtClean="0"/>
              <a:t>  </a:t>
            </a:r>
            <a:r>
              <a:rPr lang="en-US" sz="3600" i="1" dirty="0"/>
              <a:t>. . . You people over 21, you’re older and </a:t>
            </a:r>
            <a:r>
              <a:rPr lang="en-US" sz="3600" i="1" dirty="0" smtClean="0"/>
              <a:t>smarter</a:t>
            </a:r>
            <a:endParaRPr lang="en-US" sz="3600" dirty="0" smtClean="0"/>
          </a:p>
        </p:txBody>
      </p:sp>
      <p:sp>
        <p:nvSpPr>
          <p:cNvPr id="4" name="Slide Number Placeholder 3"/>
          <p:cNvSpPr>
            <a:spLocks noGrp="1"/>
          </p:cNvSpPr>
          <p:nvPr>
            <p:ph type="sldNum" sz="quarter" idx="12"/>
          </p:nvPr>
        </p:nvSpPr>
        <p:spPr/>
        <p:txBody>
          <a:bodyPr/>
          <a:lstStyle/>
          <a:p>
            <a:fld id="{8E9EE351-9C70-4811-BBB3-EAD8C8631614}" type="slidenum">
              <a:rPr lang="en-US" smtClean="0"/>
              <a:t>52</a:t>
            </a:fld>
            <a:endParaRPr lang="en-US" dirty="0"/>
          </a:p>
        </p:txBody>
      </p:sp>
    </p:spTree>
    <p:extLst>
      <p:ext uri="{BB962C8B-B14F-4D97-AF65-F5344CB8AC3E}">
        <p14:creationId xmlns:p14="http://schemas.microsoft.com/office/powerpoint/2010/main" val="32451151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Blowing in the Wind</a:t>
            </a:r>
            <a:endParaRPr lang="en-US" sz="6600" dirty="0"/>
          </a:p>
        </p:txBody>
      </p:sp>
      <p:sp>
        <p:nvSpPr>
          <p:cNvPr id="3" name="Content Placeholder 2"/>
          <p:cNvSpPr>
            <a:spLocks noGrp="1"/>
          </p:cNvSpPr>
          <p:nvPr>
            <p:ph idx="1"/>
          </p:nvPr>
        </p:nvSpPr>
        <p:spPr>
          <a:xfrm>
            <a:off x="457200" y="1752600"/>
            <a:ext cx="8229600" cy="4525963"/>
          </a:xfrm>
        </p:spPr>
        <p:txBody>
          <a:bodyPr>
            <a:noAutofit/>
          </a:bodyPr>
          <a:lstStyle/>
          <a:p>
            <a:r>
              <a:rPr lang="en-US" sz="3600" dirty="0" smtClean="0"/>
              <a:t>Mavis Staples, of the Staples Singers, said she was amazed that a 21 year old white man could capture the frustration of early 1960’s blacks </a:t>
            </a:r>
          </a:p>
          <a:p>
            <a:r>
              <a:rPr lang="en-US" sz="3600" i="1" dirty="0"/>
              <a:t>How many roads must a man walk </a:t>
            </a:r>
            <a:r>
              <a:rPr lang="en-US" sz="3600" i="1" dirty="0" smtClean="0"/>
              <a:t>down Before you call him a man?  </a:t>
            </a:r>
          </a:p>
          <a:p>
            <a:r>
              <a:rPr lang="en-US" sz="3600" dirty="0" smtClean="0"/>
              <a:t>Universal questions, without universal answers </a:t>
            </a:r>
            <a:endParaRPr lang="en-US" sz="3600" dirty="0"/>
          </a:p>
        </p:txBody>
      </p:sp>
      <p:sp>
        <p:nvSpPr>
          <p:cNvPr id="4" name="Slide Number Placeholder 3"/>
          <p:cNvSpPr>
            <a:spLocks noGrp="1"/>
          </p:cNvSpPr>
          <p:nvPr>
            <p:ph type="sldNum" sz="quarter" idx="12"/>
          </p:nvPr>
        </p:nvSpPr>
        <p:spPr/>
        <p:txBody>
          <a:bodyPr/>
          <a:lstStyle/>
          <a:p>
            <a:fld id="{8E9EE351-9C70-4811-BBB3-EAD8C8631614}" type="slidenum">
              <a:rPr lang="en-US" smtClean="0"/>
              <a:t>53</a:t>
            </a:fld>
            <a:endParaRPr lang="en-US" dirty="0"/>
          </a:p>
        </p:txBody>
      </p:sp>
    </p:spTree>
    <p:extLst>
      <p:ext uri="{BB962C8B-B14F-4D97-AF65-F5344CB8AC3E}">
        <p14:creationId xmlns:p14="http://schemas.microsoft.com/office/powerpoint/2010/main" val="22709051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The Times They are a Changin’</a:t>
            </a:r>
            <a:endParaRPr lang="en-US" sz="4800" b="1" dirty="0"/>
          </a:p>
        </p:txBody>
      </p:sp>
      <p:sp>
        <p:nvSpPr>
          <p:cNvPr id="3" name="Content Placeholder 2"/>
          <p:cNvSpPr>
            <a:spLocks noGrp="1"/>
          </p:cNvSpPr>
          <p:nvPr>
            <p:ph idx="1"/>
          </p:nvPr>
        </p:nvSpPr>
        <p:spPr/>
        <p:txBody>
          <a:bodyPr>
            <a:noAutofit/>
          </a:bodyPr>
          <a:lstStyle/>
          <a:p>
            <a:pPr marL="0" indent="0">
              <a:buNone/>
            </a:pPr>
            <a:endParaRPr lang="en-US" sz="3600" dirty="0" smtClean="0"/>
          </a:p>
          <a:p>
            <a:pPr marL="0" indent="0">
              <a:buNone/>
            </a:pPr>
            <a:endParaRPr lang="en-US" sz="3600" dirty="0"/>
          </a:p>
          <a:p>
            <a:pPr marL="0" indent="0">
              <a:buNone/>
            </a:pPr>
            <a:endParaRPr lang="en-US" sz="3600" dirty="0" smtClean="0"/>
          </a:p>
          <a:p>
            <a:pPr marL="0" indent="0">
              <a:buNone/>
            </a:pPr>
            <a:r>
              <a:rPr lang="en-US" sz="3600" dirty="0" smtClean="0">
                <a:hlinkClick r:id="rId2"/>
              </a:rPr>
              <a:t>https</a:t>
            </a:r>
            <a:r>
              <a:rPr lang="en-US" sz="3600" dirty="0">
                <a:hlinkClick r:id="rId2"/>
              </a:rPr>
              <a:t>://</a:t>
            </a:r>
            <a:r>
              <a:rPr lang="en-US" sz="3600" dirty="0" smtClean="0">
                <a:hlinkClick r:id="rId2"/>
              </a:rPr>
              <a:t>www.youtube.com/watch?v=e7qQ6_RV4VQ</a:t>
            </a:r>
            <a:endParaRPr lang="en-US" sz="3600" dirty="0" smtClean="0"/>
          </a:p>
          <a:p>
            <a:pPr marL="0" indent="0">
              <a:buNone/>
            </a:pPr>
            <a:endParaRPr lang="en-US" sz="3600" dirty="0" smtClean="0"/>
          </a:p>
        </p:txBody>
      </p:sp>
      <p:sp>
        <p:nvSpPr>
          <p:cNvPr id="4" name="Slide Number Placeholder 3"/>
          <p:cNvSpPr>
            <a:spLocks noGrp="1"/>
          </p:cNvSpPr>
          <p:nvPr>
            <p:ph type="sldNum" sz="quarter" idx="12"/>
          </p:nvPr>
        </p:nvSpPr>
        <p:spPr/>
        <p:txBody>
          <a:bodyPr/>
          <a:lstStyle/>
          <a:p>
            <a:fld id="{8E9EE351-9C70-4811-BBB3-EAD8C8631614}" type="slidenum">
              <a:rPr lang="en-US" smtClean="0"/>
              <a:t>54</a:t>
            </a:fld>
            <a:endParaRPr lang="en-US" dirty="0"/>
          </a:p>
        </p:txBody>
      </p:sp>
    </p:spTree>
    <p:extLst>
      <p:ext uri="{BB962C8B-B14F-4D97-AF65-F5344CB8AC3E}">
        <p14:creationId xmlns:p14="http://schemas.microsoft.com/office/powerpoint/2010/main" val="33541990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Times They are a Changin’</a:t>
            </a:r>
            <a:endParaRPr lang="en-US" sz="2800" b="1" dirty="0"/>
          </a:p>
        </p:txBody>
      </p:sp>
      <p:sp>
        <p:nvSpPr>
          <p:cNvPr id="3" name="Content Placeholder 2"/>
          <p:cNvSpPr>
            <a:spLocks noGrp="1"/>
          </p:cNvSpPr>
          <p:nvPr>
            <p:ph idx="1"/>
          </p:nvPr>
        </p:nvSpPr>
        <p:spPr/>
        <p:txBody>
          <a:bodyPr>
            <a:noAutofit/>
          </a:bodyPr>
          <a:lstStyle/>
          <a:p>
            <a:pPr marL="0" indent="0">
              <a:buNone/>
            </a:pPr>
            <a:endParaRPr lang="en-US" sz="3600" dirty="0" smtClean="0"/>
          </a:p>
          <a:p>
            <a:pPr marL="0" indent="0">
              <a:buNone/>
            </a:pPr>
            <a:endParaRPr lang="en-US" sz="3600" dirty="0"/>
          </a:p>
          <a:p>
            <a:pPr marL="0" indent="0">
              <a:buNone/>
            </a:pPr>
            <a:endParaRPr lang="en-US" sz="3600" dirty="0" smtClean="0"/>
          </a:p>
          <a:p>
            <a:pPr marL="0" indent="0">
              <a:buNone/>
            </a:pPr>
            <a:endParaRPr lang="en-US" sz="3600" dirty="0" smtClean="0"/>
          </a:p>
        </p:txBody>
      </p:sp>
      <p:sp>
        <p:nvSpPr>
          <p:cNvPr id="5" name="Text Placeholder 4"/>
          <p:cNvSpPr>
            <a:spLocks noGrp="1"/>
          </p:cNvSpPr>
          <p:nvPr>
            <p:ph type="body" sz="half" idx="2"/>
          </p:nvPr>
        </p:nvSpPr>
        <p:spPr/>
        <p:txBody>
          <a:bodyPr>
            <a:normAutofit/>
          </a:bodyPr>
          <a:lstStyle/>
          <a:p>
            <a:pPr marL="285750" indent="-285750">
              <a:buFont typeface="Arial" panose="020B0604020202020204" pitchFamily="34" charset="0"/>
              <a:buChar char="•"/>
            </a:pPr>
            <a:r>
              <a:rPr lang="en-US" sz="2400" dirty="0" smtClean="0"/>
              <a:t>Recorded in October 1963 and was the first track on the album of the same name </a:t>
            </a:r>
          </a:p>
          <a:p>
            <a:pPr marL="285750" indent="-285750">
              <a:buFont typeface="Arial" panose="020B0604020202020204" pitchFamily="34" charset="0"/>
              <a:buChar char="•"/>
            </a:pPr>
            <a:r>
              <a:rPr lang="en-US" sz="2400" dirty="0" smtClean="0"/>
              <a:t>Based on Scottish and Irish ballads,  and considered “the archetypical protest song” </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1371600"/>
            <a:ext cx="4343400" cy="4343400"/>
          </a:xfrm>
          <a:prstGeom prst="rect">
            <a:avLst/>
          </a:prstGeom>
        </p:spPr>
      </p:pic>
      <p:sp>
        <p:nvSpPr>
          <p:cNvPr id="4" name="Slide Number Placeholder 3"/>
          <p:cNvSpPr>
            <a:spLocks noGrp="1"/>
          </p:cNvSpPr>
          <p:nvPr>
            <p:ph type="sldNum" sz="quarter" idx="12"/>
          </p:nvPr>
        </p:nvSpPr>
        <p:spPr/>
        <p:txBody>
          <a:bodyPr/>
          <a:lstStyle/>
          <a:p>
            <a:fld id="{8E9EE351-9C70-4811-BBB3-EAD8C8631614}" type="slidenum">
              <a:rPr lang="en-US" smtClean="0"/>
              <a:t>55</a:t>
            </a:fld>
            <a:endParaRPr lang="en-US" dirty="0"/>
          </a:p>
        </p:txBody>
      </p:sp>
    </p:spTree>
    <p:extLst>
      <p:ext uri="{BB962C8B-B14F-4D97-AF65-F5344CB8AC3E}">
        <p14:creationId xmlns:p14="http://schemas.microsoft.com/office/powerpoint/2010/main" val="37765885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rmAutofit/>
          </a:bodyPr>
          <a:lstStyle/>
          <a:p>
            <a:r>
              <a:rPr lang="en-US" sz="4000" b="1" dirty="0" smtClean="0"/>
              <a:t>The Times they are a Changin’</a:t>
            </a:r>
            <a:endParaRPr lang="en-US" sz="4000" b="1" dirty="0"/>
          </a:p>
        </p:txBody>
      </p:sp>
      <p:sp>
        <p:nvSpPr>
          <p:cNvPr id="3" name="Content Placeholder 2"/>
          <p:cNvSpPr>
            <a:spLocks noGrp="1"/>
          </p:cNvSpPr>
          <p:nvPr>
            <p:ph type="subTitle" idx="1"/>
          </p:nvPr>
        </p:nvSpPr>
        <p:spPr/>
        <p:txBody>
          <a:bodyPr>
            <a:noAutofit/>
          </a:bodyPr>
          <a:lstStyle/>
          <a:p>
            <a:pPr marL="0" indent="0">
              <a:buNone/>
            </a:pPr>
            <a:endParaRPr lang="en-US" sz="3600" dirty="0" smtClean="0"/>
          </a:p>
          <a:p>
            <a:pPr marL="0" indent="0">
              <a:buNone/>
            </a:pPr>
            <a:endParaRPr lang="en-US" sz="3600" dirty="0"/>
          </a:p>
          <a:p>
            <a:pPr marL="0" indent="0">
              <a:buNone/>
            </a:pPr>
            <a:endParaRPr lang="en-US" sz="3600" dirty="0" smtClean="0"/>
          </a:p>
          <a:p>
            <a:pPr marL="0" indent="0">
              <a:buNone/>
            </a:pPr>
            <a:endParaRPr lang="en-US" sz="3600" dirty="0" smtClean="0"/>
          </a:p>
        </p:txBody>
      </p:sp>
      <p:sp>
        <p:nvSpPr>
          <p:cNvPr id="5" name="Text Placeholder 4"/>
          <p:cNvSpPr>
            <a:spLocks noGrp="1"/>
          </p:cNvSpPr>
          <p:nvPr>
            <p:ph type="body" sz="half" idx="4294967295"/>
          </p:nvPr>
        </p:nvSpPr>
        <p:spPr>
          <a:xfrm>
            <a:off x="762000" y="1905000"/>
            <a:ext cx="8001000" cy="4419600"/>
          </a:xfrm>
        </p:spPr>
        <p:txBody>
          <a:bodyPr>
            <a:normAutofit lnSpcReduction="10000"/>
          </a:bodyPr>
          <a:lstStyle/>
          <a:p>
            <a:pPr marL="285750" indent="-285750">
              <a:buFont typeface="Arial" panose="020B0604020202020204" pitchFamily="34" charset="0"/>
              <a:buChar char="•"/>
            </a:pPr>
            <a:r>
              <a:rPr lang="en-US" sz="3600" dirty="0" smtClean="0"/>
              <a:t>Uses the rhythm of Ecclesiastes, which Pete Seeger would later use for </a:t>
            </a:r>
            <a:r>
              <a:rPr lang="en-US" sz="3600" i="1" dirty="0" smtClean="0"/>
              <a:t>Turn! Turn! Turn!</a:t>
            </a:r>
          </a:p>
          <a:p>
            <a:pPr marL="285750" indent="-285750"/>
            <a:r>
              <a:rPr lang="en-US" sz="3600" dirty="0"/>
              <a:t>From Mark 10:31(But many that are first shall be last, and the last </a:t>
            </a:r>
            <a:r>
              <a:rPr lang="en-US" sz="3600" dirty="0" smtClean="0"/>
              <a:t>first) comes the final lines </a:t>
            </a:r>
          </a:p>
          <a:p>
            <a:pPr marL="285750" indent="-285750">
              <a:buFont typeface="Arial" panose="020B0604020202020204" pitchFamily="34" charset="0"/>
              <a:buChar char="•"/>
            </a:pPr>
            <a:r>
              <a:rPr lang="en-US" sz="3600" dirty="0" smtClean="0"/>
              <a:t>First covered by the Byrds, but later covered by multiple groups and artists</a:t>
            </a:r>
          </a:p>
        </p:txBody>
      </p:sp>
      <p:sp>
        <p:nvSpPr>
          <p:cNvPr id="4" name="Slide Number Placeholder 3"/>
          <p:cNvSpPr>
            <a:spLocks noGrp="1"/>
          </p:cNvSpPr>
          <p:nvPr>
            <p:ph type="sldNum" sz="quarter" idx="12"/>
          </p:nvPr>
        </p:nvSpPr>
        <p:spPr/>
        <p:txBody>
          <a:bodyPr/>
          <a:lstStyle/>
          <a:p>
            <a:fld id="{8E9EE351-9C70-4811-BBB3-EAD8C8631614}" type="slidenum">
              <a:rPr lang="en-US" smtClean="0"/>
              <a:t>56</a:t>
            </a:fld>
            <a:endParaRPr lang="en-US" dirty="0"/>
          </a:p>
        </p:txBody>
      </p:sp>
    </p:spTree>
    <p:extLst>
      <p:ext uri="{BB962C8B-B14F-4D97-AF65-F5344CB8AC3E}">
        <p14:creationId xmlns:p14="http://schemas.microsoft.com/office/powerpoint/2010/main" val="989531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rmAutofit/>
          </a:bodyPr>
          <a:lstStyle/>
          <a:p>
            <a:r>
              <a:rPr lang="en-US" sz="4000" b="1" dirty="0" smtClean="0"/>
              <a:t>The Times they are a Changin’</a:t>
            </a:r>
            <a:endParaRPr lang="en-US" sz="4000" b="1" dirty="0"/>
          </a:p>
        </p:txBody>
      </p:sp>
      <p:sp>
        <p:nvSpPr>
          <p:cNvPr id="3" name="Content Placeholder 2"/>
          <p:cNvSpPr>
            <a:spLocks noGrp="1"/>
          </p:cNvSpPr>
          <p:nvPr>
            <p:ph type="subTitle" idx="1"/>
          </p:nvPr>
        </p:nvSpPr>
        <p:spPr/>
        <p:txBody>
          <a:bodyPr>
            <a:noAutofit/>
          </a:bodyPr>
          <a:lstStyle/>
          <a:p>
            <a:pPr marL="0" indent="0">
              <a:buNone/>
            </a:pPr>
            <a:endParaRPr lang="en-US" sz="3600" dirty="0" smtClean="0"/>
          </a:p>
          <a:p>
            <a:pPr marL="0" indent="0">
              <a:buNone/>
            </a:pPr>
            <a:endParaRPr lang="en-US" sz="3600" dirty="0"/>
          </a:p>
          <a:p>
            <a:pPr marL="0" indent="0">
              <a:buNone/>
            </a:pPr>
            <a:endParaRPr lang="en-US" sz="3600" dirty="0" smtClean="0"/>
          </a:p>
          <a:p>
            <a:pPr marL="0" indent="0">
              <a:buNone/>
            </a:pPr>
            <a:endParaRPr lang="en-US" sz="3600" dirty="0" smtClean="0"/>
          </a:p>
        </p:txBody>
      </p:sp>
      <p:sp>
        <p:nvSpPr>
          <p:cNvPr id="5" name="Text Placeholder 4"/>
          <p:cNvSpPr>
            <a:spLocks noGrp="1"/>
          </p:cNvSpPr>
          <p:nvPr>
            <p:ph type="body" sz="half" idx="4294967295"/>
          </p:nvPr>
        </p:nvSpPr>
        <p:spPr>
          <a:xfrm>
            <a:off x="762000" y="1905000"/>
            <a:ext cx="8001000" cy="4419600"/>
          </a:xfrm>
        </p:spPr>
        <p:txBody>
          <a:bodyPr>
            <a:normAutofit/>
          </a:bodyPr>
          <a:lstStyle/>
          <a:p>
            <a:pPr marL="285750" indent="-285750">
              <a:buFont typeface="Arial" panose="020B0604020202020204" pitchFamily="34" charset="0"/>
              <a:buChar char="•"/>
            </a:pPr>
            <a:r>
              <a:rPr lang="en-US" sz="2400" dirty="0" smtClean="0"/>
              <a:t>One of the first songs to discuss the “generation gap” :</a:t>
            </a:r>
          </a:p>
          <a:p>
            <a:pPr marL="0" indent="0" algn="ctr">
              <a:buNone/>
            </a:pPr>
            <a:r>
              <a:rPr lang="en-US" sz="2400" i="1" dirty="0"/>
              <a:t>Come mothers and fathers</a:t>
            </a:r>
          </a:p>
          <a:p>
            <a:pPr marL="0" indent="0" algn="ctr">
              <a:buNone/>
            </a:pPr>
            <a:r>
              <a:rPr lang="en-US" sz="2400" i="1" dirty="0"/>
              <a:t>Throughout the land</a:t>
            </a:r>
          </a:p>
          <a:p>
            <a:pPr marL="0" indent="0" algn="ctr">
              <a:buNone/>
            </a:pPr>
            <a:r>
              <a:rPr lang="en-US" sz="2400" i="1" dirty="0"/>
              <a:t>And don’t criticize</a:t>
            </a:r>
          </a:p>
          <a:p>
            <a:pPr marL="0" indent="0" algn="ctr">
              <a:buNone/>
            </a:pPr>
            <a:r>
              <a:rPr lang="en-US" sz="2400" i="1" dirty="0"/>
              <a:t>What you can’t understand</a:t>
            </a:r>
          </a:p>
          <a:p>
            <a:pPr marL="0" indent="0" algn="ctr">
              <a:buNone/>
            </a:pPr>
            <a:r>
              <a:rPr lang="en-US" sz="2400" i="1" dirty="0"/>
              <a:t>Your sons and your daughters</a:t>
            </a:r>
          </a:p>
          <a:p>
            <a:pPr marL="0" indent="0" algn="ctr">
              <a:buNone/>
            </a:pPr>
            <a:r>
              <a:rPr lang="en-US" sz="2400" i="1" dirty="0"/>
              <a:t>Are beyond your command</a:t>
            </a:r>
          </a:p>
        </p:txBody>
      </p:sp>
      <p:sp>
        <p:nvSpPr>
          <p:cNvPr id="4" name="Slide Number Placeholder 3"/>
          <p:cNvSpPr>
            <a:spLocks noGrp="1"/>
          </p:cNvSpPr>
          <p:nvPr>
            <p:ph type="sldNum" sz="quarter" idx="12"/>
          </p:nvPr>
        </p:nvSpPr>
        <p:spPr/>
        <p:txBody>
          <a:bodyPr/>
          <a:lstStyle/>
          <a:p>
            <a:fld id="{8E9EE351-9C70-4811-BBB3-EAD8C8631614}" type="slidenum">
              <a:rPr lang="en-US" smtClean="0"/>
              <a:t>57</a:t>
            </a:fld>
            <a:endParaRPr lang="en-US" dirty="0"/>
          </a:p>
        </p:txBody>
      </p:sp>
    </p:spTree>
    <p:extLst>
      <p:ext uri="{BB962C8B-B14F-4D97-AF65-F5344CB8AC3E}">
        <p14:creationId xmlns:p14="http://schemas.microsoft.com/office/powerpoint/2010/main" val="19769752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rmAutofit/>
          </a:bodyPr>
          <a:lstStyle/>
          <a:p>
            <a:r>
              <a:rPr lang="en-US" sz="4000" b="1" dirty="0" smtClean="0"/>
              <a:t>The Times they are a Changin’</a:t>
            </a:r>
            <a:endParaRPr lang="en-US" sz="4000" b="1" dirty="0"/>
          </a:p>
        </p:txBody>
      </p:sp>
      <p:sp>
        <p:nvSpPr>
          <p:cNvPr id="3" name="Content Placeholder 2"/>
          <p:cNvSpPr>
            <a:spLocks noGrp="1"/>
          </p:cNvSpPr>
          <p:nvPr>
            <p:ph type="subTitle" idx="1"/>
          </p:nvPr>
        </p:nvSpPr>
        <p:spPr/>
        <p:txBody>
          <a:bodyPr>
            <a:noAutofit/>
          </a:bodyPr>
          <a:lstStyle/>
          <a:p>
            <a:pPr marL="0" indent="0">
              <a:buNone/>
            </a:pPr>
            <a:endParaRPr lang="en-US" sz="3600" dirty="0" smtClean="0"/>
          </a:p>
          <a:p>
            <a:pPr marL="0" indent="0">
              <a:buNone/>
            </a:pPr>
            <a:endParaRPr lang="en-US" sz="3600" dirty="0"/>
          </a:p>
          <a:p>
            <a:pPr marL="0" indent="0">
              <a:buNone/>
            </a:pPr>
            <a:endParaRPr lang="en-US" sz="3600" dirty="0" smtClean="0"/>
          </a:p>
          <a:p>
            <a:pPr marL="0" indent="0">
              <a:buNone/>
            </a:pPr>
            <a:endParaRPr lang="en-US" sz="3600" dirty="0" smtClean="0"/>
          </a:p>
        </p:txBody>
      </p:sp>
      <p:sp>
        <p:nvSpPr>
          <p:cNvPr id="5" name="Text Placeholder 4"/>
          <p:cNvSpPr>
            <a:spLocks noGrp="1"/>
          </p:cNvSpPr>
          <p:nvPr>
            <p:ph type="body" sz="half" idx="4294967295"/>
          </p:nvPr>
        </p:nvSpPr>
        <p:spPr>
          <a:xfrm>
            <a:off x="762000" y="1905000"/>
            <a:ext cx="8001000" cy="4419600"/>
          </a:xfrm>
        </p:spPr>
        <p:txBody>
          <a:bodyPr>
            <a:normAutofit/>
          </a:bodyPr>
          <a:lstStyle/>
          <a:p>
            <a:pPr marL="285750" indent="-285750">
              <a:buFont typeface="Arial" panose="020B0604020202020204" pitchFamily="34" charset="0"/>
              <a:buChar char="•"/>
            </a:pPr>
            <a:r>
              <a:rPr lang="en-US" sz="2400" dirty="0" smtClean="0"/>
              <a:t>One of the first songs to discuss the “generation gap” :</a:t>
            </a:r>
          </a:p>
          <a:p>
            <a:pPr marL="0" indent="0" algn="ctr">
              <a:buNone/>
            </a:pPr>
            <a:r>
              <a:rPr lang="en-US" sz="2400" i="1" dirty="0"/>
              <a:t>Come mothers and fathers</a:t>
            </a:r>
          </a:p>
          <a:p>
            <a:pPr marL="0" indent="0" algn="ctr">
              <a:buNone/>
            </a:pPr>
            <a:r>
              <a:rPr lang="en-US" sz="2400" i="1" dirty="0"/>
              <a:t>Throughout the land</a:t>
            </a:r>
          </a:p>
          <a:p>
            <a:pPr marL="0" indent="0" algn="ctr">
              <a:buNone/>
            </a:pPr>
            <a:r>
              <a:rPr lang="en-US" sz="2400" i="1" dirty="0"/>
              <a:t>And don’t criticize</a:t>
            </a:r>
          </a:p>
          <a:p>
            <a:pPr marL="0" indent="0" algn="ctr">
              <a:buNone/>
            </a:pPr>
            <a:r>
              <a:rPr lang="en-US" sz="2400" i="1" dirty="0"/>
              <a:t>What you can’t understand</a:t>
            </a:r>
          </a:p>
          <a:p>
            <a:pPr marL="0" indent="0" algn="ctr">
              <a:buNone/>
            </a:pPr>
            <a:r>
              <a:rPr lang="en-US" sz="2400" i="1" dirty="0"/>
              <a:t>Your sons and your daughters</a:t>
            </a:r>
          </a:p>
          <a:p>
            <a:pPr marL="0" indent="0" algn="ctr">
              <a:buNone/>
            </a:pPr>
            <a:r>
              <a:rPr lang="en-US" sz="2400" i="1" dirty="0"/>
              <a:t>Are beyond your command</a:t>
            </a:r>
          </a:p>
        </p:txBody>
      </p:sp>
      <p:sp>
        <p:nvSpPr>
          <p:cNvPr id="4" name="Slide Number Placeholder 3"/>
          <p:cNvSpPr>
            <a:spLocks noGrp="1"/>
          </p:cNvSpPr>
          <p:nvPr>
            <p:ph type="sldNum" sz="quarter" idx="12"/>
          </p:nvPr>
        </p:nvSpPr>
        <p:spPr/>
        <p:txBody>
          <a:bodyPr/>
          <a:lstStyle/>
          <a:p>
            <a:fld id="{8E9EE351-9C70-4811-BBB3-EAD8C8631614}" type="slidenum">
              <a:rPr lang="en-US" smtClean="0"/>
              <a:t>58</a:t>
            </a:fld>
            <a:endParaRPr lang="en-US" dirty="0"/>
          </a:p>
        </p:txBody>
      </p:sp>
    </p:spTree>
    <p:extLst>
      <p:ext uri="{BB962C8B-B14F-4D97-AF65-F5344CB8AC3E}">
        <p14:creationId xmlns:p14="http://schemas.microsoft.com/office/powerpoint/2010/main" val="27192474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rmAutofit/>
          </a:bodyPr>
          <a:lstStyle/>
          <a:p>
            <a:r>
              <a:rPr lang="en-US" sz="4000" b="1" dirty="0" smtClean="0"/>
              <a:t>Masters of War </a:t>
            </a:r>
            <a:endParaRPr lang="en-US" sz="4000" b="1" dirty="0"/>
          </a:p>
        </p:txBody>
      </p:sp>
      <p:sp>
        <p:nvSpPr>
          <p:cNvPr id="3" name="Content Placeholder 2"/>
          <p:cNvSpPr>
            <a:spLocks noGrp="1"/>
          </p:cNvSpPr>
          <p:nvPr>
            <p:ph type="subTitle" idx="1"/>
          </p:nvPr>
        </p:nvSpPr>
        <p:spPr/>
        <p:txBody>
          <a:bodyPr>
            <a:noAutofit/>
          </a:bodyPr>
          <a:lstStyle/>
          <a:p>
            <a:pPr marL="0" indent="0">
              <a:buNone/>
            </a:pPr>
            <a:endParaRPr lang="en-US" sz="3600" dirty="0" smtClean="0"/>
          </a:p>
          <a:p>
            <a:pPr marL="0" indent="0">
              <a:buNone/>
            </a:pPr>
            <a:endParaRPr lang="en-US" sz="3600" dirty="0"/>
          </a:p>
          <a:p>
            <a:pPr marL="0" indent="0">
              <a:buNone/>
            </a:pPr>
            <a:endParaRPr lang="en-US" sz="3600" dirty="0" smtClean="0"/>
          </a:p>
          <a:p>
            <a:pPr marL="0" indent="0">
              <a:buNone/>
            </a:pPr>
            <a:endParaRPr lang="en-US" sz="3600" dirty="0" smtClean="0"/>
          </a:p>
        </p:txBody>
      </p:sp>
      <p:sp>
        <p:nvSpPr>
          <p:cNvPr id="5" name="Text Placeholder 4"/>
          <p:cNvSpPr>
            <a:spLocks noGrp="1"/>
          </p:cNvSpPr>
          <p:nvPr>
            <p:ph type="body" sz="half" idx="4294967295"/>
          </p:nvPr>
        </p:nvSpPr>
        <p:spPr>
          <a:xfrm>
            <a:off x="762000" y="1905000"/>
            <a:ext cx="8001000" cy="4419600"/>
          </a:xfrm>
        </p:spPr>
        <p:txBody>
          <a:bodyPr>
            <a:normAutofit/>
          </a:bodyPr>
          <a:lstStyle/>
          <a:p>
            <a:pPr marL="285750" indent="-285750">
              <a:buFont typeface="Arial" panose="020B0604020202020204" pitchFamily="34" charset="0"/>
              <a:buChar char="•"/>
            </a:pPr>
            <a:endParaRPr lang="en-US" sz="2400" i="1" dirty="0" smtClean="0"/>
          </a:p>
          <a:p>
            <a:pPr marL="0" indent="0">
              <a:buNone/>
            </a:pPr>
            <a:endParaRPr lang="en-US" sz="2400" dirty="0" smtClean="0">
              <a:hlinkClick r:id="rId2"/>
            </a:endParaRPr>
          </a:p>
          <a:p>
            <a:pPr marL="0" indent="0">
              <a:buNone/>
            </a:pPr>
            <a:endParaRPr lang="en-US" sz="2400" dirty="0">
              <a:hlinkClick r:id="rId2"/>
            </a:endParaRPr>
          </a:p>
          <a:p>
            <a:pPr marL="0" indent="0">
              <a:buNone/>
            </a:pPr>
            <a:r>
              <a:rPr lang="en-US" dirty="0" smtClean="0">
                <a:hlinkClick r:id="rId2"/>
              </a:rPr>
              <a:t>https</a:t>
            </a:r>
            <a:r>
              <a:rPr lang="en-US" dirty="0">
                <a:hlinkClick r:id="rId2"/>
              </a:rPr>
              <a:t>://</a:t>
            </a:r>
            <a:r>
              <a:rPr lang="en-US" dirty="0" smtClean="0">
                <a:hlinkClick r:id="rId2"/>
              </a:rPr>
              <a:t>www.youtube.com/watch?v=exm7FN-t3PY</a:t>
            </a:r>
            <a:endParaRPr lang="en-US" dirty="0" smtClean="0"/>
          </a:p>
          <a:p>
            <a:pPr marL="285750" indent="-285750"/>
            <a:endParaRPr lang="en-US" sz="2400" dirty="0"/>
          </a:p>
          <a:p>
            <a:pPr marL="285750" indent="-285750"/>
            <a:endParaRPr lang="en-US" sz="2400" dirty="0"/>
          </a:p>
        </p:txBody>
      </p:sp>
      <p:sp>
        <p:nvSpPr>
          <p:cNvPr id="4" name="Slide Number Placeholder 3"/>
          <p:cNvSpPr>
            <a:spLocks noGrp="1"/>
          </p:cNvSpPr>
          <p:nvPr>
            <p:ph type="sldNum" sz="quarter" idx="12"/>
          </p:nvPr>
        </p:nvSpPr>
        <p:spPr/>
        <p:txBody>
          <a:bodyPr/>
          <a:lstStyle/>
          <a:p>
            <a:fld id="{8E9EE351-9C70-4811-BBB3-EAD8C8631614}" type="slidenum">
              <a:rPr lang="en-US" smtClean="0"/>
              <a:t>59</a:t>
            </a:fld>
            <a:endParaRPr lang="en-US" dirty="0"/>
          </a:p>
        </p:txBody>
      </p:sp>
    </p:spTree>
    <p:extLst>
      <p:ext uri="{BB962C8B-B14F-4D97-AF65-F5344CB8AC3E}">
        <p14:creationId xmlns:p14="http://schemas.microsoft.com/office/powerpoint/2010/main" val="1527861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6600" dirty="0"/>
          </a:p>
        </p:txBody>
      </p:sp>
      <p:sp>
        <p:nvSpPr>
          <p:cNvPr id="3" name="Content Placeholder 2"/>
          <p:cNvSpPr>
            <a:spLocks noGrp="1"/>
          </p:cNvSpPr>
          <p:nvPr>
            <p:ph idx="1"/>
          </p:nvPr>
        </p:nvSpPr>
        <p:spPr/>
        <p:txBody>
          <a:bodyPr>
            <a:normAutofit/>
          </a:bodyPr>
          <a:lstStyle/>
          <a:p>
            <a:pPr marL="0" indent="0" algn="ctr">
              <a:buNone/>
            </a:pPr>
            <a:endParaRPr lang="en-US" sz="4800" dirty="0" smtClean="0"/>
          </a:p>
          <a:p>
            <a:pPr marL="0" indent="0" algn="ctr">
              <a:buNone/>
            </a:pPr>
            <a:r>
              <a:rPr lang="en-US" sz="9600" dirty="0" smtClean="0"/>
              <a:t>But…..</a:t>
            </a:r>
            <a:endParaRPr lang="en-US" sz="9600" dirty="0"/>
          </a:p>
        </p:txBody>
      </p:sp>
      <p:sp>
        <p:nvSpPr>
          <p:cNvPr id="4" name="Slide Number Placeholder 3"/>
          <p:cNvSpPr>
            <a:spLocks noGrp="1"/>
          </p:cNvSpPr>
          <p:nvPr>
            <p:ph type="sldNum" sz="quarter" idx="12"/>
          </p:nvPr>
        </p:nvSpPr>
        <p:spPr/>
        <p:txBody>
          <a:bodyPr/>
          <a:lstStyle/>
          <a:p>
            <a:fld id="{8E9EE351-9C70-4811-BBB3-EAD8C8631614}" type="slidenum">
              <a:rPr lang="en-US" smtClean="0"/>
              <a:t>6</a:t>
            </a:fld>
            <a:endParaRPr lang="en-US" dirty="0"/>
          </a:p>
        </p:txBody>
      </p:sp>
    </p:spTree>
    <p:extLst>
      <p:ext uri="{BB962C8B-B14F-4D97-AF65-F5344CB8AC3E}">
        <p14:creationId xmlns:p14="http://schemas.microsoft.com/office/powerpoint/2010/main" val="22480198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Masters of War</a:t>
            </a:r>
            <a:endParaRPr lang="en-US" sz="4000" b="1" dirty="0"/>
          </a:p>
        </p:txBody>
      </p:sp>
      <p:sp>
        <p:nvSpPr>
          <p:cNvPr id="3" name="Content Placeholder 2"/>
          <p:cNvSpPr>
            <a:spLocks noGrp="1"/>
          </p:cNvSpPr>
          <p:nvPr>
            <p:ph idx="1"/>
          </p:nvPr>
        </p:nvSpPr>
        <p:spPr/>
        <p:txBody>
          <a:bodyPr>
            <a:noAutofit/>
          </a:bodyPr>
          <a:lstStyle/>
          <a:p>
            <a:pPr marL="0" indent="0">
              <a:buNone/>
            </a:pPr>
            <a:endParaRPr lang="en-US" sz="3600" dirty="0" smtClean="0"/>
          </a:p>
          <a:p>
            <a:pPr marL="0" indent="0">
              <a:buNone/>
            </a:pPr>
            <a:endParaRPr lang="en-US" sz="3600" dirty="0"/>
          </a:p>
          <a:p>
            <a:pPr marL="0" indent="0">
              <a:buNone/>
            </a:pPr>
            <a:endParaRPr lang="en-US" sz="3600" dirty="0" smtClean="0"/>
          </a:p>
          <a:p>
            <a:pPr marL="0" indent="0">
              <a:buNone/>
            </a:pPr>
            <a:endParaRPr lang="en-US" sz="3600" dirty="0" smtClean="0"/>
          </a:p>
        </p:txBody>
      </p:sp>
      <p:sp>
        <p:nvSpPr>
          <p:cNvPr id="5" name="Text Placeholder 4"/>
          <p:cNvSpPr>
            <a:spLocks noGrp="1"/>
          </p:cNvSpPr>
          <p:nvPr>
            <p:ph type="body" sz="half" idx="2"/>
          </p:nvPr>
        </p:nvSpPr>
        <p:spPr/>
        <p:txBody>
          <a:bodyPr>
            <a:normAutofit/>
          </a:bodyPr>
          <a:lstStyle/>
          <a:p>
            <a:pPr marL="285750" indent="-285750">
              <a:buFont typeface="Arial" panose="020B0604020202020204" pitchFamily="34" charset="0"/>
              <a:buChar char="•"/>
            </a:pPr>
            <a:r>
              <a:rPr lang="en-US" sz="2400" dirty="0" smtClean="0"/>
              <a:t>Another song from </a:t>
            </a:r>
            <a:r>
              <a:rPr lang="en-US" sz="2400" i="1" dirty="0" smtClean="0"/>
              <a:t>The Freewheeling Bob Dylan </a:t>
            </a:r>
          </a:p>
          <a:p>
            <a:pPr marL="285750" indent="-285750">
              <a:buFont typeface="Arial" panose="020B0604020202020204" pitchFamily="34" charset="0"/>
              <a:buChar char="•"/>
            </a:pPr>
            <a:r>
              <a:rPr lang="en-US" sz="2400" dirty="0" smtClean="0"/>
              <a:t>Based on the </a:t>
            </a:r>
            <a:r>
              <a:rPr lang="en-US" sz="2400" dirty="0"/>
              <a:t>English ballad </a:t>
            </a:r>
            <a:r>
              <a:rPr lang="en-US" sz="2400" i="1" dirty="0"/>
              <a:t>N</a:t>
            </a:r>
            <a:r>
              <a:rPr lang="en-US" sz="2400" i="1" dirty="0" smtClean="0"/>
              <a:t>ottamun Town</a:t>
            </a:r>
          </a:p>
          <a:p>
            <a:pPr marL="285750" indent="-285750">
              <a:buFont typeface="Arial" panose="020B0604020202020204" pitchFamily="34" charset="0"/>
              <a:buChar char="•"/>
            </a:pPr>
            <a:endParaRPr lang="en-US" sz="2400" i="1" dirty="0"/>
          </a:p>
          <a:p>
            <a:pPr marL="285750" indent="-285750">
              <a:buFont typeface="Arial" panose="020B0604020202020204" pitchFamily="34" charset="0"/>
              <a:buChar char="•"/>
            </a:pPr>
            <a:endParaRPr lang="en-US" sz="2400" dirty="0" smtClean="0"/>
          </a:p>
          <a:p>
            <a:pPr marL="0" indent="0">
              <a:buNone/>
            </a:pPr>
            <a:endParaRPr lang="en-US" sz="2400" dirty="0" smtClean="0">
              <a:hlinkClick r:id="rId2"/>
            </a:endParaRPr>
          </a:p>
          <a:p>
            <a:pPr marL="0" indent="0">
              <a:buNone/>
            </a:pPr>
            <a:endParaRPr lang="en-US" sz="2400" dirty="0">
              <a:hlinkClick r:id="rId2"/>
            </a:endParaRPr>
          </a:p>
          <a:p>
            <a:pPr marL="285750" indent="-285750"/>
            <a:endParaRPr lang="en-US" sz="2400" dirty="0"/>
          </a:p>
          <a:p>
            <a:pPr marL="285750" indent="-285750"/>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676400"/>
            <a:ext cx="4114800" cy="4114800"/>
          </a:xfrm>
          <a:prstGeom prst="rect">
            <a:avLst/>
          </a:prstGeom>
        </p:spPr>
      </p:pic>
      <p:sp>
        <p:nvSpPr>
          <p:cNvPr id="6" name="Slide Number Placeholder 5"/>
          <p:cNvSpPr>
            <a:spLocks noGrp="1"/>
          </p:cNvSpPr>
          <p:nvPr>
            <p:ph type="sldNum" sz="quarter" idx="12"/>
          </p:nvPr>
        </p:nvSpPr>
        <p:spPr/>
        <p:txBody>
          <a:bodyPr/>
          <a:lstStyle/>
          <a:p>
            <a:fld id="{8E9EE351-9C70-4811-BBB3-EAD8C8631614}" type="slidenum">
              <a:rPr lang="en-US" smtClean="0"/>
              <a:t>60</a:t>
            </a:fld>
            <a:endParaRPr lang="en-US" dirty="0"/>
          </a:p>
        </p:txBody>
      </p:sp>
    </p:spTree>
    <p:extLst>
      <p:ext uri="{BB962C8B-B14F-4D97-AF65-F5344CB8AC3E}">
        <p14:creationId xmlns:p14="http://schemas.microsoft.com/office/powerpoint/2010/main" val="19490912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rmAutofit/>
          </a:bodyPr>
          <a:lstStyle/>
          <a:p>
            <a:r>
              <a:rPr lang="en-US" sz="4000" b="1" dirty="0" smtClean="0"/>
              <a:t>Masters of War </a:t>
            </a:r>
            <a:endParaRPr lang="en-US" sz="4000" b="1" dirty="0"/>
          </a:p>
        </p:txBody>
      </p:sp>
      <p:sp>
        <p:nvSpPr>
          <p:cNvPr id="3" name="Content Placeholder 2"/>
          <p:cNvSpPr>
            <a:spLocks noGrp="1"/>
          </p:cNvSpPr>
          <p:nvPr>
            <p:ph type="subTitle" idx="1"/>
          </p:nvPr>
        </p:nvSpPr>
        <p:spPr/>
        <p:txBody>
          <a:bodyPr>
            <a:noAutofit/>
          </a:bodyPr>
          <a:lstStyle/>
          <a:p>
            <a:pPr marL="0" indent="0">
              <a:buNone/>
            </a:pPr>
            <a:endParaRPr lang="en-US" sz="3600" dirty="0" smtClean="0"/>
          </a:p>
          <a:p>
            <a:pPr marL="0" indent="0">
              <a:buNone/>
            </a:pPr>
            <a:endParaRPr lang="en-US" sz="3600" dirty="0"/>
          </a:p>
          <a:p>
            <a:pPr marL="0" indent="0">
              <a:buNone/>
            </a:pPr>
            <a:endParaRPr lang="en-US" sz="3600" dirty="0" smtClean="0"/>
          </a:p>
          <a:p>
            <a:pPr marL="0" indent="0">
              <a:buNone/>
            </a:pPr>
            <a:endParaRPr lang="en-US" sz="3600" dirty="0" smtClean="0"/>
          </a:p>
        </p:txBody>
      </p:sp>
      <p:sp>
        <p:nvSpPr>
          <p:cNvPr id="5" name="Text Placeholder 4"/>
          <p:cNvSpPr>
            <a:spLocks noGrp="1"/>
          </p:cNvSpPr>
          <p:nvPr>
            <p:ph type="body" sz="half" idx="4294967295"/>
          </p:nvPr>
        </p:nvSpPr>
        <p:spPr>
          <a:xfrm>
            <a:off x="762000" y="1905000"/>
            <a:ext cx="8001000" cy="4419600"/>
          </a:xfrm>
        </p:spPr>
        <p:txBody>
          <a:bodyPr>
            <a:normAutofit/>
          </a:bodyPr>
          <a:lstStyle/>
          <a:p>
            <a:pPr marL="285750" indent="-285750">
              <a:buFont typeface="Arial" panose="020B0604020202020204" pitchFamily="34" charset="0"/>
              <a:buChar char="•"/>
            </a:pPr>
            <a:r>
              <a:rPr lang="en-US" dirty="0" smtClean="0"/>
              <a:t>The most caustic of Dylan’s protest songs</a:t>
            </a:r>
          </a:p>
          <a:p>
            <a:pPr marL="285750" indent="-285750">
              <a:buFont typeface="Arial" panose="020B0604020202020204" pitchFamily="34" charset="0"/>
              <a:buChar char="•"/>
            </a:pPr>
            <a:r>
              <a:rPr lang="en-US" dirty="0" smtClean="0"/>
              <a:t>There is no opportunity to see issues from both sides – “I” am right, and “you” are wrong</a:t>
            </a:r>
          </a:p>
          <a:p>
            <a:pPr marL="285750" indent="-285750"/>
            <a:r>
              <a:rPr lang="en-US" dirty="0" smtClean="0"/>
              <a:t>Dylan </a:t>
            </a:r>
            <a:r>
              <a:rPr lang="en-US" dirty="0"/>
              <a:t>later wrote: </a:t>
            </a:r>
            <a:r>
              <a:rPr lang="en-US" dirty="0" smtClean="0"/>
              <a:t> “I've </a:t>
            </a:r>
            <a:r>
              <a:rPr lang="en-US" dirty="0"/>
              <a:t>never written anything like that before. I don't sing songs which hope people will die, but I couldn't help it with this one</a:t>
            </a:r>
            <a:r>
              <a:rPr lang="en-US" dirty="0" smtClean="0"/>
              <a:t>.”</a:t>
            </a:r>
          </a:p>
          <a:p>
            <a:pPr marL="0" indent="0">
              <a:buNone/>
            </a:pPr>
            <a:endParaRPr lang="en-US" sz="2400" dirty="0" smtClean="0">
              <a:hlinkClick r:id="rId2"/>
            </a:endParaRPr>
          </a:p>
          <a:p>
            <a:pPr marL="0" indent="0">
              <a:buNone/>
            </a:pPr>
            <a:endParaRPr lang="en-US" sz="2400" dirty="0">
              <a:hlinkClick r:id="rId2"/>
            </a:endParaRPr>
          </a:p>
          <a:p>
            <a:pPr marL="285750" indent="-285750"/>
            <a:endParaRPr lang="en-US" sz="2400" dirty="0"/>
          </a:p>
          <a:p>
            <a:pPr marL="285750" indent="-285750"/>
            <a:endParaRPr lang="en-US" sz="2400" dirty="0"/>
          </a:p>
        </p:txBody>
      </p:sp>
      <p:sp>
        <p:nvSpPr>
          <p:cNvPr id="4" name="Slide Number Placeholder 3"/>
          <p:cNvSpPr>
            <a:spLocks noGrp="1"/>
          </p:cNvSpPr>
          <p:nvPr>
            <p:ph type="sldNum" sz="quarter" idx="12"/>
          </p:nvPr>
        </p:nvSpPr>
        <p:spPr/>
        <p:txBody>
          <a:bodyPr/>
          <a:lstStyle/>
          <a:p>
            <a:fld id="{8E9EE351-9C70-4811-BBB3-EAD8C8631614}" type="slidenum">
              <a:rPr lang="en-US" smtClean="0"/>
              <a:t>61</a:t>
            </a:fld>
            <a:endParaRPr lang="en-US" dirty="0"/>
          </a:p>
        </p:txBody>
      </p:sp>
    </p:spTree>
    <p:extLst>
      <p:ext uri="{BB962C8B-B14F-4D97-AF65-F5344CB8AC3E}">
        <p14:creationId xmlns:p14="http://schemas.microsoft.com/office/powerpoint/2010/main" val="10902841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rmAutofit/>
          </a:bodyPr>
          <a:lstStyle/>
          <a:p>
            <a:r>
              <a:rPr lang="en-US" sz="4000" b="1" dirty="0" smtClean="0"/>
              <a:t>Masters of War </a:t>
            </a:r>
            <a:endParaRPr lang="en-US" sz="4000" b="1" dirty="0"/>
          </a:p>
        </p:txBody>
      </p:sp>
      <p:sp>
        <p:nvSpPr>
          <p:cNvPr id="3" name="Content Placeholder 2"/>
          <p:cNvSpPr>
            <a:spLocks noGrp="1"/>
          </p:cNvSpPr>
          <p:nvPr>
            <p:ph type="subTitle" idx="1"/>
          </p:nvPr>
        </p:nvSpPr>
        <p:spPr/>
        <p:txBody>
          <a:bodyPr>
            <a:noAutofit/>
          </a:bodyPr>
          <a:lstStyle/>
          <a:p>
            <a:pPr marL="0" indent="0">
              <a:buNone/>
            </a:pPr>
            <a:endParaRPr lang="en-US" sz="3600" dirty="0" smtClean="0"/>
          </a:p>
          <a:p>
            <a:pPr marL="0" indent="0">
              <a:buNone/>
            </a:pPr>
            <a:endParaRPr lang="en-US" sz="3600" dirty="0"/>
          </a:p>
          <a:p>
            <a:pPr marL="0" indent="0">
              <a:buNone/>
            </a:pPr>
            <a:endParaRPr lang="en-US" sz="3600" dirty="0" smtClean="0"/>
          </a:p>
          <a:p>
            <a:pPr marL="0" indent="0">
              <a:buNone/>
            </a:pPr>
            <a:endParaRPr lang="en-US" sz="3600" dirty="0" smtClean="0"/>
          </a:p>
        </p:txBody>
      </p:sp>
      <p:sp>
        <p:nvSpPr>
          <p:cNvPr id="5" name="Text Placeholder 4"/>
          <p:cNvSpPr>
            <a:spLocks noGrp="1"/>
          </p:cNvSpPr>
          <p:nvPr>
            <p:ph type="body" sz="half" idx="4294967295"/>
          </p:nvPr>
        </p:nvSpPr>
        <p:spPr>
          <a:xfrm>
            <a:off x="762000" y="1905000"/>
            <a:ext cx="8001000" cy="4419600"/>
          </a:xfrm>
        </p:spPr>
        <p:txBody>
          <a:bodyPr>
            <a:normAutofit fontScale="77500" lnSpcReduction="20000"/>
          </a:bodyPr>
          <a:lstStyle/>
          <a:p>
            <a:pPr marL="285750" indent="-285750">
              <a:buFont typeface="Arial" panose="020B0604020202020204" pitchFamily="34" charset="0"/>
              <a:buChar char="•"/>
            </a:pPr>
            <a:r>
              <a:rPr lang="en-US" sz="3600" dirty="0" smtClean="0"/>
              <a:t>Dylan also later wrote he took inspiration from Ike’s military-industrial complex Farewell Address</a:t>
            </a:r>
          </a:p>
          <a:p>
            <a:pPr marL="285750" indent="-285750">
              <a:buFont typeface="Arial" panose="020B0604020202020204" pitchFamily="34" charset="0"/>
              <a:buChar char="•"/>
            </a:pPr>
            <a:r>
              <a:rPr lang="en-US" sz="3600" dirty="0" smtClean="0"/>
              <a:t>For a pacifist song, there is blunt imagery:  </a:t>
            </a:r>
          </a:p>
          <a:p>
            <a:pPr marL="0" indent="0" algn="ctr">
              <a:buNone/>
            </a:pPr>
            <a:r>
              <a:rPr lang="en-US" i="1" dirty="0"/>
              <a:t>And I hope that you die</a:t>
            </a:r>
          </a:p>
          <a:p>
            <a:pPr marL="0" indent="0" algn="ctr">
              <a:buNone/>
            </a:pPr>
            <a:r>
              <a:rPr lang="en-US" i="1" dirty="0"/>
              <a:t>And your death’ll come soon</a:t>
            </a:r>
          </a:p>
          <a:p>
            <a:pPr marL="0" indent="0" algn="ctr">
              <a:buNone/>
            </a:pPr>
            <a:r>
              <a:rPr lang="en-US" i="1" dirty="0"/>
              <a:t>I will follow your casket</a:t>
            </a:r>
          </a:p>
          <a:p>
            <a:pPr marL="0" indent="0" algn="ctr">
              <a:buNone/>
            </a:pPr>
            <a:r>
              <a:rPr lang="en-US" i="1" dirty="0"/>
              <a:t>In the pale afternoon</a:t>
            </a:r>
          </a:p>
          <a:p>
            <a:pPr marL="0" indent="0" algn="ctr">
              <a:buNone/>
            </a:pPr>
            <a:r>
              <a:rPr lang="en-US" i="1" dirty="0"/>
              <a:t>And I’ll watch while you’re lowered</a:t>
            </a:r>
          </a:p>
          <a:p>
            <a:pPr marL="0" indent="0" algn="ctr">
              <a:buNone/>
            </a:pPr>
            <a:r>
              <a:rPr lang="en-US" i="1" dirty="0"/>
              <a:t>Down to your deathbed</a:t>
            </a:r>
          </a:p>
          <a:p>
            <a:pPr marL="0" indent="0" algn="ctr">
              <a:buNone/>
            </a:pPr>
            <a:r>
              <a:rPr lang="en-US" i="1" dirty="0"/>
              <a:t>And I’ll stand o’er your grave</a:t>
            </a:r>
          </a:p>
          <a:p>
            <a:pPr marL="0" indent="0" algn="ctr">
              <a:buNone/>
            </a:pPr>
            <a:r>
              <a:rPr lang="en-US" i="1" dirty="0"/>
              <a:t>’Til I’m sure that you’re dead </a:t>
            </a:r>
            <a:endParaRPr lang="en-US" sz="2400" i="1" dirty="0" smtClean="0">
              <a:hlinkClick r:id="rId2"/>
            </a:endParaRPr>
          </a:p>
          <a:p>
            <a:pPr marL="0" indent="0">
              <a:buNone/>
            </a:pPr>
            <a:endParaRPr lang="en-US" sz="2400" dirty="0">
              <a:hlinkClick r:id="rId2"/>
            </a:endParaRPr>
          </a:p>
          <a:p>
            <a:pPr marL="285750" indent="-285750"/>
            <a:endParaRPr lang="en-US" sz="2400" dirty="0"/>
          </a:p>
          <a:p>
            <a:pPr marL="285750" indent="-285750"/>
            <a:endParaRPr lang="en-US" sz="2400" dirty="0"/>
          </a:p>
        </p:txBody>
      </p:sp>
      <p:sp>
        <p:nvSpPr>
          <p:cNvPr id="4" name="Slide Number Placeholder 3"/>
          <p:cNvSpPr>
            <a:spLocks noGrp="1"/>
          </p:cNvSpPr>
          <p:nvPr>
            <p:ph type="sldNum" sz="quarter" idx="12"/>
          </p:nvPr>
        </p:nvSpPr>
        <p:spPr/>
        <p:txBody>
          <a:bodyPr/>
          <a:lstStyle/>
          <a:p>
            <a:fld id="{8E9EE351-9C70-4811-BBB3-EAD8C8631614}" type="slidenum">
              <a:rPr lang="en-US" smtClean="0"/>
              <a:t>62</a:t>
            </a:fld>
            <a:endParaRPr lang="en-US" dirty="0"/>
          </a:p>
        </p:txBody>
      </p:sp>
    </p:spTree>
    <p:extLst>
      <p:ext uri="{BB962C8B-B14F-4D97-AF65-F5344CB8AC3E}">
        <p14:creationId xmlns:p14="http://schemas.microsoft.com/office/powerpoint/2010/main" val="4219490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Barry McGuire </a:t>
            </a:r>
            <a:endParaRPr lang="en-US" sz="48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2500" b="12500"/>
          <a:stretch>
            <a:fillRect/>
          </a:stretch>
        </p:blipFill>
        <p:spPr/>
      </p:pic>
      <p:sp>
        <p:nvSpPr>
          <p:cNvPr id="3" name="Content Placeholder 2"/>
          <p:cNvSpPr>
            <a:spLocks noGrp="1"/>
          </p:cNvSpPr>
          <p:nvPr>
            <p:ph type="body" sz="half" idx="2"/>
          </p:nvPr>
        </p:nvSpPr>
        <p:spPr/>
        <p:txBody>
          <a:bodyPr>
            <a:noAutofit/>
          </a:bodyPr>
          <a:lstStyle/>
          <a:p>
            <a:pPr algn="ctr"/>
            <a:r>
              <a:rPr lang="en-US" sz="3600" dirty="0" smtClean="0"/>
              <a:t>b. October 15, 1935</a:t>
            </a:r>
          </a:p>
        </p:txBody>
      </p:sp>
      <p:sp>
        <p:nvSpPr>
          <p:cNvPr id="4" name="Slide Number Placeholder 3"/>
          <p:cNvSpPr>
            <a:spLocks noGrp="1"/>
          </p:cNvSpPr>
          <p:nvPr>
            <p:ph type="sldNum" sz="quarter" idx="12"/>
          </p:nvPr>
        </p:nvSpPr>
        <p:spPr/>
        <p:txBody>
          <a:bodyPr/>
          <a:lstStyle/>
          <a:p>
            <a:fld id="{8E9EE351-9C70-4811-BBB3-EAD8C8631614}" type="slidenum">
              <a:rPr lang="en-US" smtClean="0"/>
              <a:t>63</a:t>
            </a:fld>
            <a:endParaRPr lang="en-US" dirty="0"/>
          </a:p>
        </p:txBody>
      </p:sp>
    </p:spTree>
    <p:extLst>
      <p:ext uri="{BB962C8B-B14F-4D97-AF65-F5344CB8AC3E}">
        <p14:creationId xmlns:p14="http://schemas.microsoft.com/office/powerpoint/2010/main" val="9430399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Barry McGuire</a:t>
            </a:r>
            <a:endParaRPr lang="en-US" sz="6600" dirty="0"/>
          </a:p>
        </p:txBody>
      </p:sp>
      <p:sp>
        <p:nvSpPr>
          <p:cNvPr id="3" name="Content Placeholder 2"/>
          <p:cNvSpPr>
            <a:spLocks noGrp="1"/>
          </p:cNvSpPr>
          <p:nvPr>
            <p:ph idx="1"/>
          </p:nvPr>
        </p:nvSpPr>
        <p:spPr/>
        <p:txBody>
          <a:bodyPr>
            <a:noAutofit/>
          </a:bodyPr>
          <a:lstStyle/>
          <a:p>
            <a:r>
              <a:rPr lang="en-US" sz="3600" dirty="0" smtClean="0"/>
              <a:t>After singing in a number of groups, joined the New Christy Minstrels in 1962</a:t>
            </a:r>
          </a:p>
          <a:p>
            <a:r>
              <a:rPr lang="en-US" sz="3600" dirty="0" smtClean="0"/>
              <a:t>Continued to follow a solo career while with the Minstrels, to include singing </a:t>
            </a:r>
            <a:r>
              <a:rPr lang="en-US" sz="3600" i="1" dirty="0" smtClean="0"/>
              <a:t>Eve of Destruction</a:t>
            </a:r>
          </a:p>
          <a:p>
            <a:r>
              <a:rPr lang="en-US" sz="3600" dirty="0" smtClean="0"/>
              <a:t>Acted in a number of movies and was in the Broadway production of </a:t>
            </a:r>
            <a:r>
              <a:rPr lang="en-US" sz="3600" i="1" dirty="0" smtClean="0"/>
              <a:t>Hair </a:t>
            </a:r>
            <a:r>
              <a:rPr lang="en-US" sz="3600" dirty="0" smtClean="0"/>
              <a:t>for over a year</a:t>
            </a:r>
          </a:p>
        </p:txBody>
      </p:sp>
      <p:sp>
        <p:nvSpPr>
          <p:cNvPr id="4" name="Slide Number Placeholder 3"/>
          <p:cNvSpPr>
            <a:spLocks noGrp="1"/>
          </p:cNvSpPr>
          <p:nvPr>
            <p:ph type="sldNum" sz="quarter" idx="12"/>
          </p:nvPr>
        </p:nvSpPr>
        <p:spPr/>
        <p:txBody>
          <a:bodyPr/>
          <a:lstStyle/>
          <a:p>
            <a:fld id="{8E9EE351-9C70-4811-BBB3-EAD8C8631614}" type="slidenum">
              <a:rPr lang="en-US" smtClean="0"/>
              <a:t>64</a:t>
            </a:fld>
            <a:endParaRPr lang="en-US" dirty="0"/>
          </a:p>
        </p:txBody>
      </p:sp>
    </p:spTree>
    <p:extLst>
      <p:ext uri="{BB962C8B-B14F-4D97-AF65-F5344CB8AC3E}">
        <p14:creationId xmlns:p14="http://schemas.microsoft.com/office/powerpoint/2010/main" val="29705358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Barry McGuire</a:t>
            </a:r>
            <a:endParaRPr lang="en-US" sz="6600" dirty="0"/>
          </a:p>
        </p:txBody>
      </p:sp>
      <p:sp>
        <p:nvSpPr>
          <p:cNvPr id="3" name="Content Placeholder 2"/>
          <p:cNvSpPr>
            <a:spLocks noGrp="1"/>
          </p:cNvSpPr>
          <p:nvPr>
            <p:ph idx="1"/>
          </p:nvPr>
        </p:nvSpPr>
        <p:spPr/>
        <p:txBody>
          <a:bodyPr>
            <a:noAutofit/>
          </a:bodyPr>
          <a:lstStyle/>
          <a:p>
            <a:r>
              <a:rPr lang="en-US" dirty="0" smtClean="0"/>
              <a:t>Became a born again Christian in 1971, and released a series of albums of Christian music</a:t>
            </a:r>
          </a:p>
          <a:p>
            <a:r>
              <a:rPr lang="en-US" dirty="0" smtClean="0"/>
              <a:t>Left the music industry in the 1980’s and moved to New Zealand</a:t>
            </a:r>
          </a:p>
          <a:p>
            <a:r>
              <a:rPr lang="en-US" dirty="0" smtClean="0"/>
              <a:t>Currently plays in a number of revival shows where he sings songs from the 60’s along with an updated version of </a:t>
            </a:r>
            <a:r>
              <a:rPr lang="en-US" i="1" dirty="0" smtClean="0"/>
              <a:t>Eve of Destruction </a:t>
            </a:r>
            <a:endParaRPr lang="en-US" dirty="0" smtClean="0"/>
          </a:p>
        </p:txBody>
      </p:sp>
      <p:sp>
        <p:nvSpPr>
          <p:cNvPr id="4" name="Slide Number Placeholder 3"/>
          <p:cNvSpPr>
            <a:spLocks noGrp="1"/>
          </p:cNvSpPr>
          <p:nvPr>
            <p:ph type="sldNum" sz="quarter" idx="12"/>
          </p:nvPr>
        </p:nvSpPr>
        <p:spPr/>
        <p:txBody>
          <a:bodyPr/>
          <a:lstStyle/>
          <a:p>
            <a:fld id="{8E9EE351-9C70-4811-BBB3-EAD8C8631614}" type="slidenum">
              <a:rPr lang="en-US" smtClean="0"/>
              <a:t>65</a:t>
            </a:fld>
            <a:endParaRPr lang="en-US" dirty="0"/>
          </a:p>
        </p:txBody>
      </p:sp>
    </p:spTree>
    <p:extLst>
      <p:ext uri="{BB962C8B-B14F-4D97-AF65-F5344CB8AC3E}">
        <p14:creationId xmlns:p14="http://schemas.microsoft.com/office/powerpoint/2010/main" val="23431302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Eve of Destruction </a:t>
            </a:r>
            <a:endParaRPr lang="en-US" sz="6600" dirty="0"/>
          </a:p>
        </p:txBody>
      </p:sp>
      <p:sp>
        <p:nvSpPr>
          <p:cNvPr id="3" name="Content Placeholder 2"/>
          <p:cNvSpPr>
            <a:spLocks noGrp="1"/>
          </p:cNvSpPr>
          <p:nvPr>
            <p:ph idx="1"/>
          </p:nvPr>
        </p:nvSpPr>
        <p:spPr/>
        <p:txBody>
          <a:bodyPr>
            <a:no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3000" dirty="0">
                <a:hlinkClick r:id="rId2"/>
              </a:rPr>
              <a:t>https://</a:t>
            </a:r>
            <a:r>
              <a:rPr lang="en-US" sz="3000" dirty="0" smtClean="0">
                <a:hlinkClick r:id="rId2"/>
              </a:rPr>
              <a:t>www.youtube.com/watch?v=ntLsElbW9Xo</a:t>
            </a:r>
            <a:endParaRPr lang="en-US" sz="3000"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8E9EE351-9C70-4811-BBB3-EAD8C8631614}" type="slidenum">
              <a:rPr lang="en-US" smtClean="0"/>
              <a:t>66</a:t>
            </a:fld>
            <a:endParaRPr lang="en-US" dirty="0"/>
          </a:p>
        </p:txBody>
      </p:sp>
    </p:spTree>
    <p:extLst>
      <p:ext uri="{BB962C8B-B14F-4D97-AF65-F5344CB8AC3E}">
        <p14:creationId xmlns:p14="http://schemas.microsoft.com/office/powerpoint/2010/main" val="33344808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Eve of Destruction</a:t>
            </a:r>
            <a:endParaRPr lang="en-US" sz="36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6200" y="1295400"/>
            <a:ext cx="4343400" cy="4343400"/>
          </a:xfrm>
        </p:spPr>
      </p:pic>
      <p:sp>
        <p:nvSpPr>
          <p:cNvPr id="4" name="Text Placeholder 3"/>
          <p:cNvSpPr>
            <a:spLocks noGrp="1"/>
          </p:cNvSpPr>
          <p:nvPr>
            <p:ph type="body" sz="half" idx="2"/>
          </p:nvPr>
        </p:nvSpPr>
        <p:spPr/>
        <p:txBody>
          <a:bodyPr>
            <a:normAutofit lnSpcReduction="10000"/>
          </a:bodyPr>
          <a:lstStyle/>
          <a:p>
            <a:pPr marL="342900" indent="-342900">
              <a:buFont typeface="Arial" panose="020B0604020202020204" pitchFamily="34" charset="0"/>
              <a:buChar char="•"/>
            </a:pPr>
            <a:r>
              <a:rPr lang="en-US" sz="2000" dirty="0" smtClean="0"/>
              <a:t>Written by PF Sloan in 1964</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First offered to the Byrds  who  rejected it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The Turtles recorded it, but did not release it until after the McGuire version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The Grassroots and Jan and Dean also recorded it. </a:t>
            </a:r>
          </a:p>
          <a:p>
            <a:pPr marL="342900" indent="-342900">
              <a:buFont typeface="Arial" panose="020B0604020202020204" pitchFamily="34" charset="0"/>
              <a:buChar char="•"/>
            </a:pPr>
            <a:endParaRPr lang="en-US" sz="2000" dirty="0"/>
          </a:p>
          <a:p>
            <a:endParaRPr lang="en-US" dirty="0"/>
          </a:p>
        </p:txBody>
      </p:sp>
      <p:sp>
        <p:nvSpPr>
          <p:cNvPr id="3" name="Slide Number Placeholder 2"/>
          <p:cNvSpPr>
            <a:spLocks noGrp="1"/>
          </p:cNvSpPr>
          <p:nvPr>
            <p:ph type="sldNum" sz="quarter" idx="12"/>
          </p:nvPr>
        </p:nvSpPr>
        <p:spPr/>
        <p:txBody>
          <a:bodyPr/>
          <a:lstStyle/>
          <a:p>
            <a:fld id="{8E9EE351-9C70-4811-BBB3-EAD8C8631614}" type="slidenum">
              <a:rPr lang="en-US" smtClean="0"/>
              <a:t>67</a:t>
            </a:fld>
            <a:endParaRPr lang="en-US" dirty="0"/>
          </a:p>
        </p:txBody>
      </p:sp>
    </p:spTree>
    <p:extLst>
      <p:ext uri="{BB962C8B-B14F-4D97-AF65-F5344CB8AC3E}">
        <p14:creationId xmlns:p14="http://schemas.microsoft.com/office/powerpoint/2010/main" val="42117350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Eve of Destruction </a:t>
            </a:r>
            <a:endParaRPr lang="en-US" sz="6600" dirty="0"/>
          </a:p>
        </p:txBody>
      </p:sp>
      <p:sp>
        <p:nvSpPr>
          <p:cNvPr id="3" name="Content Placeholder 2"/>
          <p:cNvSpPr>
            <a:spLocks noGrp="1"/>
          </p:cNvSpPr>
          <p:nvPr>
            <p:ph idx="1"/>
          </p:nvPr>
        </p:nvSpPr>
        <p:spPr/>
        <p:txBody>
          <a:bodyPr>
            <a:noAutofit/>
          </a:bodyPr>
          <a:lstStyle/>
          <a:p>
            <a:r>
              <a:rPr lang="en-US" sz="3600" dirty="0" smtClean="0"/>
              <a:t>One of the few protest songs to reach #1 on the Billboard charts (stay tuned for </a:t>
            </a:r>
            <a:r>
              <a:rPr lang="en-US" sz="3600" i="1" dirty="0" smtClean="0"/>
              <a:t>War </a:t>
            </a:r>
            <a:r>
              <a:rPr lang="en-US" sz="3600" dirty="0" smtClean="0"/>
              <a:t>by Edwin Starr)</a:t>
            </a:r>
          </a:p>
          <a:p>
            <a:r>
              <a:rPr lang="en-US" sz="3600" dirty="0" smtClean="0"/>
              <a:t>Recorded in one take (as compared to other songs which take days if not weeks to record) </a:t>
            </a:r>
          </a:p>
        </p:txBody>
      </p:sp>
      <p:sp>
        <p:nvSpPr>
          <p:cNvPr id="4" name="Slide Number Placeholder 3"/>
          <p:cNvSpPr>
            <a:spLocks noGrp="1"/>
          </p:cNvSpPr>
          <p:nvPr>
            <p:ph type="sldNum" sz="quarter" idx="12"/>
          </p:nvPr>
        </p:nvSpPr>
        <p:spPr/>
        <p:txBody>
          <a:bodyPr/>
          <a:lstStyle/>
          <a:p>
            <a:fld id="{8E9EE351-9C70-4811-BBB3-EAD8C8631614}" type="slidenum">
              <a:rPr lang="en-US" smtClean="0"/>
              <a:t>68</a:t>
            </a:fld>
            <a:endParaRPr lang="en-US" dirty="0"/>
          </a:p>
        </p:txBody>
      </p:sp>
    </p:spTree>
    <p:extLst>
      <p:ext uri="{BB962C8B-B14F-4D97-AF65-F5344CB8AC3E}">
        <p14:creationId xmlns:p14="http://schemas.microsoft.com/office/powerpoint/2010/main" val="23330621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Eve of Destruction </a:t>
            </a:r>
            <a:endParaRPr lang="en-US" sz="6600" dirty="0"/>
          </a:p>
        </p:txBody>
      </p:sp>
      <p:sp>
        <p:nvSpPr>
          <p:cNvPr id="3" name="Content Placeholder 2"/>
          <p:cNvSpPr>
            <a:spLocks noGrp="1"/>
          </p:cNvSpPr>
          <p:nvPr>
            <p:ph idx="1"/>
          </p:nvPr>
        </p:nvSpPr>
        <p:spPr/>
        <p:txBody>
          <a:bodyPr>
            <a:noAutofit/>
          </a:bodyPr>
          <a:lstStyle/>
          <a:p>
            <a:r>
              <a:rPr lang="en-US" sz="3600" dirty="0" smtClean="0"/>
              <a:t>Uses both topical and general references</a:t>
            </a:r>
          </a:p>
          <a:p>
            <a:r>
              <a:rPr lang="en-US" sz="3600" dirty="0" smtClean="0"/>
              <a:t>General: </a:t>
            </a:r>
          </a:p>
          <a:p>
            <a:pPr>
              <a:buFont typeface="Wingdings" panose="05000000000000000000" pitchFamily="2" charset="2"/>
              <a:buChar char="Ø"/>
            </a:pPr>
            <a:r>
              <a:rPr lang="en-US" i="1" dirty="0" smtClean="0"/>
              <a:t>The Eastern world, it is exploding </a:t>
            </a:r>
            <a:r>
              <a:rPr lang="en-US" dirty="0" smtClean="0"/>
              <a:t>(as compared to mentioning Vietnam)</a:t>
            </a:r>
          </a:p>
          <a:p>
            <a:pPr>
              <a:buFont typeface="Wingdings" panose="05000000000000000000" pitchFamily="2" charset="2"/>
              <a:buChar char="Ø"/>
            </a:pPr>
            <a:r>
              <a:rPr lang="en-US" i="1" dirty="0" smtClean="0"/>
              <a:t>Handful of Senators can’t pass legislation </a:t>
            </a:r>
            <a:r>
              <a:rPr lang="en-US" dirty="0" smtClean="0"/>
              <a:t>(possible reference to Southern filibuster of civil rights legislation, but still true today!)  </a:t>
            </a:r>
          </a:p>
        </p:txBody>
      </p:sp>
      <p:sp>
        <p:nvSpPr>
          <p:cNvPr id="4" name="Slide Number Placeholder 3"/>
          <p:cNvSpPr>
            <a:spLocks noGrp="1"/>
          </p:cNvSpPr>
          <p:nvPr>
            <p:ph type="sldNum" sz="quarter" idx="12"/>
          </p:nvPr>
        </p:nvSpPr>
        <p:spPr/>
        <p:txBody>
          <a:bodyPr/>
          <a:lstStyle/>
          <a:p>
            <a:fld id="{8E9EE351-9C70-4811-BBB3-EAD8C8631614}" type="slidenum">
              <a:rPr lang="en-US" smtClean="0"/>
              <a:t>69</a:t>
            </a:fld>
            <a:endParaRPr lang="en-US" dirty="0"/>
          </a:p>
        </p:txBody>
      </p:sp>
    </p:spTree>
    <p:extLst>
      <p:ext uri="{BB962C8B-B14F-4D97-AF65-F5344CB8AC3E}">
        <p14:creationId xmlns:p14="http://schemas.microsoft.com/office/powerpoint/2010/main" val="693170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6600" dirty="0"/>
          </a:p>
        </p:txBody>
      </p:sp>
      <p:sp>
        <p:nvSpPr>
          <p:cNvPr id="3" name="Content Placeholder 2"/>
          <p:cNvSpPr>
            <a:spLocks noGrp="1"/>
          </p:cNvSpPr>
          <p:nvPr>
            <p:ph idx="1"/>
          </p:nvPr>
        </p:nvSpPr>
        <p:spPr/>
        <p:txBody>
          <a:bodyPr>
            <a:normAutofit/>
          </a:bodyPr>
          <a:lstStyle/>
          <a:p>
            <a:pPr marL="0" indent="0">
              <a:buNone/>
            </a:pPr>
            <a:r>
              <a:rPr lang="en-US" sz="4800" dirty="0" smtClean="0"/>
              <a:t>If you want to buy the instructor a beer and do that, let the instructor know.  </a:t>
            </a:r>
          </a:p>
          <a:p>
            <a:endParaRPr lang="en-US" sz="4800" dirty="0"/>
          </a:p>
        </p:txBody>
      </p:sp>
      <p:sp>
        <p:nvSpPr>
          <p:cNvPr id="4" name="Slide Number Placeholder 3"/>
          <p:cNvSpPr>
            <a:spLocks noGrp="1"/>
          </p:cNvSpPr>
          <p:nvPr>
            <p:ph type="sldNum" sz="quarter" idx="12"/>
          </p:nvPr>
        </p:nvSpPr>
        <p:spPr/>
        <p:txBody>
          <a:bodyPr/>
          <a:lstStyle/>
          <a:p>
            <a:fld id="{8E9EE351-9C70-4811-BBB3-EAD8C8631614}" type="slidenum">
              <a:rPr lang="en-US" smtClean="0"/>
              <a:t>7</a:t>
            </a:fld>
            <a:endParaRPr lang="en-US" dirty="0"/>
          </a:p>
        </p:txBody>
      </p:sp>
    </p:spTree>
    <p:extLst>
      <p:ext uri="{BB962C8B-B14F-4D97-AF65-F5344CB8AC3E}">
        <p14:creationId xmlns:p14="http://schemas.microsoft.com/office/powerpoint/2010/main" val="21469312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Eve of Destruction </a:t>
            </a:r>
            <a:endParaRPr lang="en-US" sz="6600" dirty="0"/>
          </a:p>
        </p:txBody>
      </p:sp>
      <p:sp>
        <p:nvSpPr>
          <p:cNvPr id="3" name="Content Placeholder 2"/>
          <p:cNvSpPr>
            <a:spLocks noGrp="1"/>
          </p:cNvSpPr>
          <p:nvPr>
            <p:ph idx="1"/>
          </p:nvPr>
        </p:nvSpPr>
        <p:spPr/>
        <p:txBody>
          <a:bodyPr>
            <a:noAutofit/>
          </a:bodyPr>
          <a:lstStyle/>
          <a:p>
            <a:r>
              <a:rPr lang="en-US" sz="3600" dirty="0" smtClean="0"/>
              <a:t>Topical: </a:t>
            </a:r>
          </a:p>
          <a:p>
            <a:pPr>
              <a:buFont typeface="Wingdings" panose="05000000000000000000" pitchFamily="2" charset="2"/>
              <a:buChar char="Ø"/>
            </a:pPr>
            <a:r>
              <a:rPr lang="en-US" i="1" dirty="0" smtClean="0"/>
              <a:t>Take a look around to Selma, Alabama </a:t>
            </a:r>
            <a:r>
              <a:rPr lang="en-US" dirty="0" smtClean="0"/>
              <a:t>(referencing the King Marches)</a:t>
            </a:r>
          </a:p>
          <a:p>
            <a:pPr>
              <a:buFont typeface="Wingdings" panose="05000000000000000000" pitchFamily="2" charset="2"/>
              <a:buChar char="Ø"/>
            </a:pPr>
            <a:r>
              <a:rPr lang="en-US" i="1" dirty="0" smtClean="0"/>
              <a:t>You may leave here for four days in space </a:t>
            </a:r>
            <a:r>
              <a:rPr lang="en-US" dirty="0" smtClean="0"/>
              <a:t>(reference to Gemini 4 spacecraft mission) </a:t>
            </a:r>
          </a:p>
          <a:p>
            <a:pPr>
              <a:buFont typeface="Wingdings" panose="05000000000000000000" pitchFamily="2" charset="2"/>
              <a:buChar char="Ø"/>
            </a:pPr>
            <a:r>
              <a:rPr lang="en-US" i="1" dirty="0" smtClean="0"/>
              <a:t>The pounding of the drums </a:t>
            </a:r>
          </a:p>
          <a:p>
            <a:pPr marL="0" indent="0">
              <a:buNone/>
            </a:pPr>
            <a:r>
              <a:rPr lang="en-US" dirty="0" smtClean="0"/>
              <a:t>     (reference to the </a:t>
            </a:r>
            <a:r>
              <a:rPr lang="en-US" smtClean="0"/>
              <a:t>JFK funeral) </a:t>
            </a:r>
            <a:endParaRPr lang="en-US" dirty="0" smtClean="0"/>
          </a:p>
          <a:p>
            <a:pPr marL="0" indent="0">
              <a:buNone/>
            </a:pPr>
            <a:endParaRPr lang="en-US" dirty="0" smtClean="0"/>
          </a:p>
          <a:p>
            <a:pPr marL="0" indent="0">
              <a:buNone/>
            </a:pPr>
            <a:r>
              <a:rPr lang="en-US" dirty="0"/>
              <a:t>	</a:t>
            </a:r>
            <a:r>
              <a:rPr lang="en-US" dirty="0" smtClean="0"/>
              <a:t> </a:t>
            </a:r>
          </a:p>
        </p:txBody>
      </p:sp>
      <p:sp>
        <p:nvSpPr>
          <p:cNvPr id="4" name="Slide Number Placeholder 3"/>
          <p:cNvSpPr>
            <a:spLocks noGrp="1"/>
          </p:cNvSpPr>
          <p:nvPr>
            <p:ph type="sldNum" sz="quarter" idx="12"/>
          </p:nvPr>
        </p:nvSpPr>
        <p:spPr/>
        <p:txBody>
          <a:bodyPr/>
          <a:lstStyle/>
          <a:p>
            <a:fld id="{8E9EE351-9C70-4811-BBB3-EAD8C8631614}" type="slidenum">
              <a:rPr lang="en-US" smtClean="0"/>
              <a:t>70</a:t>
            </a:fld>
            <a:endParaRPr lang="en-US" dirty="0"/>
          </a:p>
        </p:txBody>
      </p:sp>
    </p:spTree>
    <p:extLst>
      <p:ext uri="{BB962C8B-B14F-4D97-AF65-F5344CB8AC3E}">
        <p14:creationId xmlns:p14="http://schemas.microsoft.com/office/powerpoint/2010/main" val="35934787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Other songs </a:t>
            </a:r>
            <a:endParaRPr lang="en-US" sz="6600" dirty="0"/>
          </a:p>
        </p:txBody>
      </p:sp>
      <p:sp>
        <p:nvSpPr>
          <p:cNvPr id="3" name="Content Placeholder 2"/>
          <p:cNvSpPr>
            <a:spLocks noGrp="1"/>
          </p:cNvSpPr>
          <p:nvPr>
            <p:ph idx="1"/>
          </p:nvPr>
        </p:nvSpPr>
        <p:spPr/>
        <p:txBody>
          <a:bodyPr>
            <a:noAutofit/>
          </a:bodyPr>
          <a:lstStyle/>
          <a:p>
            <a:r>
              <a:rPr lang="en-US" sz="3600" dirty="0" smtClean="0"/>
              <a:t>“I’m Not Marching Anymore” Phil Ochs </a:t>
            </a:r>
          </a:p>
          <a:p>
            <a:r>
              <a:rPr lang="en-US" sz="3600" dirty="0" smtClean="0"/>
              <a:t>“There but for Fortune” Phil Ochs</a:t>
            </a:r>
          </a:p>
          <a:p>
            <a:r>
              <a:rPr lang="en-US" sz="3600" dirty="0" smtClean="0"/>
              <a:t>“Bread and Roses” Mimi Farina</a:t>
            </a:r>
          </a:p>
          <a:p>
            <a:r>
              <a:rPr lang="en-US" sz="3600" dirty="0" smtClean="0"/>
              <a:t>“I Don’t Want Your Millions, Mister” Almanac Singers</a:t>
            </a:r>
          </a:p>
          <a:p>
            <a:r>
              <a:rPr lang="en-US" sz="3600" dirty="0" smtClean="0"/>
              <a:t> Byrds (Pete Seeger) “Turn! Turn! Turn!”</a:t>
            </a:r>
          </a:p>
          <a:p>
            <a:r>
              <a:rPr lang="en-US" sz="3600" dirty="0" smtClean="0"/>
              <a:t>Buffy Sainte-Marie “Now that the Buffalo’s Gone”</a:t>
            </a:r>
          </a:p>
        </p:txBody>
      </p:sp>
      <p:sp>
        <p:nvSpPr>
          <p:cNvPr id="4" name="Slide Number Placeholder 3"/>
          <p:cNvSpPr>
            <a:spLocks noGrp="1"/>
          </p:cNvSpPr>
          <p:nvPr>
            <p:ph type="sldNum" sz="quarter" idx="12"/>
          </p:nvPr>
        </p:nvSpPr>
        <p:spPr/>
        <p:txBody>
          <a:bodyPr/>
          <a:lstStyle/>
          <a:p>
            <a:fld id="{8E9EE351-9C70-4811-BBB3-EAD8C8631614}" type="slidenum">
              <a:rPr lang="en-US" smtClean="0"/>
              <a:t>71</a:t>
            </a:fld>
            <a:endParaRPr lang="en-US" dirty="0"/>
          </a:p>
        </p:txBody>
      </p:sp>
    </p:spTree>
    <p:extLst>
      <p:ext uri="{BB962C8B-B14F-4D97-AF65-F5344CB8AC3E}">
        <p14:creationId xmlns:p14="http://schemas.microsoft.com/office/powerpoint/2010/main" val="37230945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Other songs </a:t>
            </a:r>
            <a:endParaRPr lang="en-US" sz="6600" dirty="0"/>
          </a:p>
        </p:txBody>
      </p:sp>
      <p:sp>
        <p:nvSpPr>
          <p:cNvPr id="3" name="Content Placeholder 2"/>
          <p:cNvSpPr>
            <a:spLocks noGrp="1"/>
          </p:cNvSpPr>
          <p:nvPr>
            <p:ph idx="1"/>
          </p:nvPr>
        </p:nvSpPr>
        <p:spPr/>
        <p:txBody>
          <a:bodyPr>
            <a:noAutofit/>
          </a:bodyPr>
          <a:lstStyle/>
          <a:p>
            <a:r>
              <a:rPr lang="en-US" sz="3600" dirty="0" smtClean="0"/>
              <a:t>Union songs (for more info, take my upcoming course on Union history!) </a:t>
            </a:r>
            <a:endParaRPr lang="en-US" sz="3600" i="1" dirty="0" smtClean="0"/>
          </a:p>
          <a:p>
            <a:pPr lvl="1">
              <a:buFont typeface="Wingdings" panose="05000000000000000000" pitchFamily="2" charset="2"/>
              <a:buChar char="Ø"/>
            </a:pPr>
            <a:r>
              <a:rPr lang="en-US" sz="3600" dirty="0" smtClean="0"/>
              <a:t>Solidarity Forever</a:t>
            </a:r>
          </a:p>
          <a:p>
            <a:pPr lvl="1">
              <a:buFont typeface="Wingdings" panose="05000000000000000000" pitchFamily="2" charset="2"/>
              <a:buChar char="Ø"/>
            </a:pPr>
            <a:r>
              <a:rPr lang="en-US" sz="3600" dirty="0" smtClean="0"/>
              <a:t>Joe Hill</a:t>
            </a:r>
          </a:p>
          <a:p>
            <a:pPr lvl="1">
              <a:buFont typeface="Wingdings" panose="05000000000000000000" pitchFamily="2" charset="2"/>
              <a:buChar char="Ø"/>
            </a:pPr>
            <a:r>
              <a:rPr lang="en-US" sz="3600" dirty="0" smtClean="0"/>
              <a:t>The Union Maid</a:t>
            </a:r>
          </a:p>
          <a:p>
            <a:pPr lvl="1">
              <a:buFont typeface="Wingdings" panose="05000000000000000000" pitchFamily="2" charset="2"/>
              <a:buChar char="Ø"/>
            </a:pPr>
            <a:r>
              <a:rPr lang="en-US" sz="3600" dirty="0" smtClean="0"/>
              <a:t>Talking Union</a:t>
            </a:r>
          </a:p>
          <a:p>
            <a:pPr lvl="1">
              <a:buFont typeface="Wingdings" panose="05000000000000000000" pitchFamily="2" charset="2"/>
              <a:buChar char="Ø"/>
            </a:pPr>
            <a:r>
              <a:rPr lang="en-US" sz="3600" dirty="0" smtClean="0"/>
              <a:t>Which Side are You On? </a:t>
            </a:r>
          </a:p>
        </p:txBody>
      </p:sp>
      <p:sp>
        <p:nvSpPr>
          <p:cNvPr id="4" name="Slide Number Placeholder 3"/>
          <p:cNvSpPr>
            <a:spLocks noGrp="1"/>
          </p:cNvSpPr>
          <p:nvPr>
            <p:ph type="sldNum" sz="quarter" idx="12"/>
          </p:nvPr>
        </p:nvSpPr>
        <p:spPr/>
        <p:txBody>
          <a:bodyPr/>
          <a:lstStyle/>
          <a:p>
            <a:fld id="{8E9EE351-9C70-4811-BBB3-EAD8C8631614}" type="slidenum">
              <a:rPr lang="en-US" smtClean="0"/>
              <a:t>72</a:t>
            </a:fld>
            <a:endParaRPr lang="en-US" dirty="0"/>
          </a:p>
        </p:txBody>
      </p:sp>
    </p:spTree>
    <p:extLst>
      <p:ext uri="{BB962C8B-B14F-4D97-AF65-F5344CB8AC3E}">
        <p14:creationId xmlns:p14="http://schemas.microsoft.com/office/powerpoint/2010/main" val="26927281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smtClean="0"/>
              <a:t>Next Week</a:t>
            </a:r>
            <a:endParaRPr lang="en-US" sz="6600" dirty="0"/>
          </a:p>
        </p:txBody>
      </p:sp>
      <p:sp>
        <p:nvSpPr>
          <p:cNvPr id="3" name="Content Placeholder 2"/>
          <p:cNvSpPr>
            <a:spLocks noGrp="1"/>
          </p:cNvSpPr>
          <p:nvPr>
            <p:ph idx="1"/>
          </p:nvPr>
        </p:nvSpPr>
        <p:spPr/>
        <p:txBody>
          <a:bodyPr>
            <a:noAutofit/>
          </a:bodyPr>
          <a:lstStyle/>
          <a:p>
            <a:pPr marL="0" indent="0">
              <a:buNone/>
            </a:pPr>
            <a:endParaRPr lang="en-US" sz="3600" dirty="0" smtClean="0"/>
          </a:p>
          <a:p>
            <a:pPr marL="0" indent="0">
              <a:buNone/>
            </a:pPr>
            <a:endParaRPr lang="en-US" sz="3600" dirty="0"/>
          </a:p>
          <a:p>
            <a:pPr marL="0" indent="0" algn="ctr">
              <a:buNone/>
            </a:pPr>
            <a:r>
              <a:rPr lang="en-US" sz="4800" dirty="0" smtClean="0"/>
              <a:t>Class 2 – The Civil Rights Era </a:t>
            </a:r>
          </a:p>
        </p:txBody>
      </p:sp>
      <p:sp>
        <p:nvSpPr>
          <p:cNvPr id="4" name="Slide Number Placeholder 3"/>
          <p:cNvSpPr>
            <a:spLocks noGrp="1"/>
          </p:cNvSpPr>
          <p:nvPr>
            <p:ph type="sldNum" sz="quarter" idx="12"/>
          </p:nvPr>
        </p:nvSpPr>
        <p:spPr/>
        <p:txBody>
          <a:bodyPr/>
          <a:lstStyle/>
          <a:p>
            <a:fld id="{8E9EE351-9C70-4811-BBB3-EAD8C8631614}" type="slidenum">
              <a:rPr lang="en-US" smtClean="0"/>
              <a:t>73</a:t>
            </a:fld>
            <a:endParaRPr lang="en-US" dirty="0"/>
          </a:p>
        </p:txBody>
      </p:sp>
    </p:spTree>
    <p:extLst>
      <p:ext uri="{BB962C8B-B14F-4D97-AF65-F5344CB8AC3E}">
        <p14:creationId xmlns:p14="http://schemas.microsoft.com/office/powerpoint/2010/main" val="2698274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Finally</a:t>
            </a:r>
            <a:endParaRPr lang="en-US" sz="6600" dirty="0"/>
          </a:p>
        </p:txBody>
      </p:sp>
      <p:sp>
        <p:nvSpPr>
          <p:cNvPr id="3" name="Content Placeholder 2"/>
          <p:cNvSpPr>
            <a:spLocks noGrp="1"/>
          </p:cNvSpPr>
          <p:nvPr>
            <p:ph idx="1"/>
          </p:nvPr>
        </p:nvSpPr>
        <p:spPr/>
        <p:txBody>
          <a:bodyPr>
            <a:normAutofit fontScale="92500" lnSpcReduction="20000"/>
          </a:bodyPr>
          <a:lstStyle/>
          <a:p>
            <a:pPr marL="0" indent="0">
              <a:buNone/>
            </a:pPr>
            <a:r>
              <a:rPr lang="en-US" sz="4800" dirty="0" smtClean="0"/>
              <a:t>A quote from the course description:</a:t>
            </a:r>
          </a:p>
          <a:p>
            <a:pPr marL="0" indent="0">
              <a:buNone/>
            </a:pPr>
            <a:r>
              <a:rPr lang="en-US" sz="4800" i="1" dirty="0" smtClean="0"/>
              <a:t>The </a:t>
            </a:r>
            <a:r>
              <a:rPr lang="en-US" sz="4800" i="1" dirty="0"/>
              <a:t>language in the songs is angry and at some times profane, and the images shown are disturbing.  But they represent the true feelings of the artist in the moment, and what led to these feelings </a:t>
            </a:r>
            <a:endParaRPr lang="en-US" sz="4800" i="1" dirty="0" smtClean="0"/>
          </a:p>
          <a:p>
            <a:endParaRPr lang="en-US" sz="4800" dirty="0"/>
          </a:p>
        </p:txBody>
      </p:sp>
      <p:sp>
        <p:nvSpPr>
          <p:cNvPr id="4" name="Slide Number Placeholder 3"/>
          <p:cNvSpPr>
            <a:spLocks noGrp="1"/>
          </p:cNvSpPr>
          <p:nvPr>
            <p:ph type="sldNum" sz="quarter" idx="12"/>
          </p:nvPr>
        </p:nvSpPr>
        <p:spPr/>
        <p:txBody>
          <a:bodyPr/>
          <a:lstStyle/>
          <a:p>
            <a:fld id="{8E9EE351-9C70-4811-BBB3-EAD8C8631614}" type="slidenum">
              <a:rPr lang="en-US" smtClean="0"/>
              <a:t>8</a:t>
            </a:fld>
            <a:endParaRPr lang="en-US" dirty="0"/>
          </a:p>
        </p:txBody>
      </p:sp>
    </p:spTree>
    <p:extLst>
      <p:ext uri="{BB962C8B-B14F-4D97-AF65-F5344CB8AC3E}">
        <p14:creationId xmlns:p14="http://schemas.microsoft.com/office/powerpoint/2010/main" val="255620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So…</a:t>
            </a:r>
            <a:endParaRPr lang="en-US" sz="6600" dirty="0"/>
          </a:p>
        </p:txBody>
      </p:sp>
      <p:sp>
        <p:nvSpPr>
          <p:cNvPr id="3" name="Content Placeholder 2"/>
          <p:cNvSpPr>
            <a:spLocks noGrp="1"/>
          </p:cNvSpPr>
          <p:nvPr>
            <p:ph idx="1"/>
          </p:nvPr>
        </p:nvSpPr>
        <p:spPr/>
        <p:txBody>
          <a:bodyPr>
            <a:normAutofit/>
          </a:bodyPr>
          <a:lstStyle/>
          <a:p>
            <a:pPr marL="0" indent="0" algn="ctr">
              <a:buNone/>
            </a:pPr>
            <a:endParaRPr lang="en-US" sz="4800" dirty="0"/>
          </a:p>
          <a:p>
            <a:pPr marL="0" indent="0" algn="ctr">
              <a:buNone/>
            </a:pPr>
            <a:r>
              <a:rPr lang="en-US" sz="7200" dirty="0" smtClean="0"/>
              <a:t>You have been warned!</a:t>
            </a:r>
          </a:p>
          <a:p>
            <a:endParaRPr lang="en-US" sz="4800" dirty="0"/>
          </a:p>
        </p:txBody>
      </p:sp>
      <p:sp>
        <p:nvSpPr>
          <p:cNvPr id="4" name="Slide Number Placeholder 3"/>
          <p:cNvSpPr>
            <a:spLocks noGrp="1"/>
          </p:cNvSpPr>
          <p:nvPr>
            <p:ph type="sldNum" sz="quarter" idx="12"/>
          </p:nvPr>
        </p:nvSpPr>
        <p:spPr/>
        <p:txBody>
          <a:bodyPr/>
          <a:lstStyle/>
          <a:p>
            <a:fld id="{8E9EE351-9C70-4811-BBB3-EAD8C8631614}" type="slidenum">
              <a:rPr lang="en-US" smtClean="0"/>
              <a:t>9</a:t>
            </a:fld>
            <a:endParaRPr lang="en-US" dirty="0"/>
          </a:p>
        </p:txBody>
      </p:sp>
    </p:spTree>
    <p:extLst>
      <p:ext uri="{BB962C8B-B14F-4D97-AF65-F5344CB8AC3E}">
        <p14:creationId xmlns:p14="http://schemas.microsoft.com/office/powerpoint/2010/main" val="1414309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8975</TotalTime>
  <Words>2557</Words>
  <Application>Microsoft Office PowerPoint</Application>
  <PresentationFormat>On-screen Show (4:3)</PresentationFormat>
  <Paragraphs>396</Paragraphs>
  <Slides>73</Slides>
  <Notes>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The History of Protest Music  Class 1: Origins and the Folk Revival </vt:lpstr>
      <vt:lpstr>What is a protest song? </vt:lpstr>
      <vt:lpstr>So </vt:lpstr>
      <vt:lpstr>But</vt:lpstr>
      <vt:lpstr>Also </vt:lpstr>
      <vt:lpstr>PowerPoint Presentation</vt:lpstr>
      <vt:lpstr>PowerPoint Presentation</vt:lpstr>
      <vt:lpstr>Finally</vt:lpstr>
      <vt:lpstr>So…</vt:lpstr>
      <vt:lpstr>Billie Holiday</vt:lpstr>
      <vt:lpstr>Billie Holiday </vt:lpstr>
      <vt:lpstr>Billie Holiday </vt:lpstr>
      <vt:lpstr>Billie Holiday </vt:lpstr>
      <vt:lpstr>Strange Fruit</vt:lpstr>
      <vt:lpstr>Strange Fruit</vt:lpstr>
      <vt:lpstr>Abel Meeropol </vt:lpstr>
      <vt:lpstr>Abel Meeropol </vt:lpstr>
      <vt:lpstr>Strange Fruit </vt:lpstr>
      <vt:lpstr>Strange Fruit</vt:lpstr>
      <vt:lpstr>Strange Fruit</vt:lpstr>
      <vt:lpstr>Woody Guthrie</vt:lpstr>
      <vt:lpstr>Woody Guthrie </vt:lpstr>
      <vt:lpstr>Woody Guthrie </vt:lpstr>
      <vt:lpstr>Woody Guthrie </vt:lpstr>
      <vt:lpstr>Woody Guthrie </vt:lpstr>
      <vt:lpstr>This Land is Your Land </vt:lpstr>
      <vt:lpstr>This Land is Your Land </vt:lpstr>
      <vt:lpstr>This Land is Your Land </vt:lpstr>
      <vt:lpstr>This Land is Your Land </vt:lpstr>
      <vt:lpstr>Pete Seeger </vt:lpstr>
      <vt:lpstr>Pete Seeger </vt:lpstr>
      <vt:lpstr>Pete Seeger </vt:lpstr>
      <vt:lpstr>Pete Seeger </vt:lpstr>
      <vt:lpstr>Pete Seeger </vt:lpstr>
      <vt:lpstr>Pete Seeger </vt:lpstr>
      <vt:lpstr>PowerPoint Presentation</vt:lpstr>
      <vt:lpstr>Where have all the flowers gone? </vt:lpstr>
      <vt:lpstr>Where have all the flowers gone?</vt:lpstr>
      <vt:lpstr>Where have all the flowers gone?</vt:lpstr>
      <vt:lpstr>LTC (R) John Paul Vann (center) and staff in Vietnam when he essentially commanded II Corps</vt:lpstr>
      <vt:lpstr>The Hammer Song </vt:lpstr>
      <vt:lpstr>The Hammer Song </vt:lpstr>
      <vt:lpstr>The Hammer Song </vt:lpstr>
      <vt:lpstr>The Hammer Song </vt:lpstr>
      <vt:lpstr>The Hammer Song </vt:lpstr>
      <vt:lpstr>The Hammer Song </vt:lpstr>
      <vt:lpstr>Bob Dylan </vt:lpstr>
      <vt:lpstr>Bob Dylan </vt:lpstr>
      <vt:lpstr>Bob Dylan </vt:lpstr>
      <vt:lpstr>Blowing in the Wind </vt:lpstr>
      <vt:lpstr>Blowing in the Wind </vt:lpstr>
      <vt:lpstr>Blowing in the Wind</vt:lpstr>
      <vt:lpstr>Blowing in the Wind</vt:lpstr>
      <vt:lpstr>The Times They are a Changin’</vt:lpstr>
      <vt:lpstr>The Times They are a Changin’</vt:lpstr>
      <vt:lpstr>The Times they are a Changin’</vt:lpstr>
      <vt:lpstr>The Times they are a Changin’</vt:lpstr>
      <vt:lpstr>The Times they are a Changin’</vt:lpstr>
      <vt:lpstr>Masters of War </vt:lpstr>
      <vt:lpstr>Masters of War</vt:lpstr>
      <vt:lpstr>Masters of War </vt:lpstr>
      <vt:lpstr>Masters of War </vt:lpstr>
      <vt:lpstr>Barry McGuire </vt:lpstr>
      <vt:lpstr>Barry McGuire</vt:lpstr>
      <vt:lpstr>Barry McGuire</vt:lpstr>
      <vt:lpstr>Eve of Destruction </vt:lpstr>
      <vt:lpstr>Eve of Destruction</vt:lpstr>
      <vt:lpstr>Eve of Destruction </vt:lpstr>
      <vt:lpstr>Eve of Destruction </vt:lpstr>
      <vt:lpstr>Eve of Destruction </vt:lpstr>
      <vt:lpstr>Other songs </vt:lpstr>
      <vt:lpstr>Other songs </vt:lpstr>
      <vt:lpstr>Next Week</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Protest Music</dc:title>
  <dc:creator>Jim</dc:creator>
  <cp:lastModifiedBy>Jim</cp:lastModifiedBy>
  <cp:revision>86</cp:revision>
  <dcterms:created xsi:type="dcterms:W3CDTF">2016-06-29T20:59:35Z</dcterms:created>
  <dcterms:modified xsi:type="dcterms:W3CDTF">2017-12-25T22:32:59Z</dcterms:modified>
</cp:coreProperties>
</file>