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436" r:id="rId3"/>
    <p:sldId id="517" r:id="rId4"/>
    <p:sldId id="437" r:id="rId5"/>
    <p:sldId id="531" r:id="rId6"/>
    <p:sldId id="532" r:id="rId7"/>
    <p:sldId id="533" r:id="rId8"/>
    <p:sldId id="530" r:id="rId9"/>
    <p:sldId id="464" r:id="rId10"/>
    <p:sldId id="534" r:id="rId11"/>
    <p:sldId id="535" r:id="rId12"/>
    <p:sldId id="536" r:id="rId13"/>
    <p:sldId id="537" r:id="rId14"/>
    <p:sldId id="560" r:id="rId15"/>
    <p:sldId id="561" r:id="rId16"/>
    <p:sldId id="562" r:id="rId17"/>
    <p:sldId id="563" r:id="rId18"/>
    <p:sldId id="539" r:id="rId19"/>
    <p:sldId id="540" r:id="rId20"/>
    <p:sldId id="541" r:id="rId21"/>
    <p:sldId id="542" r:id="rId22"/>
    <p:sldId id="543" r:id="rId23"/>
    <p:sldId id="567" r:id="rId24"/>
    <p:sldId id="544" r:id="rId25"/>
    <p:sldId id="545" r:id="rId26"/>
    <p:sldId id="579" r:id="rId27"/>
    <p:sldId id="580" r:id="rId28"/>
    <p:sldId id="581" r:id="rId29"/>
    <p:sldId id="582" r:id="rId30"/>
    <p:sldId id="549" r:id="rId31"/>
    <p:sldId id="441" r:id="rId32"/>
    <p:sldId id="550" r:id="rId33"/>
    <p:sldId id="448" r:id="rId34"/>
    <p:sldId id="566" r:id="rId35"/>
    <p:sldId id="552" r:id="rId36"/>
    <p:sldId id="554" r:id="rId37"/>
    <p:sldId id="564" r:id="rId38"/>
    <p:sldId id="569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55" r:id="rId47"/>
    <p:sldId id="556" r:id="rId48"/>
    <p:sldId id="557" r:id="rId49"/>
    <p:sldId id="558" r:id="rId50"/>
    <p:sldId id="455" r:id="rId51"/>
    <p:sldId id="459" r:id="rId52"/>
    <p:sldId id="460" r:id="rId53"/>
    <p:sldId id="519" r:id="rId54"/>
    <p:sldId id="568" r:id="rId55"/>
    <p:sldId id="520" r:id="rId56"/>
    <p:sldId id="578" r:id="rId57"/>
    <p:sldId id="526" r:id="rId58"/>
    <p:sldId id="461" r:id="rId59"/>
    <p:sldId id="527" r:id="rId60"/>
    <p:sldId id="528" r:id="rId61"/>
    <p:sldId id="468" r:id="rId62"/>
    <p:sldId id="521" r:id="rId63"/>
    <p:sldId id="522" r:id="rId64"/>
    <p:sldId id="523" r:id="rId65"/>
    <p:sldId id="524" r:id="rId66"/>
    <p:sldId id="525" r:id="rId67"/>
    <p:sldId id="529" r:id="rId68"/>
    <p:sldId id="547" r:id="rId69"/>
    <p:sldId id="548" r:id="rId70"/>
    <p:sldId id="58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2" autoAdjust="0"/>
  </p:normalViewPr>
  <p:slideViewPr>
    <p:cSldViewPr>
      <p:cViewPr>
        <p:scale>
          <a:sx n="75" d="100"/>
          <a:sy n="75" d="100"/>
        </p:scale>
        <p:origin x="-123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C259-D182-4231-B87B-FC24F4111610}" type="datetimeFigureOut">
              <a:rPr lang="en-US" smtClean="0"/>
              <a:t>8/26/2018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BF33-56BE-4C28-8EAD-20B06D06A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2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ED78-D924-4E5F-B687-CF12C5727F3C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0BD-F76A-49C0-BE66-F4F5B3AF7551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6FF4-D2BA-40B5-B9CB-BC74C9C87D93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FD61-94B7-4246-8A0C-E25B3F665A69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CB3E-140A-4545-932E-70255DC4FDC0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0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7B8-429C-442E-A811-D95B4362E327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75BE-9989-4AE6-87E9-3CE67CD6A0D9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D765-1C76-4283-BB48-9A02E947386A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0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E9ED-7561-4CCA-B4F8-561951A39288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B4EE-3162-43A4-B04C-324F57662093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14B8-2121-4304-AA5F-50CFC17A25CE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2A22A-03E8-4BC3-9414-B46D6F90E6C2}" type="datetime1">
              <a:rPr lang="en-US" smtClean="0"/>
              <a:t>8/26/2018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54E9-9C4B-422C-AC90-F1C61A9AE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jnorton.com/Lincoln.html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jnorton.com/LincolnDiscussionSymposium/forum-5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e_s-zoMkE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I-k593OFtM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Juv0x1wEo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4-KfGVsx_8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UjG1HSSaG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Lincoln Assassination:</a:t>
            </a:r>
            <a:br>
              <a:rPr lang="en-US" dirty="0" smtClean="0"/>
            </a:br>
            <a:r>
              <a:rPr lang="en-US" dirty="0" smtClean="0"/>
              <a:t>Facts, Fiction and Frankly Craziness</a:t>
            </a:r>
            <a:br>
              <a:rPr lang="en-US" dirty="0" smtClean="0"/>
            </a:br>
            <a:r>
              <a:rPr lang="en-US" dirty="0" smtClean="0"/>
              <a:t>Class 4: The Lincoln Assassination in Culture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Jim Dunphy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dunphyjj@aol.com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Lincoln Assassination Encyclopedia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237831" cy="42378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one book to have next to you while you are reading any of the other assassination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Copiously illustrated, all of the major (and a lot of the minor) characters in the story are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Only drawback – very limited before and after information about the people discussed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Of course, if there were, the book might have reach a thousand pages.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Lincoln Murder Conspiracies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400"/>
            <a:ext cx="4737100" cy="47371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Effectively debunks all of the nonsense we discussed in Class 3, particularly the Stanton conspiracy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Well organized and an easy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Although over 30 years old, remains the final word on the subject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American Brutus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475831" cy="34758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Kauffman is one of the leading scholars of the assassination (and who I met while he was leading a Surratt Society Booth escape tour)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 many new revelations in this book, but deep in color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Kauffman sees Booth as a master manipulator – which does not exonerate the other conspirators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Fortune’s Fool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390231" cy="43902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Alford is a Professor of History at NVCC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His biography is probably the last word on a person who only lived to be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depth review of his acting career, which often gets short shrift in studies of the assassination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Winner and finalist for a number of book awards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Assassin’s Accomplice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7" y="823119"/>
            <a:ext cx="3114675" cy="475297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Used as the basis for the movie </a:t>
            </a:r>
            <a:r>
              <a:rPr lang="en-US" sz="2000" i="1" dirty="0" smtClean="0"/>
              <a:t>The Conspirator </a:t>
            </a:r>
            <a:r>
              <a:rPr lang="en-US" sz="2000" dirty="0" smtClean="0"/>
              <a:t>(more about that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Looks at the assassination through the lens of Mary Surratt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Conclusion is that Mary Surratt was actively involved in the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it is less definitive that she deserved execution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Alias Paine 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Ownsbey has created, in the absence of any other biography, what will probably be the last word on Lewis Powell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While she does have a good deal of documentation, she does have to resort to conjecture on someone who, but for his part in the assassination, would have been long forgotten about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323431" cy="3323431"/>
          </a:xfrm>
        </p:spPr>
      </p:pic>
    </p:spTree>
    <p:extLst>
      <p:ext uri="{BB962C8B-B14F-4D97-AF65-F5344CB8AC3E}">
        <p14:creationId xmlns:p14="http://schemas.microsoft.com/office/powerpoint/2010/main" val="30762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 Name is Still Mudd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Edward Steers, one of the foremost Lincoln assassination writers (see below) clearly refutes the “innocent doctor”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670300" cy="3670300"/>
          </a:xfrm>
        </p:spPr>
      </p:pic>
    </p:spTree>
    <p:extLst>
      <p:ext uri="{BB962C8B-B14F-4D97-AF65-F5344CB8AC3E}">
        <p14:creationId xmlns:p14="http://schemas.microsoft.com/office/powerpoint/2010/main" val="8852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 Name is Still Mudd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Steers concludes that Mudd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Knew Booth and was involved in the kidnap plot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Could not have failed to recognize him on the night of April 14-15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While might not have known of the assassination at that time, clearly did before Booth left and then lied to authorities to give Booth a head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Thus, Steers finds that Mudd’s conviction was appropriate.  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670300" cy="3670300"/>
          </a:xfrm>
        </p:spPr>
      </p:pic>
    </p:spTree>
    <p:extLst>
      <p:ext uri="{BB962C8B-B14F-4D97-AF65-F5344CB8AC3E}">
        <p14:creationId xmlns:p14="http://schemas.microsoft.com/office/powerpoint/2010/main" val="835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Chasing Lincoln’s Killer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365500" cy="33655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Young adult version of </a:t>
            </a:r>
            <a:r>
              <a:rPr lang="en-US" sz="3600" i="1" dirty="0" smtClean="0"/>
              <a:t>Manhunt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Good first book on the Lincoln Assassination for tweens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Day Lincoln Was Shot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670300" cy="36703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By far the oldest book on the list – originally published in 1955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Bishop was a newspaper reporter, and literally goes hour by hour on April 14, 1865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what and when than how and why.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This class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Books – fiction and non fiction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Movies/TV shows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 smtClean="0">
                <a:solidFill>
                  <a:schemeClr val="tx1"/>
                </a:solidFill>
              </a:rPr>
              <a:t>Comic books (?)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on the Moon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517900" cy="35179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Steers, along with Swanson and Kauffman, are probably the leading contemporary writers on the Lincoln assassination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Written before </a:t>
            </a:r>
            <a:r>
              <a:rPr lang="en-US" sz="2000" i="1" dirty="0" smtClean="0"/>
              <a:t>Manhunt</a:t>
            </a:r>
            <a:r>
              <a:rPr lang="en-US" sz="2000" dirty="0" smtClean="0"/>
              <a:t> and </a:t>
            </a:r>
            <a:r>
              <a:rPr lang="en-US" sz="2000" i="1" dirty="0" smtClean="0"/>
              <a:t>American Brutus, </a:t>
            </a:r>
            <a:r>
              <a:rPr lang="en-US" sz="2000" dirty="0" smtClean="0"/>
              <a:t>debunks some of the more out there conspiracy theories.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on Mudd and the Confederate activity in MD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Come Retribution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90600"/>
            <a:ext cx="5041900" cy="50419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This volume revives the Confederate grand conspiracy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It does prove that Booth was working with the Confederate Secret Service in Canada on the kidnap plot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While there were interactions after the kidnap plot collapsed, the connection between the Confederates and the assassination still falls in the not proven category.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Backstage at the Lincoln Assassination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66431" cy="44664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 excellent introduction to the general world of theater in the mid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 and the events at Ford’s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All of the principal characters – Keene, Hawk, Spangler are here, along with the Ford brothers and countless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One finishes the book with an excellent understanding of how theater worked, and why Booth plotted the assassination for a theater.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Lincoln Assassination Riddle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series of essays about different aspects of the assassination, manhunt and trial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Presupposes a basic knowledge of the assassination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of the materials on the limitations of the defendants to testify in their trial came from here.  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552031" cy="3552031"/>
          </a:xfrm>
        </p:spPr>
      </p:pic>
    </p:spTree>
    <p:extLst>
      <p:ext uri="{BB962C8B-B14F-4D97-AF65-F5344CB8AC3E}">
        <p14:creationId xmlns:p14="http://schemas.microsoft.com/office/powerpoint/2010/main" val="23004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Assassination Vacation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314031" cy="43140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Last of the legitimate books – put here for a reason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Plot is the author (along with her sister and nephew) visit sites from, among others, the Lincoln, Garfield, McKinley and Kennedy assassinations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If you were going to bring one Lincoln assassination book to the beach, this would be the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Vowell has written a number of other books about American History which are all recommended.  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Lincoln Conspiracy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399631" cy="33996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last book in this presentation and in actual historical usefulness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 noted in Class 3, tried to revive the Stanton theory, only to put a final stake in its heart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Useful reading only to show what bad history looks like.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001000" cy="1219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the digitally inclined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629400" cy="36576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In this day and age, books are not the only source of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There are a gazillion websites out there with information about the Lincoln Assassination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Let’s look at the best of the best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11620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Boothie</a:t>
            </a:r>
            <a:r>
              <a:rPr lang="en-US" sz="3200" dirty="0" smtClean="0"/>
              <a:t> Barn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Run by a local husband/wife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Dave Taylor is a local elementary school teacher and tour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His wife Kate is a docent at the </a:t>
            </a:r>
            <a:r>
              <a:rPr lang="en-US" sz="2400" dirty="0" err="1" smtClean="0"/>
              <a:t>Mudd</a:t>
            </a:r>
            <a:r>
              <a:rPr lang="en-US" sz="2400" dirty="0" smtClean="0"/>
              <a:t> House (where they had their reception!)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be reached </a:t>
            </a:r>
            <a:r>
              <a:rPr lang="en-US" sz="2400" smtClean="0"/>
              <a:t>at boothiebarn.com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199481"/>
            <a:ext cx="5111750" cy="2000250"/>
          </a:xfrm>
        </p:spPr>
      </p:pic>
    </p:spTree>
    <p:extLst>
      <p:ext uri="{BB962C8B-B14F-4D97-AF65-F5344CB8AC3E}">
        <p14:creationId xmlns:p14="http://schemas.microsoft.com/office/powerpoint/2010/main" val="27455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229600" cy="990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Roger J Norton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239000" cy="40386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are two site Norton runs – the first is a more traditional historical research 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 is a general Lincoln and one specifically on the assassination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Reached at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rogerjnorton.com/Lincoln.html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229600" cy="990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Roger J Norton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7239000" cy="40386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 second is a discussion forum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Again, there are general Lincoln forums and one specifically on the assassination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Reached at </a:t>
            </a:r>
            <a:r>
              <a:rPr lang="en-US" sz="3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3600" dirty="0" smtClean="0">
                <a:solidFill>
                  <a:schemeClr val="tx1"/>
                </a:solidFill>
                <a:hlinkClick r:id="rId2"/>
              </a:rPr>
              <a:t>rogerjnorton.com/LincolnDiscussionSymposium/forum-5.html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Books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5400" dirty="0" smtClean="0">
                <a:solidFill>
                  <a:schemeClr val="tx1"/>
                </a:solidFill>
              </a:rPr>
              <a:t>Make sure you picked up the bibliography available as a handout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Movies/TV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48208"/>
            <a:ext cx="3886200" cy="31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Birth of a Nation (1915)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43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earliest depiction of the assassination in 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Check out how Booth is portrayed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Typical of silent movies, the scenery chewing is astonishing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 course, Birth is better known for its virulent racism than for its portrayal of the assassination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3581400" cy="54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Birth of a Nation – Assassination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3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429000"/>
            <a:ext cx="533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www.youtube.com/watch?v=JOe_s-zoMkE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74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Birth of a Nation (1915)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 surprisingly, given Griffith’s background in theater, the action on stage is historically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Lord Dundreary is correctly portrayed with his whiskers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action on stage is correct – Asa Trenchard saying…..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132138" cy="2553510"/>
          </a:xfrm>
        </p:spPr>
      </p:pic>
    </p:spTree>
    <p:extLst>
      <p:ext uri="{BB962C8B-B14F-4D97-AF65-F5344CB8AC3E}">
        <p14:creationId xmlns:p14="http://schemas.microsoft.com/office/powerpoint/2010/main" val="41758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Conspirator (2010)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2508250" cy="369346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will be showing two extended scenes from this movie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First, the assassination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Second, the hanging of the conspirators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These scenes, helped by among others, the Surratt Society, are probably the most realistic and historically accurate examples of the events 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Conspirator – </a:t>
            </a:r>
            <a:br>
              <a:rPr lang="en-US" dirty="0" smtClean="0"/>
            </a:br>
            <a:r>
              <a:rPr lang="en-US" dirty="0" smtClean="0"/>
              <a:t>The Assassination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www.youtube.com/watch?v=VI-k593OFtM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Conspirator – </a:t>
            </a:r>
            <a:br>
              <a:rPr lang="en-US" dirty="0" smtClean="0"/>
            </a:br>
            <a:r>
              <a:rPr lang="en-US" dirty="0" smtClean="0"/>
              <a:t>The Executions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www.youtube.com/watch?v=wDJuv0x1wEo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Dr. Mudd Movies – </a:t>
            </a:r>
            <a:r>
              <a:rPr lang="en-US" sz="3200" i="1" dirty="0" smtClean="0"/>
              <a:t>Shark Island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There are also a number of movies on Dr. Mudd, all of which are sympathetic (and I would argue wrong) on the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The first was the 1936 film </a:t>
            </a:r>
            <a:r>
              <a:rPr lang="en-US" sz="1900" i="1" dirty="0" smtClean="0"/>
              <a:t>The Prisoner of Shark Island, </a:t>
            </a:r>
            <a:r>
              <a:rPr lang="en-US" sz="1900" dirty="0" smtClean="0"/>
              <a:t>starring Warner Baxter as Dr. Mudd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Not surprising the slant of the movie, since it was based on </a:t>
            </a:r>
            <a:r>
              <a:rPr lang="en-US" sz="1900" i="1" dirty="0" smtClean="0"/>
              <a:t>The Life of Dr. Mudd, </a:t>
            </a:r>
            <a:r>
              <a:rPr lang="en-US" sz="1900" dirty="0" smtClean="0"/>
              <a:t>by Nettie Mudd Monroe, the Dr.’s daughter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3910506" cy="30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/>
              <a:t>Shark Island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67836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Starring Warner Baxter and Dr. Mudd and Gloria Stuart as his wife (what 1997 role would she be most remembered for?)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title card, to the tune of “Maryland, My Maryland” stated </a:t>
            </a:r>
          </a:p>
          <a:p>
            <a:r>
              <a:rPr lang="en-US" sz="2400" i="1" dirty="0" smtClean="0"/>
              <a:t>As a nation we must acknowledge the injustice visited on one of the most unselfish and courageous men in </a:t>
            </a:r>
            <a:r>
              <a:rPr lang="en-US" sz="2400" i="1" smtClean="0"/>
              <a:t>American history</a:t>
            </a: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And signed by George Radcliffe, US Senator from MD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87500"/>
            <a:ext cx="3910506" cy="30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/>
              <a:t>Shark Island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495800" cy="4754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origin of the movie was when Darryl Zanuck read an article about the restoration of Ft. Jefferson, and asked writer Nunnally Johnson (r) if there was a picture there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Johnson read Lloyd Lewis’ </a:t>
            </a:r>
            <a:r>
              <a:rPr lang="en-US" sz="2800" i="1" dirty="0" smtClean="0"/>
              <a:t>Myths after Lincoln, </a:t>
            </a:r>
            <a:r>
              <a:rPr lang="en-US" sz="2800" dirty="0" smtClean="0"/>
              <a:t>and fixed on the Dr. Mudd story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57236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– fiction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333716" cy="2986881"/>
          </a:xfrm>
        </p:spPr>
      </p:pic>
    </p:spTree>
    <p:extLst>
      <p:ext uri="{BB962C8B-B14F-4D97-AF65-F5344CB8AC3E}">
        <p14:creationId xmlns:p14="http://schemas.microsoft.com/office/powerpoint/2010/main" val="22451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/>
              <a:t>Shark Island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495800" cy="4754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Johnson would later state:</a:t>
            </a:r>
          </a:p>
          <a:p>
            <a:r>
              <a:rPr lang="en-US" sz="3200" i="1" dirty="0" smtClean="0"/>
              <a:t>It was 50/50 whether Mudd was innocent or guilty, so I went with innocent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Speaking as a screenwriter, and not a historian! </a:t>
            </a:r>
            <a:endParaRPr lang="en-US" sz="3200" dirty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257236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/>
              <a:t>Shark Island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495800" cy="4754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1938, two years after the movie came out, it was turned into a radio play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Starring Gary Cooper as Dr. Mudd and Fay Wray (yes, that Fay Wray) as Mrs. Mudd </a:t>
            </a:r>
            <a:endParaRPr lang="en-US" sz="3200" dirty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2362200" cy="35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/>
              <a:t>Shark Island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495800" cy="4754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Since it was live radio, mistakes could not be corrected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So when Coop referred to Booth as Lincoln’s “assistant” not “assassin” that is what the radio audience heard.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2362200" cy="35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 smtClean="0"/>
              <a:t>Laramie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495800" cy="4754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1962, on the TV program </a:t>
            </a:r>
            <a:r>
              <a:rPr lang="en-US" sz="3200" i="1" dirty="0" smtClean="0"/>
              <a:t>Laramie</a:t>
            </a:r>
            <a:r>
              <a:rPr lang="en-US" sz="3200" dirty="0" smtClean="0"/>
              <a:t>, Dr. Mudd made another appearance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Played by Lew Ayres, the plot was Dr. Mudd moves west to start a new life (nope) and ends up treating a ranchers son, amputating an arm to save his life (nope again)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68649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Dr. Mudd Movies – </a:t>
            </a:r>
            <a:r>
              <a:rPr lang="en-US" sz="3200" i="1" dirty="0" smtClean="0"/>
              <a:t>Laramie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4400" y="914400"/>
            <a:ext cx="3962400" cy="5211763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495800" cy="4754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a coincidence only possible in TV, the father is the Union officer who arrested Mudd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He and his cronies are about to hang Mudd when the good guys arrive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saved Mudd plans to move on to SF (nope, nope and nope!)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68649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Mudd Movies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953000" cy="46783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40+ years later, in 1980, Dennis Weaver starred in </a:t>
            </a:r>
            <a:r>
              <a:rPr lang="en-US" sz="2500" i="1" dirty="0" smtClean="0"/>
              <a:t>The Ordeal of Dr. Mudd </a:t>
            </a:r>
            <a:r>
              <a:rPr lang="en-US" sz="2500" dirty="0" smtClean="0"/>
              <a:t>(and you can guess from the title the slant of the movie)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The plot is that Dr. Mudd was only a simple country doctor doing his duty to an unknown patient, and was then railroaded into prison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The title card states “What you are about to see is a true story.”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NOT!  </a:t>
            </a:r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71500"/>
            <a:ext cx="2819400" cy="53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9600" dirty="0" smtClean="0">
                <a:solidFill>
                  <a:schemeClr val="tx1"/>
                </a:solidFill>
              </a:rPr>
              <a:t>Television </a:t>
            </a: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Twilight Zone – Season 2</a:t>
            </a:r>
            <a:br>
              <a:rPr lang="en-US" sz="2800" dirty="0" smtClean="0"/>
            </a:br>
            <a:r>
              <a:rPr lang="en-US" sz="2800" i="1" dirty="0" smtClean="0"/>
              <a:t>Back There 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Peter Corrigan, a college professor, gets into a discussion about whether events could be changed if time travel were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He soon finds himself in DC on April 14, 1865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Trying to warn people of the attempt on Lincoln’s life, he is arrested as a drunk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He is bailed out by a Mr. Wellington, who as he leaves Corrigan, drops a handkerchief with the initials JWB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And then…….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081953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Twilight Zone – Season 2</a:t>
            </a:r>
            <a:br>
              <a:rPr lang="en-US" sz="2800" dirty="0" smtClean="0"/>
            </a:br>
            <a:r>
              <a:rPr lang="en-US" sz="2800" i="1" dirty="0" smtClean="0"/>
              <a:t>Back There 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914400" y="1752600"/>
            <a:ext cx="77724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4000" dirty="0" smtClean="0"/>
              <a:t>After his time travel, where then does Professor Corrigan (aka Russell Johnson) travel?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35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Timeless – Season 1</a:t>
            </a:r>
            <a:br>
              <a:rPr lang="en-US" sz="2400" dirty="0" smtClean="0"/>
            </a:br>
            <a:r>
              <a:rPr lang="en-US" sz="2400" dirty="0" smtClean="0"/>
              <a:t>The Assassination of Abraham Lincoln 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The time travelers return to April 1865 to find the bad guy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Only to find the bad guy has teamed up with John Wilkes Booth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They can’t stop the assassination – but do they change history anyhow?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49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172392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Hanging Mary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12" y="823119"/>
            <a:ext cx="3171825" cy="47529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Fictional account of Mary Surratt, told through the eyes of a fictional boarder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Come away with the idea that the Surratt boarding house was the HQ of the plot, but Mary’s guilt is a little more problematic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there is a villain in the piece, it is her son John for abandoning her.  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Comics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859122" cy="2767806"/>
          </a:xfrm>
        </p:spPr>
      </p:pic>
    </p:spTree>
    <p:extLst>
      <p:ext uri="{BB962C8B-B14F-4D97-AF65-F5344CB8AC3E}">
        <p14:creationId xmlns:p14="http://schemas.microsoft.com/office/powerpoint/2010/main" val="39421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1219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Comics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324600" cy="3962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Comics have provided both a illustrated version of the assassination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And a fantastical version with superheroes from both DC and Marvel involved with the assassination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 we have facts, fiction and (very much) frankly craziness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Graphic Library – </a:t>
            </a:r>
            <a:br>
              <a:rPr lang="en-US" sz="3600" dirty="0" smtClean="0"/>
            </a:br>
            <a:r>
              <a:rPr lang="en-US" sz="3600" dirty="0" smtClean="0"/>
              <a:t>The Assassination of Abraham Lincoln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7400"/>
            <a:ext cx="2639080" cy="349170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Treasury of Victorian Murder– </a:t>
            </a:r>
            <a:br>
              <a:rPr lang="en-US" sz="3600" dirty="0" smtClean="0"/>
            </a:br>
            <a:r>
              <a:rPr lang="en-US" sz="3600" dirty="0" smtClean="0"/>
              <a:t>The Murder of Abraham Lincoln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743200" cy="3977641"/>
          </a:xfrm>
        </p:spPr>
      </p:pic>
    </p:spTree>
    <p:extLst>
      <p:ext uri="{BB962C8B-B14F-4D97-AF65-F5344CB8AC3E}">
        <p14:creationId xmlns:p14="http://schemas.microsoft.com/office/powerpoint/2010/main" val="34438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With Malice Towards One </a:t>
            </a:r>
            <a:br>
              <a:rPr lang="en-US" sz="3600" dirty="0" smtClean="0"/>
            </a:br>
            <a:r>
              <a:rPr lang="en-US" sz="3600" dirty="0" smtClean="0"/>
              <a:t>Detailed graphic novel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257550" cy="4205201"/>
          </a:xfrm>
        </p:spPr>
      </p:pic>
    </p:spTree>
    <p:extLst>
      <p:ext uri="{BB962C8B-B14F-4D97-AF65-F5344CB8AC3E}">
        <p14:creationId xmlns:p14="http://schemas.microsoft.com/office/powerpoint/2010/main" val="16007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Treasure Chest of Fun and Fact – </a:t>
            </a:r>
            <a:br>
              <a:rPr lang="en-US" sz="3600" dirty="0" smtClean="0"/>
            </a:br>
            <a:r>
              <a:rPr lang="en-US" sz="3600" dirty="0" smtClean="0"/>
              <a:t>JFK/Lincoln parallels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57" y="1600200"/>
            <a:ext cx="3035485" cy="4525963"/>
          </a:xfrm>
        </p:spPr>
      </p:pic>
    </p:spTree>
    <p:extLst>
      <p:ext uri="{BB962C8B-B14F-4D97-AF65-F5344CB8AC3E}">
        <p14:creationId xmlns:p14="http://schemas.microsoft.com/office/powerpoint/2010/main" val="33520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Treasure Chest of Fun and Fact –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was a magazine that was put out by the Catholic Bishops of America</a:t>
            </a:r>
          </a:p>
          <a:p>
            <a:r>
              <a:rPr lang="en-US" sz="3600" dirty="0" smtClean="0"/>
              <a:t>In a later issue, they told the story of the Catholic Dr. Mudd</a:t>
            </a:r>
          </a:p>
          <a:p>
            <a:r>
              <a:rPr lang="en-US" sz="3600" dirty="0" smtClean="0"/>
              <a:t>Any guesses as to their take on Dr. </a:t>
            </a:r>
            <a:r>
              <a:rPr lang="en-US" sz="3600" dirty="0" err="1" smtClean="0"/>
              <a:t>Mudd’s</a:t>
            </a:r>
            <a:r>
              <a:rPr lang="en-US" sz="3600" dirty="0" smtClean="0"/>
              <a:t> guilt or innocence?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3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Biography of JW Booth – obviously leading up to the assassination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28" y="1600200"/>
            <a:ext cx="3125743" cy="4525963"/>
          </a:xfrm>
        </p:spPr>
      </p:pic>
    </p:spTree>
    <p:extLst>
      <p:ext uri="{BB962C8B-B14F-4D97-AF65-F5344CB8AC3E}">
        <p14:creationId xmlns:p14="http://schemas.microsoft.com/office/powerpoint/2010/main" val="7665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1219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To Transition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324600" cy="39624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First, as we enter the world of fiction, HORROR!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why of the assassination – </a:t>
            </a:r>
            <a:br>
              <a:rPr lang="en-US" sz="3600" dirty="0" smtClean="0"/>
            </a:br>
            <a:r>
              <a:rPr lang="en-US" sz="3600" dirty="0" smtClean="0"/>
              <a:t>JW Booth born with a crimson claw!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1"/>
            <a:ext cx="4026496" cy="54737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Impeachment of Abraham Lincoln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390231" cy="439023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“</a:t>
            </a:r>
            <a:r>
              <a:rPr lang="en-US" sz="2000" dirty="0" smtClean="0"/>
              <a:t>What if” book in which Lincoln survives the assassination attempt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His “let ‘em up easy” philosophy comes into conflict with the Radical Republicans (in a way like Andrew Johnson’s)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 a result, he ends up being impeached, and the result is….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(I guess you’ll have to read the book)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848600" cy="1219199"/>
          </a:xfrm>
        </p:spPr>
        <p:txBody>
          <a:bodyPr>
            <a:noAutofit/>
          </a:bodyPr>
          <a:lstStyle/>
          <a:p>
            <a:r>
              <a:rPr lang="en-US" sz="3600" dirty="0" smtClean="0"/>
              <a:t>And now….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324600" cy="39624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We leave the realm of facts (well, at least mostly facts) and end up in the realm of SUPERHEROES!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Lincoln won the </a:t>
            </a:r>
            <a:br>
              <a:rPr lang="en-US" sz="3600" dirty="0" smtClean="0"/>
            </a:br>
            <a:r>
              <a:rPr lang="en-US" sz="3600" dirty="0" smtClean="0"/>
              <a:t>Battle of Gettysburg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61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2719508" cy="4139031"/>
          </a:xfrm>
        </p:spPr>
      </p:pic>
    </p:spTree>
    <p:extLst>
      <p:ext uri="{BB962C8B-B14F-4D97-AF65-F5344CB8AC3E}">
        <p14:creationId xmlns:p14="http://schemas.microsoft.com/office/powerpoint/2010/main" val="3066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Jimmy Olsen goes back in time and </a:t>
            </a:r>
            <a:br>
              <a:rPr lang="en-US" sz="3600" dirty="0" smtClean="0"/>
            </a:br>
            <a:r>
              <a:rPr lang="en-US" sz="3600" dirty="0" smtClean="0"/>
              <a:t>sleeps through the assassination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3276600" cy="4864021"/>
          </a:xfrm>
        </p:spPr>
      </p:pic>
    </p:spTree>
    <p:extLst>
      <p:ext uri="{BB962C8B-B14F-4D97-AF65-F5344CB8AC3E}">
        <p14:creationId xmlns:p14="http://schemas.microsoft.com/office/powerpoint/2010/main" val="2906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Superman saves Lincoln</a:t>
            </a:r>
            <a:br>
              <a:rPr lang="en-US" sz="3600" dirty="0" smtClean="0"/>
            </a:br>
            <a:r>
              <a:rPr lang="en-US" sz="3600" dirty="0" smtClean="0"/>
              <a:t>(but only in a parallel universe!)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63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4419600" cy="3518089"/>
          </a:xfrm>
        </p:spPr>
      </p:pic>
    </p:spTree>
    <p:extLst>
      <p:ext uri="{BB962C8B-B14F-4D97-AF65-F5344CB8AC3E}">
        <p14:creationId xmlns:p14="http://schemas.microsoft.com/office/powerpoint/2010/main" val="3693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Superman tries again!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43398"/>
            <a:ext cx="6096000" cy="4308375"/>
          </a:xfrm>
        </p:spPr>
      </p:pic>
    </p:spTree>
    <p:extLst>
      <p:ext uri="{BB962C8B-B14F-4D97-AF65-F5344CB8AC3E}">
        <p14:creationId xmlns:p14="http://schemas.microsoft.com/office/powerpoint/2010/main" val="3250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actor (playing the wrong role)</a:t>
            </a:r>
            <a:br>
              <a:rPr lang="en-US" sz="3600" dirty="0" smtClean="0"/>
            </a:br>
            <a:r>
              <a:rPr lang="en-US" sz="3600" dirty="0" smtClean="0"/>
              <a:t>goes back in time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65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66" y="1600200"/>
            <a:ext cx="3126267" cy="4525963"/>
          </a:xfrm>
        </p:spPr>
      </p:pic>
    </p:spTree>
    <p:extLst>
      <p:ext uri="{BB962C8B-B14F-4D97-AF65-F5344CB8AC3E}">
        <p14:creationId xmlns:p14="http://schemas.microsoft.com/office/powerpoint/2010/main" val="1666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Flash finds out Lincoln has been assassinated (in 2971)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88" y="1600200"/>
            <a:ext cx="3044624" cy="4525963"/>
          </a:xfrm>
        </p:spPr>
      </p:pic>
    </p:spTree>
    <p:extLst>
      <p:ext uri="{BB962C8B-B14F-4D97-AF65-F5344CB8AC3E}">
        <p14:creationId xmlns:p14="http://schemas.microsoft.com/office/powerpoint/2010/main" val="40115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Scalphunter prevents the assassination – and thwarts Stanton!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67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66056"/>
            <a:ext cx="3930128" cy="5391944"/>
          </a:xfrm>
        </p:spPr>
      </p:pic>
    </p:spTree>
    <p:extLst>
      <p:ext uri="{BB962C8B-B14F-4D97-AF65-F5344CB8AC3E}">
        <p14:creationId xmlns:p14="http://schemas.microsoft.com/office/powerpoint/2010/main" val="22321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Well, maybe the assassination was justified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www.youtube.com/watch?v=o4-KfGVsx_8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And as the grand finale – Batman (with an assist from Lincoln himself) thwart Booth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69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www.youtube.com/watch?v=bUjG1HSSaGI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Henry and Clara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85431" cy="408543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Story of MAJ Rathbone and Clara Harris through their childhood and married life, with emphasis on the events of April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Mallon makes the case that Rathbone was suffering from a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century version of PTSD, both from the war and the assassination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 a large extent, their lives were “stranger than fiction” so the novel reads like a novel, even when true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Don’t forget!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70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Save the date: May 10, 2019</a:t>
            </a:r>
          </a:p>
          <a:p>
            <a:r>
              <a:rPr lang="en-US" dirty="0" smtClean="0"/>
              <a:t>OLLI Lincoln Assassination Field Trip </a:t>
            </a:r>
          </a:p>
          <a:p>
            <a:r>
              <a:rPr lang="en-US" dirty="0" smtClean="0"/>
              <a:t>Head to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Ford’s Theater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House where Lincoln </a:t>
            </a:r>
            <a:r>
              <a:rPr lang="en-US" dirty="0" smtClean="0"/>
              <a:t>died/Center for Education </a:t>
            </a:r>
            <a:r>
              <a:rPr lang="en-US" smtClean="0"/>
              <a:t>and Leadership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Lunch at Lincoln’s favorite burger joint, the Hard Rock café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Books – non fiction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77000" cy="42672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2919499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Manhunt 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161631" cy="41616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Probably the best single volume on the assassination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While mainly concerned with the escape and pursuit, does go into the assassination itself.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easy read – as compared to other books which tend to be academic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754E9-9C4B-422C-AC90-F1C61A9AE5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56817</TotalTime>
  <Words>2441</Words>
  <Application>Microsoft Office PowerPoint</Application>
  <PresentationFormat>On-screen Show (4:3)</PresentationFormat>
  <Paragraphs>324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The Lincoln Assassination: Facts, Fiction and Frankly Craziness Class 4: The Lincoln Assassination in Culture  </vt:lpstr>
      <vt:lpstr>This class </vt:lpstr>
      <vt:lpstr>Books </vt:lpstr>
      <vt:lpstr>Books – fiction </vt:lpstr>
      <vt:lpstr>Hanging Mary</vt:lpstr>
      <vt:lpstr>The Impeachment of Abraham Lincoln</vt:lpstr>
      <vt:lpstr>Henry and Clara</vt:lpstr>
      <vt:lpstr>Books – non fiction </vt:lpstr>
      <vt:lpstr>Manhunt </vt:lpstr>
      <vt:lpstr>The Lincoln Assassination Encyclopedia </vt:lpstr>
      <vt:lpstr>Lincoln Murder Conspiracies </vt:lpstr>
      <vt:lpstr>American Brutus </vt:lpstr>
      <vt:lpstr>Fortune’s Fool</vt:lpstr>
      <vt:lpstr>The Assassin’s Accomplice </vt:lpstr>
      <vt:lpstr>Alias Paine </vt:lpstr>
      <vt:lpstr>His Name is Still Mudd </vt:lpstr>
      <vt:lpstr>His Name is Still Mudd </vt:lpstr>
      <vt:lpstr>Chasing Lincoln’s Killer </vt:lpstr>
      <vt:lpstr>The Day Lincoln Was Shot </vt:lpstr>
      <vt:lpstr>Blood on the Moon </vt:lpstr>
      <vt:lpstr>Come Retribution </vt:lpstr>
      <vt:lpstr>Backstage at the Lincoln Assassination </vt:lpstr>
      <vt:lpstr>The Lincoln Assassination Riddle </vt:lpstr>
      <vt:lpstr>Assassination Vacation </vt:lpstr>
      <vt:lpstr>The Lincoln Conspiracy </vt:lpstr>
      <vt:lpstr>For the digitally inclined </vt:lpstr>
      <vt:lpstr>Boothie Barn </vt:lpstr>
      <vt:lpstr>Roger J Norton </vt:lpstr>
      <vt:lpstr>Roger J Norton </vt:lpstr>
      <vt:lpstr>Movies/TV  </vt:lpstr>
      <vt:lpstr>Birth of a Nation (1915) </vt:lpstr>
      <vt:lpstr>Birth of a Nation – Assassination </vt:lpstr>
      <vt:lpstr>Birth of a Nation (1915) </vt:lpstr>
      <vt:lpstr>The Conspirator (2010)</vt:lpstr>
      <vt:lpstr>The Conspirator –  The Assassination </vt:lpstr>
      <vt:lpstr>The Conspirator –  The Executions </vt:lpstr>
      <vt:lpstr>Dr. Mudd Movies – Shark Island </vt:lpstr>
      <vt:lpstr>Dr. Mudd Movies – Shark Island </vt:lpstr>
      <vt:lpstr>Dr. Mudd Movies – Shark Island </vt:lpstr>
      <vt:lpstr>Dr. Mudd Movies – Shark Island </vt:lpstr>
      <vt:lpstr>Dr. Mudd Movies – Shark Island </vt:lpstr>
      <vt:lpstr>Dr. Mudd Movies – Shark Island </vt:lpstr>
      <vt:lpstr>Dr. Mudd Movies – Laramie</vt:lpstr>
      <vt:lpstr>Dr. Mudd Movies – Laramie</vt:lpstr>
      <vt:lpstr>Dr. Mudd Movies </vt:lpstr>
      <vt:lpstr>PowerPoint Presentation</vt:lpstr>
      <vt:lpstr>Twilight Zone – Season 2 Back There </vt:lpstr>
      <vt:lpstr>Twilight Zone – Season 2 Back There </vt:lpstr>
      <vt:lpstr>Timeless – Season 1 The Assassination of Abraham Lincoln </vt:lpstr>
      <vt:lpstr>Comics </vt:lpstr>
      <vt:lpstr>Comics </vt:lpstr>
      <vt:lpstr>Graphic Library –  The Assassination of Abraham Lincoln </vt:lpstr>
      <vt:lpstr>A Treasury of Victorian Murder–  The Murder of Abraham Lincoln </vt:lpstr>
      <vt:lpstr>With Malice Towards One  Detailed graphic novel </vt:lpstr>
      <vt:lpstr>Treasure Chest of Fun and Fact –  JFK/Lincoln parallels </vt:lpstr>
      <vt:lpstr>Treasure Chest of Fun and Fact –  </vt:lpstr>
      <vt:lpstr>Biography of JW Booth – obviously leading up to the assassination </vt:lpstr>
      <vt:lpstr>To Transition </vt:lpstr>
      <vt:lpstr>The why of the assassination –  JW Booth born with a crimson claw! </vt:lpstr>
      <vt:lpstr>And now….</vt:lpstr>
      <vt:lpstr>How Lincoln won the  Battle of Gettysburg </vt:lpstr>
      <vt:lpstr>Jimmy Olsen goes back in time and  sleeps through the assassination</vt:lpstr>
      <vt:lpstr>Superman saves Lincoln (but only in a parallel universe!)</vt:lpstr>
      <vt:lpstr>Superman tries again! </vt:lpstr>
      <vt:lpstr>An actor (playing the wrong role) goes back in time </vt:lpstr>
      <vt:lpstr>The Flash finds out Lincoln has been assassinated (in 2971)</vt:lpstr>
      <vt:lpstr>Scalphunter prevents the assassination – and thwarts Stanton! </vt:lpstr>
      <vt:lpstr>Well, maybe the assassination was justified</vt:lpstr>
      <vt:lpstr>And as the grand finale – Batman (with an assist from Lincoln himself) thwart Booth </vt:lpstr>
      <vt:lpstr>Don’t forget!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Unions in the US Class 1: Origins</dc:title>
  <dc:creator>Jim</dc:creator>
  <cp:lastModifiedBy>Jim</cp:lastModifiedBy>
  <cp:revision>321</cp:revision>
  <dcterms:created xsi:type="dcterms:W3CDTF">2016-07-19T14:48:33Z</dcterms:created>
  <dcterms:modified xsi:type="dcterms:W3CDTF">2018-08-26T19:18:45Z</dcterms:modified>
</cp:coreProperties>
</file>